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03" r:id="rId3"/>
    <p:sldId id="404" r:id="rId5"/>
    <p:sldId id="405" r:id="rId6"/>
    <p:sldId id="406" r:id="rId7"/>
    <p:sldId id="407" r:id="rId8"/>
    <p:sldId id="408" r:id="rId9"/>
    <p:sldId id="409" r:id="rId10"/>
    <p:sldId id="410" r:id="rId11"/>
    <p:sldId id="411" r:id="rId12"/>
    <p:sldId id="412" r:id="rId13"/>
    <p:sldId id="414" r:id="rId14"/>
    <p:sldId id="415" r:id="rId15"/>
    <p:sldId id="416" r:id="rId16"/>
    <p:sldId id="417" r:id="rId17"/>
    <p:sldId id="479" r:id="rId18"/>
    <p:sldId id="424" r:id="rId19"/>
    <p:sldId id="429" r:id="rId20"/>
    <p:sldId id="430" r:id="rId21"/>
    <p:sldId id="431" r:id="rId22"/>
    <p:sldId id="432" r:id="rId23"/>
    <p:sldId id="433" r:id="rId24"/>
    <p:sldId id="435" r:id="rId25"/>
    <p:sldId id="436" r:id="rId26"/>
    <p:sldId id="437" r:id="rId27"/>
    <p:sldId id="438" r:id="rId28"/>
    <p:sldId id="439" r:id="rId29"/>
    <p:sldId id="441" r:id="rId30"/>
    <p:sldId id="442" r:id="rId31"/>
    <p:sldId id="444" r:id="rId32"/>
    <p:sldId id="47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00"/>
    <a:srgbClr val="207D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8"/>
    <p:restoredTop sz="96318" autoAdjust="0"/>
  </p:normalViewPr>
  <p:slideViewPr>
    <p:cSldViewPr snapToGrid="0" showGuides="1">
      <p:cViewPr varScale="1">
        <p:scale>
          <a:sx n="65" d="100"/>
          <a:sy n="65" d="100"/>
        </p:scale>
        <p:origin x="-677"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0213" name="页眉占位符 1"/>
          <p:cNvSpPr>
            <a:spLocks noGrp="true"/>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50214" name="日期占位符 2"/>
          <p:cNvSpPr>
            <a:spLocks noGrp="true"/>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133F80-539D-4707-9841-183974CC1F85}" type="datetimeFigureOut">
              <a:rPr lang="zh-CN" altLang="en-US" smtClean="0"/>
            </a:fld>
            <a:endParaRPr lang="zh-CN" altLang="en-US"/>
          </a:p>
        </p:txBody>
      </p:sp>
      <p:sp>
        <p:nvSpPr>
          <p:cNvPr id="1050215" name="幻灯片图像占位符 3"/>
          <p:cNvSpPr>
            <a:spLocks noGrp="true" noRot="true" noChangeAspect="true"/>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1050216" name="备注占位符 4"/>
          <p:cNvSpPr>
            <a:spLocks noGrp="true"/>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50217" name="页脚占位符 5"/>
          <p:cNvSpPr>
            <a:spLocks noGrp="true"/>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50218" name="灯片编号占位符 6"/>
          <p:cNvSpPr>
            <a:spLocks noGrp="true"/>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5A775D-D46C-46CC-AD07-85213D52E0F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0" name="幻灯片图像占位符 1"/>
          <p:cNvSpPr>
            <a:spLocks noGrp="true" noRot="true" noChangeAspect="true"/>
          </p:cNvSpPr>
          <p:nvPr>
            <p:ph type="sldImg"/>
          </p:nvPr>
        </p:nvSpPr>
        <p:spPr/>
      </p:sp>
      <p:sp>
        <p:nvSpPr>
          <p:cNvPr id="1048731" name="备注占位符 2"/>
          <p:cNvSpPr>
            <a:spLocks noGrp="true"/>
          </p:cNvSpPr>
          <p:nvPr>
            <p:ph type="body" idx="1"/>
          </p:nvPr>
        </p:nvSpPr>
        <p:spPr/>
        <p:txBody>
          <a:bodyPr/>
          <a:lstStyle/>
          <a:p>
            <a:endParaRPr lang="zh-CN" altLang="en-US"/>
          </a:p>
        </p:txBody>
      </p:sp>
      <p:sp>
        <p:nvSpPr>
          <p:cNvPr id="1048732" name="灯片编号占位符 3"/>
          <p:cNvSpPr>
            <a:spLocks noGrp="true"/>
          </p:cNvSpPr>
          <p:nvPr>
            <p:ph type="sldNum" sz="quarter" idx="5"/>
          </p:nvPr>
        </p:nvSpPr>
        <p:spPr/>
        <p:txBody>
          <a:bodyPr/>
          <a:lstStyle/>
          <a:p>
            <a:fld id="{215A775D-D46C-46CC-AD07-85213D52E0F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幻灯片图像占位符 1"/>
          <p:cNvSpPr>
            <a:spLocks noGrp="true" noRot="true" noChangeAspect="true"/>
          </p:cNvSpPr>
          <p:nvPr>
            <p:ph type="sldImg"/>
          </p:nvPr>
        </p:nvSpPr>
        <p:spPr/>
      </p:sp>
      <p:sp>
        <p:nvSpPr>
          <p:cNvPr id="1048596" name="备注占位符 2"/>
          <p:cNvSpPr>
            <a:spLocks noGrp="true"/>
          </p:cNvSpPr>
          <p:nvPr>
            <p:ph type="body" idx="1"/>
          </p:nvPr>
        </p:nvSpPr>
        <p:spPr/>
        <p:txBody>
          <a:bodyPr/>
          <a:lstStyle/>
          <a:p>
            <a:endParaRPr lang="zh-CN" altLang="en-US"/>
          </a:p>
        </p:txBody>
      </p:sp>
      <p:sp>
        <p:nvSpPr>
          <p:cNvPr id="1048597" name="灯片编号占位符 3"/>
          <p:cNvSpPr>
            <a:spLocks noGrp="true"/>
          </p:cNvSpPr>
          <p:nvPr>
            <p:ph type="sldNum" sz="quarter" idx="5"/>
          </p:nvPr>
        </p:nvSpPr>
        <p:spPr/>
        <p:txBody>
          <a:bodyPr/>
          <a:lstStyle/>
          <a:p>
            <a:fld id="{215A775D-D46C-46CC-AD07-85213D52E0F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幻灯片图像占位符 1"/>
          <p:cNvSpPr>
            <a:spLocks noGrp="true" noRot="true" noChangeAspect="true"/>
          </p:cNvSpPr>
          <p:nvPr>
            <p:ph type="sldImg"/>
          </p:nvPr>
        </p:nvSpPr>
        <p:spPr/>
      </p:sp>
      <p:sp>
        <p:nvSpPr>
          <p:cNvPr id="1048627" name="备注占位符 2"/>
          <p:cNvSpPr>
            <a:spLocks noGrp="true"/>
          </p:cNvSpPr>
          <p:nvPr>
            <p:ph type="body" idx="1"/>
          </p:nvPr>
        </p:nvSpPr>
        <p:spPr/>
        <p:txBody>
          <a:bodyPr/>
          <a:lstStyle/>
          <a:p>
            <a:endParaRPr lang="zh-CN" altLang="en-US"/>
          </a:p>
        </p:txBody>
      </p:sp>
      <p:sp>
        <p:nvSpPr>
          <p:cNvPr id="1048628" name="灯片编号占位符 3"/>
          <p:cNvSpPr>
            <a:spLocks noGrp="true"/>
          </p:cNvSpPr>
          <p:nvPr>
            <p:ph type="sldNum" sz="quarter" idx="5"/>
          </p:nvPr>
        </p:nvSpPr>
        <p:spPr/>
        <p:txBody>
          <a:bodyPr/>
          <a:lstStyle/>
          <a:p>
            <a:fld id="{215A775D-D46C-46CC-AD07-85213D52E0F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4" name="幻灯片图像占位符 1"/>
          <p:cNvSpPr>
            <a:spLocks noGrp="true" noRot="true" noChangeAspect="true"/>
          </p:cNvSpPr>
          <p:nvPr>
            <p:ph type="sldImg"/>
          </p:nvPr>
        </p:nvSpPr>
        <p:spPr/>
      </p:sp>
      <p:sp>
        <p:nvSpPr>
          <p:cNvPr id="1048675" name="备注占位符 2"/>
          <p:cNvSpPr>
            <a:spLocks noGrp="true"/>
          </p:cNvSpPr>
          <p:nvPr>
            <p:ph type="body" idx="1"/>
          </p:nvPr>
        </p:nvSpPr>
        <p:spPr/>
        <p:txBody>
          <a:bodyPr/>
          <a:lstStyle/>
          <a:p>
            <a:endParaRPr lang="zh-CN" altLang="en-US"/>
          </a:p>
        </p:txBody>
      </p:sp>
      <p:sp>
        <p:nvSpPr>
          <p:cNvPr id="1048676" name="灯片编号占位符 3"/>
          <p:cNvSpPr>
            <a:spLocks noGrp="true"/>
          </p:cNvSpPr>
          <p:nvPr>
            <p:ph type="sldNum" sz="quarter" idx="5"/>
          </p:nvPr>
        </p:nvSpPr>
        <p:spPr/>
        <p:txBody>
          <a:bodyPr/>
          <a:lstStyle/>
          <a:p>
            <a:fld id="{215A775D-D46C-46CC-AD07-85213D52E0F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5" name="幻灯片图像占位符 1"/>
          <p:cNvSpPr>
            <a:spLocks noGrp="true" noRot="true" noChangeAspect="true"/>
          </p:cNvSpPr>
          <p:nvPr>
            <p:ph type="sldImg"/>
          </p:nvPr>
        </p:nvSpPr>
        <p:spPr/>
      </p:sp>
      <p:sp>
        <p:nvSpPr>
          <p:cNvPr id="1048706" name="备注占位符 2"/>
          <p:cNvSpPr>
            <a:spLocks noGrp="true"/>
          </p:cNvSpPr>
          <p:nvPr>
            <p:ph type="body" idx="1"/>
          </p:nvPr>
        </p:nvSpPr>
        <p:spPr/>
        <p:txBody>
          <a:bodyPr/>
          <a:lstStyle/>
          <a:p>
            <a:endParaRPr lang="zh-CN" altLang="en-US"/>
          </a:p>
        </p:txBody>
      </p:sp>
      <p:sp>
        <p:nvSpPr>
          <p:cNvPr id="1048707" name="灯片编号占位符 3"/>
          <p:cNvSpPr>
            <a:spLocks noGrp="true"/>
          </p:cNvSpPr>
          <p:nvPr>
            <p:ph type="sldNum" sz="quarter" idx="5"/>
          </p:nvPr>
        </p:nvSpPr>
        <p:spPr/>
        <p:txBody>
          <a:bodyPr/>
          <a:lstStyle/>
          <a:p>
            <a:fld id="{215A775D-D46C-46CC-AD07-85213D52E0F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3" name="幻灯片图像占位符 1"/>
          <p:cNvSpPr>
            <a:spLocks noGrp="true" noRot="true" noChangeAspect="true"/>
          </p:cNvSpPr>
          <p:nvPr>
            <p:ph type="sldImg"/>
          </p:nvPr>
        </p:nvSpPr>
        <p:spPr/>
      </p:sp>
      <p:sp>
        <p:nvSpPr>
          <p:cNvPr id="1048824" name="备注占位符 2"/>
          <p:cNvSpPr>
            <a:spLocks noGrp="true"/>
          </p:cNvSpPr>
          <p:nvPr>
            <p:ph type="body" idx="1"/>
          </p:nvPr>
        </p:nvSpPr>
        <p:spPr/>
        <p:txBody>
          <a:bodyPr/>
          <a:lstStyle/>
          <a:p>
            <a:endParaRPr lang="zh-CN" altLang="en-US"/>
          </a:p>
        </p:txBody>
      </p:sp>
      <p:sp>
        <p:nvSpPr>
          <p:cNvPr id="1048825" name="灯片编号占位符 3"/>
          <p:cNvSpPr>
            <a:spLocks noGrp="true"/>
          </p:cNvSpPr>
          <p:nvPr>
            <p:ph type="sldNum" sz="quarter" idx="5"/>
          </p:nvPr>
        </p:nvSpPr>
        <p:spPr/>
        <p:txBody>
          <a:bodyPr/>
          <a:lstStyle/>
          <a:p>
            <a:fld id="{215A775D-D46C-46CC-AD07-85213D52E0F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3" name="幻灯片图像占位符 1"/>
          <p:cNvSpPr>
            <a:spLocks noGrp="true" noRot="true" noChangeAspect="true"/>
          </p:cNvSpPr>
          <p:nvPr>
            <p:ph type="sldImg"/>
          </p:nvPr>
        </p:nvSpPr>
        <p:spPr/>
      </p:sp>
      <p:sp>
        <p:nvSpPr>
          <p:cNvPr id="1048824" name="备注占位符 2"/>
          <p:cNvSpPr>
            <a:spLocks noGrp="true"/>
          </p:cNvSpPr>
          <p:nvPr>
            <p:ph type="body" idx="1"/>
          </p:nvPr>
        </p:nvSpPr>
        <p:spPr/>
        <p:txBody>
          <a:bodyPr/>
          <a:lstStyle/>
          <a:p>
            <a:endParaRPr lang="zh-CN" altLang="en-US"/>
          </a:p>
        </p:txBody>
      </p:sp>
      <p:sp>
        <p:nvSpPr>
          <p:cNvPr id="1048825" name="灯片编号占位符 3"/>
          <p:cNvSpPr>
            <a:spLocks noGrp="true"/>
          </p:cNvSpPr>
          <p:nvPr>
            <p:ph type="sldNum" sz="quarter" idx="5"/>
          </p:nvPr>
        </p:nvSpPr>
        <p:spPr/>
        <p:txBody>
          <a:bodyPr/>
          <a:lstStyle/>
          <a:p>
            <a:fld id="{215A775D-D46C-46CC-AD07-85213D52E0F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77" name="幻灯片图像占位符 1"/>
          <p:cNvSpPr>
            <a:spLocks noGrp="true" noRot="true" noChangeAspect="true"/>
          </p:cNvSpPr>
          <p:nvPr>
            <p:ph type="sldImg"/>
          </p:nvPr>
        </p:nvSpPr>
        <p:spPr/>
      </p:sp>
      <p:sp>
        <p:nvSpPr>
          <p:cNvPr id="1048978" name="备注占位符 2"/>
          <p:cNvSpPr>
            <a:spLocks noGrp="true"/>
          </p:cNvSpPr>
          <p:nvPr>
            <p:ph type="body" idx="1"/>
          </p:nvPr>
        </p:nvSpPr>
        <p:spPr/>
        <p:txBody>
          <a:bodyPr/>
          <a:lstStyle/>
          <a:p>
            <a:endParaRPr lang="zh-CN" altLang="en-US"/>
          </a:p>
        </p:txBody>
      </p:sp>
      <p:sp>
        <p:nvSpPr>
          <p:cNvPr id="1048979" name="灯片编号占位符 3"/>
          <p:cNvSpPr>
            <a:spLocks noGrp="true"/>
          </p:cNvSpPr>
          <p:nvPr>
            <p:ph type="sldNum" sz="quarter" idx="5"/>
          </p:nvPr>
        </p:nvSpPr>
        <p:spPr/>
        <p:txBody>
          <a:bodyPr/>
          <a:lstStyle/>
          <a:p>
            <a:fld id="{215A775D-D46C-46CC-AD07-85213D52E0F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39" name="幻灯片图像占位符 1"/>
          <p:cNvSpPr>
            <a:spLocks noGrp="true" noRot="true" noChangeAspect="true"/>
          </p:cNvSpPr>
          <p:nvPr>
            <p:ph type="sldImg"/>
          </p:nvPr>
        </p:nvSpPr>
        <p:spPr/>
      </p:sp>
      <p:sp>
        <p:nvSpPr>
          <p:cNvPr id="1049040" name="备注占位符 2"/>
          <p:cNvSpPr>
            <a:spLocks noGrp="true"/>
          </p:cNvSpPr>
          <p:nvPr>
            <p:ph type="body" idx="1"/>
          </p:nvPr>
        </p:nvSpPr>
        <p:spPr/>
        <p:txBody>
          <a:bodyPr/>
          <a:lstStyle/>
          <a:p>
            <a:endParaRPr lang="zh-CN" altLang="en-US"/>
          </a:p>
        </p:txBody>
      </p:sp>
      <p:sp>
        <p:nvSpPr>
          <p:cNvPr id="1049041" name="灯片编号占位符 3"/>
          <p:cNvSpPr>
            <a:spLocks noGrp="true"/>
          </p:cNvSpPr>
          <p:nvPr>
            <p:ph type="sldNum" sz="quarter" idx="5"/>
          </p:nvPr>
        </p:nvSpPr>
        <p:spPr/>
        <p:txBody>
          <a:bodyPr/>
          <a:lstStyle/>
          <a:p>
            <a:fld id="{215A775D-D46C-46CC-AD07-85213D52E0F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61" name="幻灯片图像占位符 1"/>
          <p:cNvSpPr>
            <a:spLocks noGrp="true" noRot="true" noChangeAspect="true"/>
          </p:cNvSpPr>
          <p:nvPr>
            <p:ph type="sldImg"/>
          </p:nvPr>
        </p:nvSpPr>
        <p:spPr/>
      </p:sp>
      <p:sp>
        <p:nvSpPr>
          <p:cNvPr id="1049062" name="备注占位符 2"/>
          <p:cNvSpPr>
            <a:spLocks noGrp="true"/>
          </p:cNvSpPr>
          <p:nvPr>
            <p:ph type="body" idx="1"/>
          </p:nvPr>
        </p:nvSpPr>
        <p:spPr/>
        <p:txBody>
          <a:bodyPr/>
          <a:lstStyle/>
          <a:p>
            <a:endParaRPr lang="zh-CN" altLang="en-US"/>
          </a:p>
        </p:txBody>
      </p:sp>
      <p:sp>
        <p:nvSpPr>
          <p:cNvPr id="1049063" name="灯片编号占位符 3"/>
          <p:cNvSpPr>
            <a:spLocks noGrp="true"/>
          </p:cNvSpPr>
          <p:nvPr>
            <p:ph type="sldNum" sz="quarter" idx="5"/>
          </p:nvPr>
        </p:nvSpPr>
        <p:spPr/>
        <p:txBody>
          <a:bodyPr/>
          <a:lstStyle/>
          <a:p>
            <a:fld id="{215A775D-D46C-46CC-AD07-85213D52E0F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74" name="幻灯片图像占位符 1"/>
          <p:cNvSpPr>
            <a:spLocks noGrp="true" noRot="true" noChangeAspect="true"/>
          </p:cNvSpPr>
          <p:nvPr>
            <p:ph type="sldImg"/>
          </p:nvPr>
        </p:nvSpPr>
        <p:spPr/>
      </p:sp>
      <p:sp>
        <p:nvSpPr>
          <p:cNvPr id="1049075" name="备注占位符 2"/>
          <p:cNvSpPr>
            <a:spLocks noGrp="true"/>
          </p:cNvSpPr>
          <p:nvPr>
            <p:ph type="body" idx="1"/>
          </p:nvPr>
        </p:nvSpPr>
        <p:spPr/>
        <p:txBody>
          <a:bodyPr/>
          <a:lstStyle/>
          <a:p>
            <a:endParaRPr lang="zh-CN" altLang="en-US"/>
          </a:p>
        </p:txBody>
      </p:sp>
      <p:sp>
        <p:nvSpPr>
          <p:cNvPr id="1049076" name="灯片编号占位符 3"/>
          <p:cNvSpPr>
            <a:spLocks noGrp="true"/>
          </p:cNvSpPr>
          <p:nvPr>
            <p:ph type="sldNum" sz="quarter" idx="5"/>
          </p:nvPr>
        </p:nvSpPr>
        <p:spPr/>
        <p:txBody>
          <a:bodyPr/>
          <a:lstStyle/>
          <a:p>
            <a:fld id="{215A775D-D46C-46CC-AD07-85213D52E0F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5" name="幻灯片图像占位符 1"/>
          <p:cNvSpPr>
            <a:spLocks noGrp="true" noRot="true" noChangeAspect="true"/>
          </p:cNvSpPr>
          <p:nvPr>
            <p:ph type="sldImg"/>
          </p:nvPr>
        </p:nvSpPr>
        <p:spPr/>
      </p:sp>
      <p:sp>
        <p:nvSpPr>
          <p:cNvPr id="1048746" name="备注占位符 2"/>
          <p:cNvSpPr>
            <a:spLocks noGrp="true"/>
          </p:cNvSpPr>
          <p:nvPr>
            <p:ph type="body" idx="1"/>
          </p:nvPr>
        </p:nvSpPr>
        <p:spPr/>
        <p:txBody>
          <a:bodyPr/>
          <a:lstStyle/>
          <a:p>
            <a:endParaRPr lang="zh-CN" altLang="en-US"/>
          </a:p>
        </p:txBody>
      </p:sp>
      <p:sp>
        <p:nvSpPr>
          <p:cNvPr id="1048747" name="灯片编号占位符 3"/>
          <p:cNvSpPr>
            <a:spLocks noGrp="true"/>
          </p:cNvSpPr>
          <p:nvPr>
            <p:ph type="sldNum" sz="quarter" idx="5"/>
          </p:nvPr>
        </p:nvSpPr>
        <p:spPr/>
        <p:txBody>
          <a:bodyPr/>
          <a:lstStyle/>
          <a:p>
            <a:fld id="{215A775D-D46C-46CC-AD07-85213D52E0F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81" name="幻灯片图像占位符 1"/>
          <p:cNvSpPr>
            <a:spLocks noGrp="true" noRot="true" noChangeAspect="true"/>
          </p:cNvSpPr>
          <p:nvPr>
            <p:ph type="sldImg"/>
          </p:nvPr>
        </p:nvSpPr>
        <p:spPr/>
      </p:sp>
      <p:sp>
        <p:nvSpPr>
          <p:cNvPr id="1049082" name="备注占位符 2"/>
          <p:cNvSpPr>
            <a:spLocks noGrp="true"/>
          </p:cNvSpPr>
          <p:nvPr>
            <p:ph type="body" idx="1"/>
          </p:nvPr>
        </p:nvSpPr>
        <p:spPr/>
        <p:txBody>
          <a:bodyPr/>
          <a:lstStyle/>
          <a:p>
            <a:endParaRPr lang="zh-CN" altLang="en-US"/>
          </a:p>
        </p:txBody>
      </p:sp>
      <p:sp>
        <p:nvSpPr>
          <p:cNvPr id="1049083" name="灯片编号占位符 3"/>
          <p:cNvSpPr>
            <a:spLocks noGrp="true"/>
          </p:cNvSpPr>
          <p:nvPr>
            <p:ph type="sldNum" sz="quarter" idx="5"/>
          </p:nvPr>
        </p:nvSpPr>
        <p:spPr/>
        <p:txBody>
          <a:bodyPr/>
          <a:lstStyle/>
          <a:p>
            <a:fld id="{215A775D-D46C-46CC-AD07-85213D52E0F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13" name="幻灯片图像占位符 1"/>
          <p:cNvSpPr>
            <a:spLocks noGrp="true" noRot="true" noChangeAspect="true"/>
          </p:cNvSpPr>
          <p:nvPr>
            <p:ph type="sldImg"/>
          </p:nvPr>
        </p:nvSpPr>
        <p:spPr/>
      </p:sp>
      <p:sp>
        <p:nvSpPr>
          <p:cNvPr id="1049114" name="备注占位符 2"/>
          <p:cNvSpPr>
            <a:spLocks noGrp="true"/>
          </p:cNvSpPr>
          <p:nvPr>
            <p:ph type="body" idx="1"/>
          </p:nvPr>
        </p:nvSpPr>
        <p:spPr/>
        <p:txBody>
          <a:bodyPr/>
          <a:lstStyle/>
          <a:p>
            <a:endParaRPr lang="zh-CN" altLang="en-US"/>
          </a:p>
        </p:txBody>
      </p:sp>
      <p:sp>
        <p:nvSpPr>
          <p:cNvPr id="1049115" name="灯片编号占位符 3"/>
          <p:cNvSpPr>
            <a:spLocks noGrp="true"/>
          </p:cNvSpPr>
          <p:nvPr>
            <p:ph type="sldNum" sz="quarter" idx="5"/>
          </p:nvPr>
        </p:nvSpPr>
        <p:spPr/>
        <p:txBody>
          <a:bodyPr/>
          <a:lstStyle/>
          <a:p>
            <a:fld id="{215A775D-D46C-46CC-AD07-85213D52E0F3}"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50" name="幻灯片图像占位符 1"/>
          <p:cNvSpPr>
            <a:spLocks noGrp="true" noRot="true" noChangeAspect="true"/>
          </p:cNvSpPr>
          <p:nvPr>
            <p:ph type="sldImg"/>
          </p:nvPr>
        </p:nvSpPr>
        <p:spPr/>
      </p:sp>
      <p:sp>
        <p:nvSpPr>
          <p:cNvPr id="1049151" name="备注占位符 2"/>
          <p:cNvSpPr>
            <a:spLocks noGrp="true"/>
          </p:cNvSpPr>
          <p:nvPr>
            <p:ph type="body" idx="1"/>
          </p:nvPr>
        </p:nvSpPr>
        <p:spPr/>
        <p:txBody>
          <a:bodyPr/>
          <a:lstStyle/>
          <a:p>
            <a:endParaRPr lang="zh-CN" altLang="en-US"/>
          </a:p>
        </p:txBody>
      </p:sp>
      <p:sp>
        <p:nvSpPr>
          <p:cNvPr id="1049152" name="灯片编号占位符 3"/>
          <p:cNvSpPr>
            <a:spLocks noGrp="true"/>
          </p:cNvSpPr>
          <p:nvPr>
            <p:ph type="sldNum" sz="quarter" idx="5"/>
          </p:nvPr>
        </p:nvSpPr>
        <p:spPr/>
        <p:txBody>
          <a:bodyPr/>
          <a:lstStyle/>
          <a:p>
            <a:fld id="{215A775D-D46C-46CC-AD07-85213D52E0F3}"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58" name="幻灯片图像占位符 1"/>
          <p:cNvSpPr>
            <a:spLocks noGrp="true" noRot="true" noChangeAspect="true"/>
          </p:cNvSpPr>
          <p:nvPr>
            <p:ph type="sldImg"/>
          </p:nvPr>
        </p:nvSpPr>
        <p:spPr/>
      </p:sp>
      <p:sp>
        <p:nvSpPr>
          <p:cNvPr id="1049159" name="备注占位符 2"/>
          <p:cNvSpPr>
            <a:spLocks noGrp="true"/>
          </p:cNvSpPr>
          <p:nvPr>
            <p:ph type="body" idx="1"/>
          </p:nvPr>
        </p:nvSpPr>
        <p:spPr/>
        <p:txBody>
          <a:bodyPr/>
          <a:lstStyle/>
          <a:p>
            <a:endParaRPr lang="zh-CN" altLang="en-US"/>
          </a:p>
        </p:txBody>
      </p:sp>
      <p:sp>
        <p:nvSpPr>
          <p:cNvPr id="1049160" name="灯片编号占位符 3"/>
          <p:cNvSpPr>
            <a:spLocks noGrp="true"/>
          </p:cNvSpPr>
          <p:nvPr>
            <p:ph type="sldNum" sz="quarter" idx="5"/>
          </p:nvPr>
        </p:nvSpPr>
        <p:spPr/>
        <p:txBody>
          <a:bodyPr/>
          <a:lstStyle/>
          <a:p>
            <a:fld id="{215A775D-D46C-46CC-AD07-85213D52E0F3}"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66" name="幻灯片图像占位符 1"/>
          <p:cNvSpPr>
            <a:spLocks noGrp="true" noRot="true" noChangeAspect="true"/>
          </p:cNvSpPr>
          <p:nvPr>
            <p:ph type="sldImg"/>
          </p:nvPr>
        </p:nvSpPr>
        <p:spPr/>
      </p:sp>
      <p:sp>
        <p:nvSpPr>
          <p:cNvPr id="1049167" name="备注占位符 2"/>
          <p:cNvSpPr>
            <a:spLocks noGrp="true"/>
          </p:cNvSpPr>
          <p:nvPr>
            <p:ph type="body" idx="1"/>
          </p:nvPr>
        </p:nvSpPr>
        <p:spPr/>
        <p:txBody>
          <a:bodyPr/>
          <a:lstStyle/>
          <a:p>
            <a:endParaRPr lang="zh-CN" altLang="en-US"/>
          </a:p>
        </p:txBody>
      </p:sp>
      <p:sp>
        <p:nvSpPr>
          <p:cNvPr id="1049168" name="灯片编号占位符 3"/>
          <p:cNvSpPr>
            <a:spLocks noGrp="true"/>
          </p:cNvSpPr>
          <p:nvPr>
            <p:ph type="sldNum" sz="quarter" idx="5"/>
          </p:nvPr>
        </p:nvSpPr>
        <p:spPr/>
        <p:txBody>
          <a:bodyPr/>
          <a:lstStyle/>
          <a:p>
            <a:fld id="{215A775D-D46C-46CC-AD07-85213D52E0F3}"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74" name="幻灯片图像占位符 1"/>
          <p:cNvSpPr>
            <a:spLocks noGrp="true" noRot="true" noChangeAspect="true"/>
          </p:cNvSpPr>
          <p:nvPr>
            <p:ph type="sldImg"/>
          </p:nvPr>
        </p:nvSpPr>
        <p:spPr/>
      </p:sp>
      <p:sp>
        <p:nvSpPr>
          <p:cNvPr id="1049175" name="备注占位符 2"/>
          <p:cNvSpPr>
            <a:spLocks noGrp="true"/>
          </p:cNvSpPr>
          <p:nvPr>
            <p:ph type="body" idx="1"/>
          </p:nvPr>
        </p:nvSpPr>
        <p:spPr/>
        <p:txBody>
          <a:bodyPr/>
          <a:lstStyle/>
          <a:p>
            <a:endParaRPr lang="zh-CN" altLang="en-US"/>
          </a:p>
        </p:txBody>
      </p:sp>
      <p:sp>
        <p:nvSpPr>
          <p:cNvPr id="1049176" name="灯片编号占位符 3"/>
          <p:cNvSpPr>
            <a:spLocks noGrp="true"/>
          </p:cNvSpPr>
          <p:nvPr>
            <p:ph type="sldNum" sz="quarter" idx="5"/>
          </p:nvPr>
        </p:nvSpPr>
        <p:spPr/>
        <p:txBody>
          <a:bodyPr/>
          <a:lstStyle/>
          <a:p>
            <a:fld id="{215A775D-D46C-46CC-AD07-85213D52E0F3}"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82" name="幻灯片图像占位符 1"/>
          <p:cNvSpPr>
            <a:spLocks noGrp="true" noRot="true" noChangeAspect="true"/>
          </p:cNvSpPr>
          <p:nvPr>
            <p:ph type="sldImg"/>
          </p:nvPr>
        </p:nvSpPr>
        <p:spPr/>
      </p:sp>
      <p:sp>
        <p:nvSpPr>
          <p:cNvPr id="1049183" name="备注占位符 2"/>
          <p:cNvSpPr>
            <a:spLocks noGrp="true"/>
          </p:cNvSpPr>
          <p:nvPr>
            <p:ph type="body" idx="1"/>
          </p:nvPr>
        </p:nvSpPr>
        <p:spPr/>
        <p:txBody>
          <a:bodyPr/>
          <a:lstStyle/>
          <a:p>
            <a:endParaRPr lang="zh-CN" altLang="en-US"/>
          </a:p>
        </p:txBody>
      </p:sp>
      <p:sp>
        <p:nvSpPr>
          <p:cNvPr id="1049184" name="灯片编号占位符 3"/>
          <p:cNvSpPr>
            <a:spLocks noGrp="true"/>
          </p:cNvSpPr>
          <p:nvPr>
            <p:ph type="sldNum" sz="quarter" idx="5"/>
          </p:nvPr>
        </p:nvSpPr>
        <p:spPr/>
        <p:txBody>
          <a:bodyPr/>
          <a:lstStyle/>
          <a:p>
            <a:fld id="{215A775D-D46C-46CC-AD07-85213D52E0F3}"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99" name="幻灯片图像占位符 1"/>
          <p:cNvSpPr>
            <a:spLocks noGrp="true" noRot="true" noChangeAspect="true"/>
          </p:cNvSpPr>
          <p:nvPr>
            <p:ph type="sldImg"/>
          </p:nvPr>
        </p:nvSpPr>
        <p:spPr/>
      </p:sp>
      <p:sp>
        <p:nvSpPr>
          <p:cNvPr id="1049200" name="备注占位符 2"/>
          <p:cNvSpPr>
            <a:spLocks noGrp="true"/>
          </p:cNvSpPr>
          <p:nvPr>
            <p:ph type="body" idx="1"/>
          </p:nvPr>
        </p:nvSpPr>
        <p:spPr/>
        <p:txBody>
          <a:bodyPr/>
          <a:lstStyle/>
          <a:p>
            <a:endParaRPr lang="zh-CN" altLang="en-US"/>
          </a:p>
        </p:txBody>
      </p:sp>
      <p:sp>
        <p:nvSpPr>
          <p:cNvPr id="1049201" name="灯片编号占位符 3"/>
          <p:cNvSpPr>
            <a:spLocks noGrp="true"/>
          </p:cNvSpPr>
          <p:nvPr>
            <p:ph type="sldNum" sz="quarter" idx="5"/>
          </p:nvPr>
        </p:nvSpPr>
        <p:spPr/>
        <p:txBody>
          <a:bodyPr/>
          <a:lstStyle/>
          <a:p>
            <a:fld id="{215A775D-D46C-46CC-AD07-85213D52E0F3}"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08" name="幻灯片图像占位符 1"/>
          <p:cNvSpPr>
            <a:spLocks noGrp="true" noRot="true" noChangeAspect="true"/>
          </p:cNvSpPr>
          <p:nvPr>
            <p:ph type="sldImg"/>
          </p:nvPr>
        </p:nvSpPr>
        <p:spPr/>
      </p:sp>
      <p:sp>
        <p:nvSpPr>
          <p:cNvPr id="1049209" name="备注占位符 2"/>
          <p:cNvSpPr>
            <a:spLocks noGrp="true"/>
          </p:cNvSpPr>
          <p:nvPr>
            <p:ph type="body" idx="1"/>
          </p:nvPr>
        </p:nvSpPr>
        <p:spPr/>
        <p:txBody>
          <a:bodyPr/>
          <a:lstStyle/>
          <a:p>
            <a:endParaRPr lang="zh-CN" altLang="en-US"/>
          </a:p>
        </p:txBody>
      </p:sp>
      <p:sp>
        <p:nvSpPr>
          <p:cNvPr id="1049210" name="灯片编号占位符 3"/>
          <p:cNvSpPr>
            <a:spLocks noGrp="true"/>
          </p:cNvSpPr>
          <p:nvPr>
            <p:ph type="sldNum" sz="quarter" idx="5"/>
          </p:nvPr>
        </p:nvSpPr>
        <p:spPr/>
        <p:txBody>
          <a:bodyPr/>
          <a:lstStyle/>
          <a:p>
            <a:fld id="{215A775D-D46C-46CC-AD07-85213D52E0F3}"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23" name="幻灯片图像占位符 1"/>
          <p:cNvSpPr>
            <a:spLocks noGrp="true" noRot="true" noChangeAspect="true"/>
          </p:cNvSpPr>
          <p:nvPr>
            <p:ph type="sldImg"/>
          </p:nvPr>
        </p:nvSpPr>
        <p:spPr/>
      </p:sp>
      <p:sp>
        <p:nvSpPr>
          <p:cNvPr id="1049224" name="备注占位符 2"/>
          <p:cNvSpPr>
            <a:spLocks noGrp="true"/>
          </p:cNvSpPr>
          <p:nvPr>
            <p:ph type="body" idx="1"/>
          </p:nvPr>
        </p:nvSpPr>
        <p:spPr/>
        <p:txBody>
          <a:bodyPr/>
          <a:lstStyle/>
          <a:p>
            <a:endParaRPr lang="zh-CN" altLang="en-US"/>
          </a:p>
        </p:txBody>
      </p:sp>
      <p:sp>
        <p:nvSpPr>
          <p:cNvPr id="1049225" name="灯片编号占位符 3"/>
          <p:cNvSpPr>
            <a:spLocks noGrp="true"/>
          </p:cNvSpPr>
          <p:nvPr>
            <p:ph type="sldNum" sz="quarter" idx="5"/>
          </p:nvPr>
        </p:nvSpPr>
        <p:spPr/>
        <p:txBody>
          <a:bodyPr/>
          <a:lstStyle/>
          <a:p>
            <a:fld id="{215A775D-D46C-46CC-AD07-85213D52E0F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8" name="幻灯片图像占位符 1"/>
          <p:cNvSpPr>
            <a:spLocks noGrp="true" noRot="true" noChangeAspect="true"/>
          </p:cNvSpPr>
          <p:nvPr>
            <p:ph type="sldImg"/>
          </p:nvPr>
        </p:nvSpPr>
        <p:spPr/>
      </p:sp>
      <p:sp>
        <p:nvSpPr>
          <p:cNvPr id="1048759" name="备注占位符 2"/>
          <p:cNvSpPr>
            <a:spLocks noGrp="true"/>
          </p:cNvSpPr>
          <p:nvPr>
            <p:ph type="body" idx="1"/>
          </p:nvPr>
        </p:nvSpPr>
        <p:spPr/>
        <p:txBody>
          <a:bodyPr/>
          <a:lstStyle/>
          <a:p>
            <a:endParaRPr lang="zh-CN" altLang="en-US"/>
          </a:p>
        </p:txBody>
      </p:sp>
      <p:sp>
        <p:nvSpPr>
          <p:cNvPr id="1048760" name="灯片编号占位符 3"/>
          <p:cNvSpPr>
            <a:spLocks noGrp="true"/>
          </p:cNvSpPr>
          <p:nvPr>
            <p:ph type="sldNum" sz="quarter" idx="5"/>
          </p:nvPr>
        </p:nvSpPr>
        <p:spPr/>
        <p:txBody>
          <a:bodyPr/>
          <a:lstStyle/>
          <a:p>
            <a:fld id="{215A775D-D46C-46CC-AD07-85213D52E0F3}"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160" name="幻灯片图像占位符 1"/>
          <p:cNvSpPr>
            <a:spLocks noGrp="true" noRot="true" noChangeAspect="true"/>
          </p:cNvSpPr>
          <p:nvPr>
            <p:ph type="sldImg"/>
          </p:nvPr>
        </p:nvSpPr>
        <p:spPr/>
      </p:sp>
      <p:sp>
        <p:nvSpPr>
          <p:cNvPr id="1050161" name="备注占位符 2"/>
          <p:cNvSpPr>
            <a:spLocks noGrp="true"/>
          </p:cNvSpPr>
          <p:nvPr>
            <p:ph type="body" idx="1"/>
          </p:nvPr>
        </p:nvSpPr>
        <p:spPr/>
        <p:txBody>
          <a:bodyPr/>
          <a:lstStyle/>
          <a:p>
            <a:endParaRPr lang="zh-CN" altLang="en-US"/>
          </a:p>
        </p:txBody>
      </p:sp>
      <p:sp>
        <p:nvSpPr>
          <p:cNvPr id="1050162" name="灯片编号占位符 3"/>
          <p:cNvSpPr>
            <a:spLocks noGrp="true"/>
          </p:cNvSpPr>
          <p:nvPr>
            <p:ph type="sldNum" sz="quarter" idx="5"/>
          </p:nvPr>
        </p:nvSpPr>
        <p:spPr/>
        <p:txBody>
          <a:bodyPr/>
          <a:lstStyle/>
          <a:p>
            <a:fld id="{215A775D-D46C-46CC-AD07-85213D52E0F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8" name="幻灯片图像占位符 1"/>
          <p:cNvSpPr>
            <a:spLocks noGrp="true" noRot="true" noChangeAspect="true"/>
          </p:cNvSpPr>
          <p:nvPr>
            <p:ph type="sldImg"/>
          </p:nvPr>
        </p:nvSpPr>
        <p:spPr/>
      </p:sp>
      <p:sp>
        <p:nvSpPr>
          <p:cNvPr id="1048789" name="备注占位符 2"/>
          <p:cNvSpPr>
            <a:spLocks noGrp="true"/>
          </p:cNvSpPr>
          <p:nvPr>
            <p:ph type="body" idx="1"/>
          </p:nvPr>
        </p:nvSpPr>
        <p:spPr/>
        <p:txBody>
          <a:bodyPr/>
          <a:lstStyle/>
          <a:p>
            <a:endParaRPr lang="zh-CN" altLang="en-US"/>
          </a:p>
        </p:txBody>
      </p:sp>
      <p:sp>
        <p:nvSpPr>
          <p:cNvPr id="1048790" name="灯片编号占位符 3"/>
          <p:cNvSpPr>
            <a:spLocks noGrp="true"/>
          </p:cNvSpPr>
          <p:nvPr>
            <p:ph type="sldNum" sz="quarter" idx="5"/>
          </p:nvPr>
        </p:nvSpPr>
        <p:spPr/>
        <p:txBody>
          <a:bodyPr/>
          <a:lstStyle/>
          <a:p>
            <a:fld id="{215A775D-D46C-46CC-AD07-85213D52E0F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0" name="幻灯片图像占位符 1"/>
          <p:cNvSpPr>
            <a:spLocks noGrp="true" noRot="true" noChangeAspect="true"/>
          </p:cNvSpPr>
          <p:nvPr>
            <p:ph type="sldImg"/>
          </p:nvPr>
        </p:nvSpPr>
        <p:spPr/>
      </p:sp>
      <p:sp>
        <p:nvSpPr>
          <p:cNvPr id="1048801" name="备注占位符 2"/>
          <p:cNvSpPr>
            <a:spLocks noGrp="true"/>
          </p:cNvSpPr>
          <p:nvPr>
            <p:ph type="body" idx="1"/>
          </p:nvPr>
        </p:nvSpPr>
        <p:spPr/>
        <p:txBody>
          <a:bodyPr/>
          <a:lstStyle/>
          <a:p>
            <a:endParaRPr lang="zh-CN" altLang="en-US"/>
          </a:p>
        </p:txBody>
      </p:sp>
      <p:sp>
        <p:nvSpPr>
          <p:cNvPr id="1048802" name="灯片编号占位符 3"/>
          <p:cNvSpPr>
            <a:spLocks noGrp="true"/>
          </p:cNvSpPr>
          <p:nvPr>
            <p:ph type="sldNum" sz="quarter" idx="5"/>
          </p:nvPr>
        </p:nvSpPr>
        <p:spPr/>
        <p:txBody>
          <a:bodyPr/>
          <a:lstStyle/>
          <a:p>
            <a:fld id="{215A775D-D46C-46CC-AD07-85213D52E0F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9" name="幻灯片图像占位符 1"/>
          <p:cNvSpPr>
            <a:spLocks noGrp="true" noRot="true" noChangeAspect="true"/>
          </p:cNvSpPr>
          <p:nvPr>
            <p:ph type="sldImg"/>
          </p:nvPr>
        </p:nvSpPr>
        <p:spPr/>
      </p:sp>
      <p:sp>
        <p:nvSpPr>
          <p:cNvPr id="1048810" name="备注占位符 2"/>
          <p:cNvSpPr>
            <a:spLocks noGrp="true"/>
          </p:cNvSpPr>
          <p:nvPr>
            <p:ph type="body" idx="1"/>
          </p:nvPr>
        </p:nvSpPr>
        <p:spPr/>
        <p:txBody>
          <a:bodyPr/>
          <a:lstStyle/>
          <a:p>
            <a:endParaRPr lang="zh-CN" altLang="en-US"/>
          </a:p>
        </p:txBody>
      </p:sp>
      <p:sp>
        <p:nvSpPr>
          <p:cNvPr id="1048811" name="灯片编号占位符 3"/>
          <p:cNvSpPr>
            <a:spLocks noGrp="true"/>
          </p:cNvSpPr>
          <p:nvPr>
            <p:ph type="sldNum" sz="quarter" idx="5"/>
          </p:nvPr>
        </p:nvSpPr>
        <p:spPr/>
        <p:txBody>
          <a:bodyPr/>
          <a:lstStyle/>
          <a:p>
            <a:fld id="{215A775D-D46C-46CC-AD07-85213D52E0F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1" name="幻灯片图像占位符 1"/>
          <p:cNvSpPr>
            <a:spLocks noGrp="true" noRot="true" noChangeAspect="true"/>
          </p:cNvSpPr>
          <p:nvPr>
            <p:ph type="sldImg"/>
          </p:nvPr>
        </p:nvSpPr>
        <p:spPr/>
      </p:sp>
      <p:sp>
        <p:nvSpPr>
          <p:cNvPr id="1048722" name="备注占位符 2"/>
          <p:cNvSpPr>
            <a:spLocks noGrp="true"/>
          </p:cNvSpPr>
          <p:nvPr>
            <p:ph type="body" idx="1"/>
          </p:nvPr>
        </p:nvSpPr>
        <p:spPr/>
        <p:txBody>
          <a:bodyPr/>
          <a:lstStyle/>
          <a:p>
            <a:endParaRPr lang="zh-CN" altLang="en-US"/>
          </a:p>
        </p:txBody>
      </p:sp>
      <p:sp>
        <p:nvSpPr>
          <p:cNvPr id="1048723" name="灯片编号占位符 3"/>
          <p:cNvSpPr>
            <a:spLocks noGrp="true"/>
          </p:cNvSpPr>
          <p:nvPr>
            <p:ph type="sldNum" sz="quarter" idx="5"/>
          </p:nvPr>
        </p:nvSpPr>
        <p:spPr/>
        <p:txBody>
          <a:bodyPr/>
          <a:lstStyle/>
          <a:p>
            <a:fld id="{215A775D-D46C-46CC-AD07-85213D52E0F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3" name="幻灯片图像占位符 1"/>
          <p:cNvSpPr>
            <a:spLocks noGrp="true" noRot="true" noChangeAspect="true"/>
          </p:cNvSpPr>
          <p:nvPr>
            <p:ph type="sldImg"/>
          </p:nvPr>
        </p:nvSpPr>
        <p:spPr/>
      </p:sp>
      <p:sp>
        <p:nvSpPr>
          <p:cNvPr id="1048684" name="备注占位符 2"/>
          <p:cNvSpPr>
            <a:spLocks noGrp="true"/>
          </p:cNvSpPr>
          <p:nvPr>
            <p:ph type="body" idx="1"/>
          </p:nvPr>
        </p:nvSpPr>
        <p:spPr/>
        <p:txBody>
          <a:bodyPr/>
          <a:lstStyle/>
          <a:p>
            <a:endParaRPr lang="zh-CN" altLang="en-US"/>
          </a:p>
        </p:txBody>
      </p:sp>
      <p:sp>
        <p:nvSpPr>
          <p:cNvPr id="1048685" name="灯片编号占位符 3"/>
          <p:cNvSpPr>
            <a:spLocks noGrp="true"/>
          </p:cNvSpPr>
          <p:nvPr>
            <p:ph type="sldNum" sz="quarter" idx="5"/>
          </p:nvPr>
        </p:nvSpPr>
        <p:spPr/>
        <p:txBody>
          <a:bodyPr/>
          <a:lstStyle/>
          <a:p>
            <a:fld id="{215A775D-D46C-46CC-AD07-85213D52E0F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3" name="幻灯片图像占位符 1"/>
          <p:cNvSpPr>
            <a:spLocks noGrp="true" noRot="true" noChangeAspect="true"/>
          </p:cNvSpPr>
          <p:nvPr>
            <p:ph type="sldImg"/>
          </p:nvPr>
        </p:nvSpPr>
        <p:spPr/>
      </p:sp>
      <p:sp>
        <p:nvSpPr>
          <p:cNvPr id="1048634" name="备注占位符 2"/>
          <p:cNvSpPr>
            <a:spLocks noGrp="true"/>
          </p:cNvSpPr>
          <p:nvPr>
            <p:ph type="body" idx="1"/>
          </p:nvPr>
        </p:nvSpPr>
        <p:spPr/>
        <p:txBody>
          <a:bodyPr/>
          <a:lstStyle/>
          <a:p>
            <a:endParaRPr lang="zh-CN" altLang="en-US"/>
          </a:p>
        </p:txBody>
      </p:sp>
      <p:sp>
        <p:nvSpPr>
          <p:cNvPr id="1048635" name="灯片编号占位符 3"/>
          <p:cNvSpPr>
            <a:spLocks noGrp="true"/>
          </p:cNvSpPr>
          <p:nvPr>
            <p:ph type="sldNum" sz="quarter" idx="5"/>
          </p:nvPr>
        </p:nvSpPr>
        <p:spPr/>
        <p:txBody>
          <a:bodyPr/>
          <a:lstStyle/>
          <a:p>
            <a:fld id="{215A775D-D46C-46CC-AD07-85213D52E0F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50163" name="Title 1"/>
          <p:cNvSpPr>
            <a:spLocks noGrp="true"/>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US" dirty="0"/>
          </a:p>
        </p:txBody>
      </p:sp>
      <p:sp>
        <p:nvSpPr>
          <p:cNvPr id="1050164" name="Subtitle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US" dirty="0"/>
          </a:p>
        </p:txBody>
      </p:sp>
      <p:sp>
        <p:nvSpPr>
          <p:cNvPr id="1050165" name="Date Placeholder 3"/>
          <p:cNvSpPr>
            <a:spLocks noGrp="true"/>
          </p:cNvSpPr>
          <p:nvPr>
            <p:ph type="dt" sz="half" idx="10"/>
          </p:nvPr>
        </p:nvSpPr>
        <p:spPr/>
        <p:txBody>
          <a:bodyPr/>
          <a:lstStyle/>
          <a:p>
            <a:fld id="{81ABA338-C754-4EDE-B0F7-9C541DAB2653}" type="datetimeFigureOut">
              <a:rPr lang="zh-CN" altLang="en-US" smtClean="0"/>
            </a:fld>
            <a:endParaRPr lang="zh-CN" altLang="en-US"/>
          </a:p>
        </p:txBody>
      </p:sp>
      <p:sp>
        <p:nvSpPr>
          <p:cNvPr id="1050166" name="Footer Placeholder 4"/>
          <p:cNvSpPr>
            <a:spLocks noGrp="true"/>
          </p:cNvSpPr>
          <p:nvPr>
            <p:ph type="ftr" sz="quarter" idx="11"/>
          </p:nvPr>
        </p:nvSpPr>
        <p:spPr/>
        <p:txBody>
          <a:bodyPr/>
          <a:lstStyle/>
          <a:p>
            <a:endParaRPr lang="zh-CN" altLang="en-US"/>
          </a:p>
        </p:txBody>
      </p:sp>
      <p:sp>
        <p:nvSpPr>
          <p:cNvPr id="1050167" name="Slide Number Placeholder 5"/>
          <p:cNvSpPr>
            <a:spLocks noGrp="true"/>
          </p:cNvSpPr>
          <p:nvPr>
            <p:ph type="sldNum" sz="quarter" idx="12"/>
          </p:nvPr>
        </p:nvSpPr>
        <p:spPr/>
        <p:txBody>
          <a:bodyPr/>
          <a:lstStyle/>
          <a:p>
            <a:fld id="{63FE5F2F-2341-4894-9DB8-674B4B2A6DED}" type="slidenum">
              <a:rPr lang="zh-CN" altLang="en-US" smtClean="0"/>
            </a:fld>
            <a:endParaRPr lang="zh-CN" alt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50183" name="Title 1"/>
          <p:cNvSpPr>
            <a:spLocks noGrp="true"/>
          </p:cNvSpPr>
          <p:nvPr>
            <p:ph type="title"/>
          </p:nvPr>
        </p:nvSpPr>
        <p:spPr/>
        <p:txBody>
          <a:bodyPr/>
          <a:lstStyle/>
          <a:p>
            <a:r>
              <a:rPr lang="en-US" dirty="0"/>
              <a:t>Click to edit Master title style</a:t>
            </a:r>
            <a:endParaRPr lang="en-US" dirty="0"/>
          </a:p>
        </p:txBody>
      </p:sp>
      <p:sp>
        <p:nvSpPr>
          <p:cNvPr id="1050184" name="Vertical Text Placeholder 2"/>
          <p:cNvSpPr>
            <a:spLocks noGrp="true"/>
          </p:cNvSpPr>
          <p:nvPr>
            <p:ph type="body" orient="vert" idx="1"/>
          </p:nvPr>
        </p:nvSpPr>
        <p:spPr/>
        <p:txBody>
          <a:bodyPr vert="eaVert"/>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050185" name="Date Placeholder 3"/>
          <p:cNvSpPr>
            <a:spLocks noGrp="true"/>
          </p:cNvSpPr>
          <p:nvPr>
            <p:ph type="dt" sz="half" idx="10"/>
          </p:nvPr>
        </p:nvSpPr>
        <p:spPr/>
        <p:txBody>
          <a:bodyPr/>
          <a:lstStyle/>
          <a:p>
            <a:fld id="{81ABA338-C754-4EDE-B0F7-9C541DAB2653}" type="datetimeFigureOut">
              <a:rPr lang="zh-CN" altLang="en-US" smtClean="0"/>
            </a:fld>
            <a:endParaRPr lang="zh-CN" altLang="en-US"/>
          </a:p>
        </p:txBody>
      </p:sp>
      <p:sp>
        <p:nvSpPr>
          <p:cNvPr id="1050186" name="Footer Placeholder 4"/>
          <p:cNvSpPr>
            <a:spLocks noGrp="true"/>
          </p:cNvSpPr>
          <p:nvPr>
            <p:ph type="ftr" sz="quarter" idx="11"/>
          </p:nvPr>
        </p:nvSpPr>
        <p:spPr/>
        <p:txBody>
          <a:bodyPr/>
          <a:lstStyle/>
          <a:p>
            <a:endParaRPr lang="zh-CN" altLang="en-US"/>
          </a:p>
        </p:txBody>
      </p:sp>
      <p:sp>
        <p:nvSpPr>
          <p:cNvPr id="1050187" name="Slide Number Placeholder 5"/>
          <p:cNvSpPr>
            <a:spLocks noGrp="true"/>
          </p:cNvSpPr>
          <p:nvPr>
            <p:ph type="sldNum" sz="quarter" idx="12"/>
          </p:nvPr>
        </p:nvSpPr>
        <p:spPr/>
        <p:txBody>
          <a:bodyPr/>
          <a:lstStyle/>
          <a:p>
            <a:fld id="{63FE5F2F-2341-4894-9DB8-674B4B2A6DED}" type="slidenum">
              <a:rPr lang="zh-CN" altLang="en-US" smtClean="0"/>
            </a:fld>
            <a:endParaRPr lang="zh-CN" alt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50172" name="Vertical Title 1"/>
          <p:cNvSpPr>
            <a:spLocks noGrp="true"/>
          </p:cNvSpPr>
          <p:nvPr>
            <p:ph type="title" orient="vert"/>
          </p:nvPr>
        </p:nvSpPr>
        <p:spPr>
          <a:xfrm>
            <a:off x="8724900" y="365125"/>
            <a:ext cx="2628900" cy="5811838"/>
          </a:xfrm>
        </p:spPr>
        <p:txBody>
          <a:bodyPr vert="eaVert"/>
          <a:lstStyle/>
          <a:p>
            <a:r>
              <a:rPr lang="en-US" dirty="0"/>
              <a:t>Click to edit Master title style</a:t>
            </a:r>
            <a:endParaRPr lang="en-US" dirty="0"/>
          </a:p>
        </p:txBody>
      </p:sp>
      <p:sp>
        <p:nvSpPr>
          <p:cNvPr id="1050173" name="Vertical Text Placeholder 2"/>
          <p:cNvSpPr>
            <a:spLocks noGrp="true"/>
          </p:cNvSpPr>
          <p:nvPr>
            <p:ph type="body" orient="vert" idx="1"/>
          </p:nvPr>
        </p:nvSpPr>
        <p:spPr>
          <a:xfrm>
            <a:off x="838200" y="365125"/>
            <a:ext cx="7734300" cy="5811838"/>
          </a:xfrm>
        </p:spPr>
        <p:txBody>
          <a:bodyPr vert="eaVert"/>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050174" name="Date Placeholder 3"/>
          <p:cNvSpPr>
            <a:spLocks noGrp="true"/>
          </p:cNvSpPr>
          <p:nvPr>
            <p:ph type="dt" sz="half" idx="10"/>
          </p:nvPr>
        </p:nvSpPr>
        <p:spPr/>
        <p:txBody>
          <a:bodyPr/>
          <a:lstStyle/>
          <a:p>
            <a:fld id="{81ABA338-C754-4EDE-B0F7-9C541DAB2653}" type="datetimeFigureOut">
              <a:rPr lang="zh-CN" altLang="en-US" smtClean="0"/>
            </a:fld>
            <a:endParaRPr lang="zh-CN" altLang="en-US"/>
          </a:p>
        </p:txBody>
      </p:sp>
      <p:sp>
        <p:nvSpPr>
          <p:cNvPr id="1050175" name="Footer Placeholder 4"/>
          <p:cNvSpPr>
            <a:spLocks noGrp="true"/>
          </p:cNvSpPr>
          <p:nvPr>
            <p:ph type="ftr" sz="quarter" idx="11"/>
          </p:nvPr>
        </p:nvSpPr>
        <p:spPr/>
        <p:txBody>
          <a:bodyPr/>
          <a:lstStyle/>
          <a:p>
            <a:endParaRPr lang="zh-CN" altLang="en-US"/>
          </a:p>
        </p:txBody>
      </p:sp>
      <p:sp>
        <p:nvSpPr>
          <p:cNvPr id="1050176" name="Slide Number Placeholder 5"/>
          <p:cNvSpPr>
            <a:spLocks noGrp="true"/>
          </p:cNvSpPr>
          <p:nvPr>
            <p:ph type="sldNum" sz="quarter" idx="12"/>
          </p:nvPr>
        </p:nvSpPr>
        <p:spPr/>
        <p:txBody>
          <a:bodyPr/>
          <a:lstStyle/>
          <a:p>
            <a:fld id="{63FE5F2F-2341-4894-9DB8-674B4B2A6DED}" type="slidenum">
              <a:rPr lang="zh-CN" altLang="en-US" smtClean="0"/>
            </a:fld>
            <a:endParaRPr lang="zh-CN" altLang="en-US"/>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spd="slow" advClick="false" advTm="2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9534" name="Title 1"/>
          <p:cNvSpPr>
            <a:spLocks noGrp="true"/>
          </p:cNvSpPr>
          <p:nvPr>
            <p:ph type="title"/>
          </p:nvPr>
        </p:nvSpPr>
        <p:spPr/>
        <p:txBody>
          <a:bodyPr/>
          <a:lstStyle/>
          <a:p>
            <a:r>
              <a:rPr lang="en-US" dirty="0"/>
              <a:t>Click to edit Master title style</a:t>
            </a:r>
            <a:endParaRPr lang="en-US" dirty="0"/>
          </a:p>
        </p:txBody>
      </p:sp>
      <p:sp>
        <p:nvSpPr>
          <p:cNvPr id="1049535" name="Content Placeholder 2"/>
          <p:cNvSpPr>
            <a:spLocks noGrp="true"/>
          </p:cNvSpPr>
          <p:nvPr>
            <p:ph idx="1"/>
          </p:nvPr>
        </p:nvSpPr>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049536" name="Date Placeholder 3"/>
          <p:cNvSpPr>
            <a:spLocks noGrp="true"/>
          </p:cNvSpPr>
          <p:nvPr>
            <p:ph type="dt" sz="half" idx="10"/>
          </p:nvPr>
        </p:nvSpPr>
        <p:spPr/>
        <p:txBody>
          <a:bodyPr/>
          <a:lstStyle/>
          <a:p>
            <a:fld id="{81ABA338-C754-4EDE-B0F7-9C541DAB2653}" type="datetimeFigureOut">
              <a:rPr lang="zh-CN" altLang="en-US" smtClean="0"/>
            </a:fld>
            <a:endParaRPr lang="zh-CN" altLang="en-US"/>
          </a:p>
        </p:txBody>
      </p:sp>
      <p:sp>
        <p:nvSpPr>
          <p:cNvPr id="1049537" name="Footer Placeholder 4"/>
          <p:cNvSpPr>
            <a:spLocks noGrp="true"/>
          </p:cNvSpPr>
          <p:nvPr>
            <p:ph type="ftr" sz="quarter" idx="11"/>
          </p:nvPr>
        </p:nvSpPr>
        <p:spPr/>
        <p:txBody>
          <a:bodyPr/>
          <a:lstStyle/>
          <a:p>
            <a:endParaRPr lang="zh-CN" altLang="en-US"/>
          </a:p>
        </p:txBody>
      </p:sp>
      <p:sp>
        <p:nvSpPr>
          <p:cNvPr id="1049538" name="Slide Number Placeholder 5"/>
          <p:cNvSpPr>
            <a:spLocks noGrp="true"/>
          </p:cNvSpPr>
          <p:nvPr>
            <p:ph type="sldNum" sz="quarter" idx="12"/>
          </p:nvPr>
        </p:nvSpPr>
        <p:spPr/>
        <p:txBody>
          <a:bodyPr/>
          <a:lstStyle/>
          <a:p>
            <a:fld id="{63FE5F2F-2341-4894-9DB8-674B4B2A6DED}" type="slidenum">
              <a:rPr lang="zh-CN" altLang="en-US" smtClean="0"/>
            </a:fld>
            <a:endParaRPr lang="zh-CN" alt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50188" name="Title 1"/>
          <p:cNvSpPr>
            <a:spLocks noGrp="true"/>
          </p:cNvSpPr>
          <p:nvPr>
            <p:ph type="title"/>
          </p:nvPr>
        </p:nvSpPr>
        <p:spPr>
          <a:xfrm>
            <a:off x="831850" y="1709738"/>
            <a:ext cx="10515600" cy="2852737"/>
          </a:xfrm>
        </p:spPr>
        <p:txBody>
          <a:bodyPr anchor="b"/>
          <a:lstStyle>
            <a:lvl1pPr>
              <a:defRPr sz="6000"/>
            </a:lvl1pPr>
          </a:lstStyle>
          <a:p>
            <a:r>
              <a:rPr lang="en-US" dirty="0"/>
              <a:t>Click to edit Master title style</a:t>
            </a:r>
            <a:endParaRPr lang="en-US" dirty="0"/>
          </a:p>
        </p:txBody>
      </p:sp>
      <p:sp>
        <p:nvSpPr>
          <p:cNvPr id="1050189" name="Text Placeholder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endParaRPr lang="en-US" dirty="0"/>
          </a:p>
        </p:txBody>
      </p:sp>
      <p:sp>
        <p:nvSpPr>
          <p:cNvPr id="1050190" name="Date Placeholder 3"/>
          <p:cNvSpPr>
            <a:spLocks noGrp="true"/>
          </p:cNvSpPr>
          <p:nvPr>
            <p:ph type="dt" sz="half" idx="10"/>
          </p:nvPr>
        </p:nvSpPr>
        <p:spPr/>
        <p:txBody>
          <a:bodyPr/>
          <a:lstStyle/>
          <a:p>
            <a:fld id="{81ABA338-C754-4EDE-B0F7-9C541DAB2653}" type="datetimeFigureOut">
              <a:rPr lang="zh-CN" altLang="en-US" smtClean="0"/>
            </a:fld>
            <a:endParaRPr lang="zh-CN" altLang="en-US"/>
          </a:p>
        </p:txBody>
      </p:sp>
      <p:sp>
        <p:nvSpPr>
          <p:cNvPr id="1050191" name="Footer Placeholder 4"/>
          <p:cNvSpPr>
            <a:spLocks noGrp="true"/>
          </p:cNvSpPr>
          <p:nvPr>
            <p:ph type="ftr" sz="quarter" idx="11"/>
          </p:nvPr>
        </p:nvSpPr>
        <p:spPr/>
        <p:txBody>
          <a:bodyPr/>
          <a:lstStyle/>
          <a:p>
            <a:endParaRPr lang="zh-CN" altLang="en-US"/>
          </a:p>
        </p:txBody>
      </p:sp>
      <p:sp>
        <p:nvSpPr>
          <p:cNvPr id="1050192" name="Slide Number Placeholder 5"/>
          <p:cNvSpPr>
            <a:spLocks noGrp="true"/>
          </p:cNvSpPr>
          <p:nvPr>
            <p:ph type="sldNum" sz="quarter" idx="12"/>
          </p:nvPr>
        </p:nvSpPr>
        <p:spPr/>
        <p:txBody>
          <a:bodyPr/>
          <a:lstStyle/>
          <a:p>
            <a:fld id="{63FE5F2F-2341-4894-9DB8-674B4B2A6DED}" type="slidenum">
              <a:rPr lang="zh-CN" altLang="en-US" smtClean="0"/>
            </a:fld>
            <a:endParaRPr lang="zh-CN" alt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50193" name="Title 1"/>
          <p:cNvSpPr>
            <a:spLocks noGrp="true"/>
          </p:cNvSpPr>
          <p:nvPr>
            <p:ph type="title"/>
          </p:nvPr>
        </p:nvSpPr>
        <p:spPr/>
        <p:txBody>
          <a:bodyPr/>
          <a:lstStyle/>
          <a:p>
            <a:r>
              <a:rPr lang="en-US" dirty="0"/>
              <a:t>Click to edit Master title style</a:t>
            </a:r>
            <a:endParaRPr lang="en-US" dirty="0"/>
          </a:p>
        </p:txBody>
      </p:sp>
      <p:sp>
        <p:nvSpPr>
          <p:cNvPr id="1050194" name="Content Placeholder 2"/>
          <p:cNvSpPr>
            <a:spLocks noGrp="true"/>
          </p:cNvSpPr>
          <p:nvPr>
            <p:ph sz="half" idx="1"/>
          </p:nvPr>
        </p:nvSpPr>
        <p:spPr>
          <a:xfrm>
            <a:off x="838200" y="1825625"/>
            <a:ext cx="5181600" cy="4351338"/>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050195" name="Content Placeholder 3"/>
          <p:cNvSpPr>
            <a:spLocks noGrp="true"/>
          </p:cNvSpPr>
          <p:nvPr>
            <p:ph sz="half" idx="2"/>
          </p:nvPr>
        </p:nvSpPr>
        <p:spPr>
          <a:xfrm>
            <a:off x="6172200" y="1825625"/>
            <a:ext cx="5181600" cy="4351338"/>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050196" name="Date Placeholder 4"/>
          <p:cNvSpPr>
            <a:spLocks noGrp="true"/>
          </p:cNvSpPr>
          <p:nvPr>
            <p:ph type="dt" sz="half" idx="10"/>
          </p:nvPr>
        </p:nvSpPr>
        <p:spPr/>
        <p:txBody>
          <a:bodyPr/>
          <a:lstStyle/>
          <a:p>
            <a:fld id="{81ABA338-C754-4EDE-B0F7-9C541DAB2653}" type="datetimeFigureOut">
              <a:rPr lang="zh-CN" altLang="en-US" smtClean="0"/>
            </a:fld>
            <a:endParaRPr lang="zh-CN" altLang="en-US"/>
          </a:p>
        </p:txBody>
      </p:sp>
      <p:sp>
        <p:nvSpPr>
          <p:cNvPr id="1050197" name="Footer Placeholder 5"/>
          <p:cNvSpPr>
            <a:spLocks noGrp="true"/>
          </p:cNvSpPr>
          <p:nvPr>
            <p:ph type="ftr" sz="quarter" idx="11"/>
          </p:nvPr>
        </p:nvSpPr>
        <p:spPr/>
        <p:txBody>
          <a:bodyPr/>
          <a:lstStyle/>
          <a:p>
            <a:endParaRPr lang="zh-CN" altLang="en-US"/>
          </a:p>
        </p:txBody>
      </p:sp>
      <p:sp>
        <p:nvSpPr>
          <p:cNvPr id="1050198" name="Slide Number Placeholder 6"/>
          <p:cNvSpPr>
            <a:spLocks noGrp="true"/>
          </p:cNvSpPr>
          <p:nvPr>
            <p:ph type="sldNum" sz="quarter" idx="12"/>
          </p:nvPr>
        </p:nvSpPr>
        <p:spPr/>
        <p:txBody>
          <a:bodyPr/>
          <a:lstStyle/>
          <a:p>
            <a:fld id="{63FE5F2F-2341-4894-9DB8-674B4B2A6DED}" type="slidenum">
              <a:rPr lang="zh-CN" altLang="en-US" smtClean="0"/>
            </a:fld>
            <a:endParaRPr lang="zh-CN" alt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50199" name="Title 1"/>
          <p:cNvSpPr>
            <a:spLocks noGrp="true"/>
          </p:cNvSpPr>
          <p:nvPr>
            <p:ph type="title"/>
          </p:nvPr>
        </p:nvSpPr>
        <p:spPr>
          <a:xfrm>
            <a:off x="839788" y="365125"/>
            <a:ext cx="10515600" cy="1325563"/>
          </a:xfrm>
        </p:spPr>
        <p:txBody>
          <a:bodyPr/>
          <a:lstStyle/>
          <a:p>
            <a:r>
              <a:rPr lang="en-US" dirty="0"/>
              <a:t>Click to edit Master title style</a:t>
            </a:r>
            <a:endParaRPr lang="en-US" dirty="0"/>
          </a:p>
        </p:txBody>
      </p:sp>
      <p:sp>
        <p:nvSpPr>
          <p:cNvPr id="1050200" name="Text Placeholder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1050201" name="Content Placeholder 3"/>
          <p:cNvSpPr>
            <a:spLocks noGrp="true"/>
          </p:cNvSpPr>
          <p:nvPr>
            <p:ph sz="half" idx="2"/>
          </p:nvPr>
        </p:nvSpPr>
        <p:spPr>
          <a:xfrm>
            <a:off x="839788" y="2505075"/>
            <a:ext cx="5157787" cy="3684588"/>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050202" name="Text Placeholder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1050203" name="Content Placeholder 5"/>
          <p:cNvSpPr>
            <a:spLocks noGrp="true"/>
          </p:cNvSpPr>
          <p:nvPr>
            <p:ph sz="quarter" idx="4"/>
          </p:nvPr>
        </p:nvSpPr>
        <p:spPr>
          <a:xfrm>
            <a:off x="6172200" y="2505075"/>
            <a:ext cx="5183188" cy="3684588"/>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050204" name="Date Placeholder 6"/>
          <p:cNvSpPr>
            <a:spLocks noGrp="true"/>
          </p:cNvSpPr>
          <p:nvPr>
            <p:ph type="dt" sz="half" idx="10"/>
          </p:nvPr>
        </p:nvSpPr>
        <p:spPr/>
        <p:txBody>
          <a:bodyPr/>
          <a:lstStyle/>
          <a:p>
            <a:fld id="{81ABA338-C754-4EDE-B0F7-9C541DAB2653}" type="datetimeFigureOut">
              <a:rPr lang="zh-CN" altLang="en-US" smtClean="0"/>
            </a:fld>
            <a:endParaRPr lang="zh-CN" altLang="en-US"/>
          </a:p>
        </p:txBody>
      </p:sp>
      <p:sp>
        <p:nvSpPr>
          <p:cNvPr id="1050205" name="Footer Placeholder 7"/>
          <p:cNvSpPr>
            <a:spLocks noGrp="true"/>
          </p:cNvSpPr>
          <p:nvPr>
            <p:ph type="ftr" sz="quarter" idx="11"/>
          </p:nvPr>
        </p:nvSpPr>
        <p:spPr/>
        <p:txBody>
          <a:bodyPr/>
          <a:lstStyle/>
          <a:p>
            <a:endParaRPr lang="zh-CN" altLang="en-US"/>
          </a:p>
        </p:txBody>
      </p:sp>
      <p:sp>
        <p:nvSpPr>
          <p:cNvPr id="1050206" name="Slide Number Placeholder 8"/>
          <p:cNvSpPr>
            <a:spLocks noGrp="true"/>
          </p:cNvSpPr>
          <p:nvPr>
            <p:ph type="sldNum" sz="quarter" idx="12"/>
          </p:nvPr>
        </p:nvSpPr>
        <p:spPr/>
        <p:txBody>
          <a:bodyPr/>
          <a:lstStyle/>
          <a:p>
            <a:fld id="{63FE5F2F-2341-4894-9DB8-674B4B2A6DED}" type="slidenum">
              <a:rPr lang="zh-CN" altLang="en-US" smtClean="0"/>
            </a:fld>
            <a:endParaRPr lang="zh-CN" alt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50168" name="Title 1"/>
          <p:cNvSpPr>
            <a:spLocks noGrp="true"/>
          </p:cNvSpPr>
          <p:nvPr>
            <p:ph type="title"/>
          </p:nvPr>
        </p:nvSpPr>
        <p:spPr/>
        <p:txBody>
          <a:bodyPr/>
          <a:lstStyle/>
          <a:p>
            <a:r>
              <a:rPr lang="en-US" dirty="0"/>
              <a:t>Click to edit Master title style</a:t>
            </a:r>
            <a:endParaRPr lang="en-US" dirty="0"/>
          </a:p>
        </p:txBody>
      </p:sp>
      <p:sp>
        <p:nvSpPr>
          <p:cNvPr id="1050169" name="Date Placeholder 2"/>
          <p:cNvSpPr>
            <a:spLocks noGrp="true"/>
          </p:cNvSpPr>
          <p:nvPr>
            <p:ph type="dt" sz="half" idx="10"/>
          </p:nvPr>
        </p:nvSpPr>
        <p:spPr/>
        <p:txBody>
          <a:bodyPr/>
          <a:lstStyle/>
          <a:p>
            <a:fld id="{81ABA338-C754-4EDE-B0F7-9C541DAB2653}" type="datetimeFigureOut">
              <a:rPr lang="zh-CN" altLang="en-US" smtClean="0"/>
            </a:fld>
            <a:endParaRPr lang="zh-CN" altLang="en-US"/>
          </a:p>
        </p:txBody>
      </p:sp>
      <p:sp>
        <p:nvSpPr>
          <p:cNvPr id="1050170" name="Footer Placeholder 3"/>
          <p:cNvSpPr>
            <a:spLocks noGrp="true"/>
          </p:cNvSpPr>
          <p:nvPr>
            <p:ph type="ftr" sz="quarter" idx="11"/>
          </p:nvPr>
        </p:nvSpPr>
        <p:spPr/>
        <p:txBody>
          <a:bodyPr/>
          <a:lstStyle/>
          <a:p>
            <a:endParaRPr lang="zh-CN" altLang="en-US"/>
          </a:p>
        </p:txBody>
      </p:sp>
      <p:sp>
        <p:nvSpPr>
          <p:cNvPr id="1050171" name="Slide Number Placeholder 4"/>
          <p:cNvSpPr>
            <a:spLocks noGrp="true"/>
          </p:cNvSpPr>
          <p:nvPr>
            <p:ph type="sldNum" sz="quarter" idx="12"/>
          </p:nvPr>
        </p:nvSpPr>
        <p:spPr/>
        <p:txBody>
          <a:bodyPr/>
          <a:lstStyle/>
          <a:p>
            <a:fld id="{63FE5F2F-2341-4894-9DB8-674B4B2A6DED}" type="slidenum">
              <a:rPr lang="zh-CN" altLang="en-US" smtClean="0"/>
            </a:fld>
            <a:endParaRPr lang="zh-CN" alt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581" name="Date Placeholder 1"/>
          <p:cNvSpPr>
            <a:spLocks noGrp="true"/>
          </p:cNvSpPr>
          <p:nvPr>
            <p:ph type="dt" sz="half" idx="10"/>
          </p:nvPr>
        </p:nvSpPr>
        <p:spPr/>
        <p:txBody>
          <a:bodyPr/>
          <a:lstStyle/>
          <a:p>
            <a:fld id="{81ABA338-C754-4EDE-B0F7-9C541DAB2653}" type="datetimeFigureOut">
              <a:rPr lang="zh-CN" altLang="en-US" smtClean="0"/>
            </a:fld>
            <a:endParaRPr lang="zh-CN" altLang="en-US"/>
          </a:p>
        </p:txBody>
      </p:sp>
      <p:sp>
        <p:nvSpPr>
          <p:cNvPr id="1048582" name="Footer Placeholder 2"/>
          <p:cNvSpPr>
            <a:spLocks noGrp="true"/>
          </p:cNvSpPr>
          <p:nvPr>
            <p:ph type="ftr" sz="quarter" idx="11"/>
          </p:nvPr>
        </p:nvSpPr>
        <p:spPr/>
        <p:txBody>
          <a:bodyPr/>
          <a:lstStyle/>
          <a:p>
            <a:endParaRPr lang="zh-CN" altLang="en-US"/>
          </a:p>
        </p:txBody>
      </p:sp>
      <p:sp>
        <p:nvSpPr>
          <p:cNvPr id="1048583" name="Slide Number Placeholder 3"/>
          <p:cNvSpPr>
            <a:spLocks noGrp="true"/>
          </p:cNvSpPr>
          <p:nvPr>
            <p:ph type="sldNum" sz="quarter" idx="12"/>
          </p:nvPr>
        </p:nvSpPr>
        <p:spPr/>
        <p:txBody>
          <a:bodyPr/>
          <a:lstStyle/>
          <a:p>
            <a:fld id="{63FE5F2F-2341-4894-9DB8-674B4B2A6DED}" type="slidenum">
              <a:rPr lang="zh-CN" altLang="en-US" smtClean="0"/>
            </a:fld>
            <a:endParaRPr lang="zh-CN" alt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50207" name="Title 1"/>
          <p:cNvSpPr>
            <a:spLocks noGrp="true"/>
          </p:cNvSpPr>
          <p:nvPr>
            <p:ph type="title"/>
          </p:nvPr>
        </p:nvSpPr>
        <p:spPr>
          <a:xfrm>
            <a:off x="839788" y="457200"/>
            <a:ext cx="3932237" cy="1600200"/>
          </a:xfrm>
        </p:spPr>
        <p:txBody>
          <a:bodyPr anchor="b"/>
          <a:lstStyle>
            <a:lvl1pPr>
              <a:defRPr sz="3200"/>
            </a:lvl1pPr>
          </a:lstStyle>
          <a:p>
            <a:r>
              <a:rPr lang="en-US" dirty="0"/>
              <a:t>Click to edit Master title style</a:t>
            </a:r>
            <a:endParaRPr lang="en-US" dirty="0"/>
          </a:p>
        </p:txBody>
      </p:sp>
      <p:sp>
        <p:nvSpPr>
          <p:cNvPr id="1050208" name="Content Placeholder 2"/>
          <p:cNvSpPr>
            <a:spLocks noGrp="true"/>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050209" name="Text Placeholder 3"/>
          <p:cNvSpPr>
            <a:spLocks noGrp="true"/>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endParaRPr lang="en-US" dirty="0"/>
          </a:p>
        </p:txBody>
      </p:sp>
      <p:sp>
        <p:nvSpPr>
          <p:cNvPr id="1050210" name="Date Placeholder 4"/>
          <p:cNvSpPr>
            <a:spLocks noGrp="true"/>
          </p:cNvSpPr>
          <p:nvPr>
            <p:ph type="dt" sz="half" idx="10"/>
          </p:nvPr>
        </p:nvSpPr>
        <p:spPr/>
        <p:txBody>
          <a:bodyPr/>
          <a:lstStyle/>
          <a:p>
            <a:fld id="{81ABA338-C754-4EDE-B0F7-9C541DAB2653}" type="datetimeFigureOut">
              <a:rPr lang="zh-CN" altLang="en-US" smtClean="0"/>
            </a:fld>
            <a:endParaRPr lang="zh-CN" altLang="en-US"/>
          </a:p>
        </p:txBody>
      </p:sp>
      <p:sp>
        <p:nvSpPr>
          <p:cNvPr id="1050211" name="Footer Placeholder 5"/>
          <p:cNvSpPr>
            <a:spLocks noGrp="true"/>
          </p:cNvSpPr>
          <p:nvPr>
            <p:ph type="ftr" sz="quarter" idx="11"/>
          </p:nvPr>
        </p:nvSpPr>
        <p:spPr/>
        <p:txBody>
          <a:bodyPr/>
          <a:lstStyle/>
          <a:p>
            <a:endParaRPr lang="zh-CN" altLang="en-US"/>
          </a:p>
        </p:txBody>
      </p:sp>
      <p:sp>
        <p:nvSpPr>
          <p:cNvPr id="1050212" name="Slide Number Placeholder 6"/>
          <p:cNvSpPr>
            <a:spLocks noGrp="true"/>
          </p:cNvSpPr>
          <p:nvPr>
            <p:ph type="sldNum" sz="quarter" idx="12"/>
          </p:nvPr>
        </p:nvSpPr>
        <p:spPr/>
        <p:txBody>
          <a:bodyPr/>
          <a:lstStyle/>
          <a:p>
            <a:fld id="{63FE5F2F-2341-4894-9DB8-674B4B2A6DED}" type="slidenum">
              <a:rPr lang="zh-CN" altLang="en-US" smtClean="0"/>
            </a:fld>
            <a:endParaRPr lang="zh-CN" alt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50177" name="Title 1"/>
          <p:cNvSpPr>
            <a:spLocks noGrp="true"/>
          </p:cNvSpPr>
          <p:nvPr>
            <p:ph type="title"/>
          </p:nvPr>
        </p:nvSpPr>
        <p:spPr>
          <a:xfrm>
            <a:off x="839788" y="457200"/>
            <a:ext cx="3932237" cy="1600200"/>
          </a:xfrm>
        </p:spPr>
        <p:txBody>
          <a:bodyPr anchor="b"/>
          <a:lstStyle>
            <a:lvl1pPr>
              <a:defRPr sz="3200"/>
            </a:lvl1pPr>
          </a:lstStyle>
          <a:p>
            <a:r>
              <a:rPr lang="en-US" dirty="0"/>
              <a:t>Click to edit Master title style</a:t>
            </a:r>
            <a:endParaRPr lang="en-US" dirty="0"/>
          </a:p>
        </p:txBody>
      </p:sp>
      <p:sp>
        <p:nvSpPr>
          <p:cNvPr id="1050178" name="Picture Placeholder 2"/>
          <p:cNvSpPr>
            <a:spLocks noGrp="true" noChangeAspect="true"/>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US" dirty="0"/>
          </a:p>
        </p:txBody>
      </p:sp>
      <p:sp>
        <p:nvSpPr>
          <p:cNvPr id="1050179" name="Text Placeholder 3"/>
          <p:cNvSpPr>
            <a:spLocks noGrp="true"/>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endParaRPr lang="en-US" dirty="0"/>
          </a:p>
        </p:txBody>
      </p:sp>
      <p:sp>
        <p:nvSpPr>
          <p:cNvPr id="1050180" name="Date Placeholder 4"/>
          <p:cNvSpPr>
            <a:spLocks noGrp="true"/>
          </p:cNvSpPr>
          <p:nvPr>
            <p:ph type="dt" sz="half" idx="10"/>
          </p:nvPr>
        </p:nvSpPr>
        <p:spPr/>
        <p:txBody>
          <a:bodyPr/>
          <a:lstStyle/>
          <a:p>
            <a:fld id="{81ABA338-C754-4EDE-B0F7-9C541DAB2653}" type="datetimeFigureOut">
              <a:rPr lang="zh-CN" altLang="en-US" smtClean="0"/>
            </a:fld>
            <a:endParaRPr lang="zh-CN" altLang="en-US"/>
          </a:p>
        </p:txBody>
      </p:sp>
      <p:sp>
        <p:nvSpPr>
          <p:cNvPr id="1050181" name="Footer Placeholder 5"/>
          <p:cNvSpPr>
            <a:spLocks noGrp="true"/>
          </p:cNvSpPr>
          <p:nvPr>
            <p:ph type="ftr" sz="quarter" idx="11"/>
          </p:nvPr>
        </p:nvSpPr>
        <p:spPr/>
        <p:txBody>
          <a:bodyPr/>
          <a:lstStyle/>
          <a:p>
            <a:endParaRPr lang="zh-CN" altLang="en-US"/>
          </a:p>
        </p:txBody>
      </p:sp>
      <p:sp>
        <p:nvSpPr>
          <p:cNvPr id="1050182" name="Slide Number Placeholder 6"/>
          <p:cNvSpPr>
            <a:spLocks noGrp="true"/>
          </p:cNvSpPr>
          <p:nvPr>
            <p:ph type="sldNum" sz="quarter" idx="12"/>
          </p:nvPr>
        </p:nvSpPr>
        <p:spPr/>
        <p:txBody>
          <a:bodyPr/>
          <a:lstStyle/>
          <a:p>
            <a:fld id="{63FE5F2F-2341-4894-9DB8-674B4B2A6DED}" type="slidenum">
              <a:rPr lang="zh-CN" altLang="en-US" smtClean="0"/>
            </a:fld>
            <a:endParaRPr lang="zh-CN" alt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true"/>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US" dirty="0"/>
          </a:p>
        </p:txBody>
      </p:sp>
      <p:sp>
        <p:nvSpPr>
          <p:cNvPr id="1048577" name="Text Placeholder 2"/>
          <p:cNvSpPr>
            <a:spLocks noGrp="true"/>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048578" name="Date Placeholder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BA338-C754-4EDE-B0F7-9C541DAB2653}" type="datetimeFigureOut">
              <a:rPr lang="zh-CN" altLang="en-US" smtClean="0"/>
            </a:fld>
            <a:endParaRPr lang="zh-CN" altLang="en-US"/>
          </a:p>
        </p:txBody>
      </p:sp>
      <p:sp>
        <p:nvSpPr>
          <p:cNvPr id="1048579" name="Footer Placeholder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Slide Number Placeholder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E5F2F-2341-4894-9DB8-674B4B2A6DE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tags" Target="../tags/tag2.xml"/><Relationship Id="rId2" Type="http://schemas.openxmlformats.org/officeDocument/2006/relationships/image" Target="../media/image1.jpe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10.xml"/><Relationship Id="rId8" Type="http://schemas.openxmlformats.org/officeDocument/2006/relationships/slideLayout" Target="../slideLayouts/slideLayout7.xml"/><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57.xml"/><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0" Type="http://schemas.openxmlformats.org/officeDocument/2006/relationships/notesSlide" Target="../notesSlides/notesSlide11.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7" Type="http://schemas.openxmlformats.org/officeDocument/2006/relationships/notesSlide" Target="../notesSlides/notesSlide12.xml"/><Relationship Id="rId36" Type="http://schemas.openxmlformats.org/officeDocument/2006/relationships/slideLayout" Target="../slideLayouts/slideLayout7.xml"/><Relationship Id="rId35" Type="http://schemas.openxmlformats.org/officeDocument/2006/relationships/tags" Target="../tags/tag91.xml"/><Relationship Id="rId34" Type="http://schemas.openxmlformats.org/officeDocument/2006/relationships/tags" Target="../tags/tag90.xml"/><Relationship Id="rId33" Type="http://schemas.openxmlformats.org/officeDocument/2006/relationships/tags" Target="../tags/tag89.xml"/><Relationship Id="rId32" Type="http://schemas.openxmlformats.org/officeDocument/2006/relationships/tags" Target="../tags/tag88.xml"/><Relationship Id="rId31" Type="http://schemas.openxmlformats.org/officeDocument/2006/relationships/tags" Target="../tags/tag87.xml"/><Relationship Id="rId30" Type="http://schemas.openxmlformats.org/officeDocument/2006/relationships/tags" Target="../tags/tag86.xml"/><Relationship Id="rId3" Type="http://schemas.openxmlformats.org/officeDocument/2006/relationships/tags" Target="../tags/tag59.xml"/><Relationship Id="rId29" Type="http://schemas.openxmlformats.org/officeDocument/2006/relationships/tags" Target="../tags/tag85.xml"/><Relationship Id="rId28" Type="http://schemas.openxmlformats.org/officeDocument/2006/relationships/tags" Target="../tags/tag84.xml"/><Relationship Id="rId27" Type="http://schemas.openxmlformats.org/officeDocument/2006/relationships/tags" Target="../tags/tag83.xml"/><Relationship Id="rId26" Type="http://schemas.openxmlformats.org/officeDocument/2006/relationships/tags" Target="../tags/tag82.xml"/><Relationship Id="rId25" Type="http://schemas.openxmlformats.org/officeDocument/2006/relationships/tags" Target="../tags/tag81.xml"/><Relationship Id="rId24" Type="http://schemas.openxmlformats.org/officeDocument/2006/relationships/tags" Target="../tags/tag80.xml"/><Relationship Id="rId23" Type="http://schemas.openxmlformats.org/officeDocument/2006/relationships/tags" Target="../tags/tag79.xml"/><Relationship Id="rId22" Type="http://schemas.openxmlformats.org/officeDocument/2006/relationships/tags" Target="../tags/tag78.xml"/><Relationship Id="rId21" Type="http://schemas.openxmlformats.org/officeDocument/2006/relationships/tags" Target="../tags/tag77.xml"/><Relationship Id="rId20" Type="http://schemas.openxmlformats.org/officeDocument/2006/relationships/tags" Target="../tags/tag76.xml"/><Relationship Id="rId2" Type="http://schemas.openxmlformats.org/officeDocument/2006/relationships/tags" Target="../tags/tag58.xml"/><Relationship Id="rId19" Type="http://schemas.openxmlformats.org/officeDocument/2006/relationships/tags" Target="../tags/tag75.xml"/><Relationship Id="rId18" Type="http://schemas.openxmlformats.org/officeDocument/2006/relationships/tags" Target="../tags/tag74.xml"/><Relationship Id="rId17" Type="http://schemas.openxmlformats.org/officeDocument/2006/relationships/tags" Target="../tags/tag73.xml"/><Relationship Id="rId16" Type="http://schemas.openxmlformats.org/officeDocument/2006/relationships/tags" Target="../tags/tag72.xml"/><Relationship Id="rId15" Type="http://schemas.openxmlformats.org/officeDocument/2006/relationships/tags" Target="../tags/tag71.xml"/><Relationship Id="rId14" Type="http://schemas.openxmlformats.org/officeDocument/2006/relationships/tags" Target="../tags/tag70.xml"/><Relationship Id="rId13" Type="http://schemas.openxmlformats.org/officeDocument/2006/relationships/tags" Target="../tags/tag69.xml"/><Relationship Id="rId12" Type="http://schemas.openxmlformats.org/officeDocument/2006/relationships/tags" Target="../tags/tag68.xml"/><Relationship Id="rId11" Type="http://schemas.openxmlformats.org/officeDocument/2006/relationships/tags" Target="../tags/tag67.xml"/><Relationship Id="rId10" Type="http://schemas.openxmlformats.org/officeDocument/2006/relationships/tags" Target="../tags/tag66.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9" Type="http://schemas.openxmlformats.org/officeDocument/2006/relationships/tags" Target="../tags/tag99.xml"/><Relationship Id="rId8" Type="http://schemas.openxmlformats.org/officeDocument/2006/relationships/tags" Target="../tags/tag98.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4" Type="http://schemas.openxmlformats.org/officeDocument/2006/relationships/notesSlide" Target="../notesSlides/notesSlide14.xml"/><Relationship Id="rId13" Type="http://schemas.openxmlformats.org/officeDocument/2006/relationships/slideLayout" Target="../slideLayouts/slideLayout7.xml"/><Relationship Id="rId12" Type="http://schemas.openxmlformats.org/officeDocument/2006/relationships/tags" Target="../tags/tag102.xml"/><Relationship Id="rId11" Type="http://schemas.openxmlformats.org/officeDocument/2006/relationships/tags" Target="../tags/tag101.xml"/><Relationship Id="rId10" Type="http://schemas.openxmlformats.org/officeDocument/2006/relationships/tags" Target="../tags/tag100.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tags" Target="../tags/tag109.xml"/><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tags" Target="../tags/tag103.xml"/><Relationship Id="rId16" Type="http://schemas.openxmlformats.org/officeDocument/2006/relationships/notesSlide" Target="../notesSlides/notesSlide15.xml"/><Relationship Id="rId15" Type="http://schemas.openxmlformats.org/officeDocument/2006/relationships/slideLayout" Target="../slideLayouts/slideLayout7.xml"/><Relationship Id="rId14" Type="http://schemas.openxmlformats.org/officeDocument/2006/relationships/image" Target="../media/image6.png"/><Relationship Id="rId13" Type="http://schemas.openxmlformats.org/officeDocument/2006/relationships/tags" Target="../tags/tag114.xml"/><Relationship Id="rId12" Type="http://schemas.openxmlformats.org/officeDocument/2006/relationships/tags" Target="../tags/tag113.xml"/><Relationship Id="rId11" Type="http://schemas.openxmlformats.org/officeDocument/2006/relationships/tags" Target="../tags/tag112.xml"/><Relationship Id="rId10" Type="http://schemas.openxmlformats.org/officeDocument/2006/relationships/tags" Target="../tags/tag111.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image" Target="../media/image7.png"/><Relationship Id="rId10" Type="http://schemas.openxmlformats.org/officeDocument/2006/relationships/notesSlide" Target="../notesSlides/notesSlide16.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7.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7.xml"/><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7.xml"/><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9" Type="http://schemas.openxmlformats.org/officeDocument/2006/relationships/tags" Target="../tags/tag134.xml"/><Relationship Id="rId8" Type="http://schemas.openxmlformats.org/officeDocument/2006/relationships/tags" Target="../tags/tag133.xml"/><Relationship Id="rId7" Type="http://schemas.openxmlformats.org/officeDocument/2006/relationships/tags" Target="../tags/tag132.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tags" Target="../tags/tag128.xml"/><Relationship Id="rId28" Type="http://schemas.openxmlformats.org/officeDocument/2006/relationships/notesSlide" Target="../notesSlides/notesSlide21.xml"/><Relationship Id="rId27" Type="http://schemas.openxmlformats.org/officeDocument/2006/relationships/slideLayout" Target="../slideLayouts/slideLayout7.xml"/><Relationship Id="rId26" Type="http://schemas.openxmlformats.org/officeDocument/2006/relationships/tags" Target="../tags/tag151.xml"/><Relationship Id="rId25" Type="http://schemas.openxmlformats.org/officeDocument/2006/relationships/tags" Target="../tags/tag150.xml"/><Relationship Id="rId24" Type="http://schemas.openxmlformats.org/officeDocument/2006/relationships/tags" Target="../tags/tag149.xml"/><Relationship Id="rId23" Type="http://schemas.openxmlformats.org/officeDocument/2006/relationships/tags" Target="../tags/tag148.xml"/><Relationship Id="rId22" Type="http://schemas.openxmlformats.org/officeDocument/2006/relationships/tags" Target="../tags/tag147.xml"/><Relationship Id="rId21" Type="http://schemas.openxmlformats.org/officeDocument/2006/relationships/tags" Target="../tags/tag146.xml"/><Relationship Id="rId20" Type="http://schemas.openxmlformats.org/officeDocument/2006/relationships/tags" Target="../tags/tag145.xml"/><Relationship Id="rId2" Type="http://schemas.openxmlformats.org/officeDocument/2006/relationships/tags" Target="../tags/tag127.xml"/><Relationship Id="rId19" Type="http://schemas.openxmlformats.org/officeDocument/2006/relationships/tags" Target="../tags/tag144.xml"/><Relationship Id="rId18" Type="http://schemas.openxmlformats.org/officeDocument/2006/relationships/tags" Target="../tags/tag143.xml"/><Relationship Id="rId17" Type="http://schemas.openxmlformats.org/officeDocument/2006/relationships/tags" Target="../tags/tag142.xml"/><Relationship Id="rId16" Type="http://schemas.openxmlformats.org/officeDocument/2006/relationships/tags" Target="../tags/tag141.xml"/><Relationship Id="rId15" Type="http://schemas.openxmlformats.org/officeDocument/2006/relationships/tags" Target="../tags/tag140.xml"/><Relationship Id="rId14" Type="http://schemas.openxmlformats.org/officeDocument/2006/relationships/tags" Target="../tags/tag139.xml"/><Relationship Id="rId13" Type="http://schemas.openxmlformats.org/officeDocument/2006/relationships/tags" Target="../tags/tag138.xml"/><Relationship Id="rId12" Type="http://schemas.openxmlformats.org/officeDocument/2006/relationships/tags" Target="../tags/tag137.xml"/><Relationship Id="rId11" Type="http://schemas.openxmlformats.org/officeDocument/2006/relationships/tags" Target="../tags/tag136.xml"/><Relationship Id="rId10" Type="http://schemas.openxmlformats.org/officeDocument/2006/relationships/tags" Target="../tags/tag135.xml"/><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7.xml"/><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7.xml"/><Relationship Id="rId4" Type="http://schemas.openxmlformats.org/officeDocument/2006/relationships/tags" Target="../tags/tag156.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image" Target="../media/image1.jpeg"/></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slideLayout" Target="../slideLayouts/slideLayout7.xml"/><Relationship Id="rId4" Type="http://schemas.openxmlformats.org/officeDocument/2006/relationships/tags" Target="../tags/tag159.xml"/><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slideLayout" Target="../slideLayouts/slideLayout7.xml"/><Relationship Id="rId4" Type="http://schemas.openxmlformats.org/officeDocument/2006/relationships/tags" Target="../tags/tag162.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image" Target="../media/image1.jpeg"/></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26.xml"/><Relationship Id="rId5" Type="http://schemas.openxmlformats.org/officeDocument/2006/relationships/slideLayout" Target="../slideLayouts/slideLayout7.xml"/><Relationship Id="rId4" Type="http://schemas.openxmlformats.org/officeDocument/2006/relationships/tags" Target="../tags/tag165.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image" Target="../media/image1.jpe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7.xml"/><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image" Target="../media/image1.jpeg"/></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7.xml"/><Relationship Id="rId3" Type="http://schemas.openxmlformats.org/officeDocument/2006/relationships/image" Target="../media/image10.jpeg"/><Relationship Id="rId2" Type="http://schemas.openxmlformats.org/officeDocument/2006/relationships/tags" Target="../tags/tag168.xml"/><Relationship Id="rId1" Type="http://schemas.openxmlformats.org/officeDocument/2006/relationships/image" Target="../media/image1.jpe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7.xml"/><Relationship Id="rId2" Type="http://schemas.openxmlformats.org/officeDocument/2006/relationships/tags" Target="../tags/tag169.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7.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7.xml"/><Relationship Id="rId2" Type="http://schemas.openxmlformats.org/officeDocument/2006/relationships/image" Target="../media/image1.jpeg"/><Relationship Id="rId1" Type="http://schemas.openxmlformats.org/officeDocument/2006/relationships/tags" Target="../tags/tag170.xml"/></Relationships>
</file>

<file path=ppt/slides/_rels/slide4.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4" Type="http://schemas.openxmlformats.org/officeDocument/2006/relationships/notesSlide" Target="../notesSlides/notesSlide4.xml"/><Relationship Id="rId23" Type="http://schemas.openxmlformats.org/officeDocument/2006/relationships/slideLayout" Target="../slideLayouts/slideLayout7.xml"/><Relationship Id="rId22" Type="http://schemas.openxmlformats.org/officeDocument/2006/relationships/tags" Target="../tags/tag31.xml"/><Relationship Id="rId21" Type="http://schemas.openxmlformats.org/officeDocument/2006/relationships/tags" Target="../tags/tag30.xml"/><Relationship Id="rId20" Type="http://schemas.openxmlformats.org/officeDocument/2006/relationships/tags" Target="../tags/tag29.xml"/><Relationship Id="rId2" Type="http://schemas.openxmlformats.org/officeDocument/2006/relationships/tags" Target="../tags/tag11.xml"/><Relationship Id="rId19" Type="http://schemas.openxmlformats.org/officeDocument/2006/relationships/tags" Target="../tags/tag28.xml"/><Relationship Id="rId18" Type="http://schemas.openxmlformats.org/officeDocument/2006/relationships/tags" Target="../tags/tag27.xml"/><Relationship Id="rId17" Type="http://schemas.openxmlformats.org/officeDocument/2006/relationships/tags" Target="../tags/tag26.xml"/><Relationship Id="rId16" Type="http://schemas.openxmlformats.org/officeDocument/2006/relationships/tags" Target="../tags/tag25.xml"/><Relationship Id="rId15" Type="http://schemas.openxmlformats.org/officeDocument/2006/relationships/tags" Target="../tags/tag24.xml"/><Relationship Id="rId14" Type="http://schemas.openxmlformats.org/officeDocument/2006/relationships/tags" Target="../tags/tag23.xml"/><Relationship Id="rId13" Type="http://schemas.openxmlformats.org/officeDocument/2006/relationships/tags" Target="../tags/tag22.xml"/><Relationship Id="rId12" Type="http://schemas.openxmlformats.org/officeDocument/2006/relationships/tags" Target="../tags/tag21.xml"/><Relationship Id="rId11" Type="http://schemas.openxmlformats.org/officeDocument/2006/relationships/tags" Target="../tags/tag20.xml"/><Relationship Id="rId10" Type="http://schemas.openxmlformats.org/officeDocument/2006/relationships/tags" Target="../tags/tag19.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image" Target="../media/image4.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2" Type="http://schemas.openxmlformats.org/officeDocument/2006/relationships/notesSlide" Target="../notesSlides/notesSlide7.xml"/><Relationship Id="rId11" Type="http://schemas.openxmlformats.org/officeDocument/2006/relationships/slideLayout" Target="../slideLayouts/slideLayout7.xml"/><Relationship Id="rId10" Type="http://schemas.openxmlformats.org/officeDocument/2006/relationships/tags" Target="../tags/tag42.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7.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4" name="Freeform 9"/>
          <p:cNvSpPr/>
          <p:nvPr/>
        </p:nvSpPr>
        <p:spPr bwMode="auto">
          <a:xfrm>
            <a:off x="5475817" y="3175"/>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75000"/>
            </a:schemeClr>
          </a:solidFill>
          <a:ln>
            <a:noFill/>
          </a:ln>
        </p:spPr>
        <p:txBody>
          <a:bodyPr vert="horz" wrap="square" lIns="91440" tIns="45720" rIns="91440" bIns="45720" numCol="1" anchor="t" anchorCtr="false" compatLnSpc="true"/>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8725" name="Freeform 9"/>
          <p:cNvSpPr/>
          <p:nvPr/>
        </p:nvSpPr>
        <p:spPr bwMode="auto">
          <a:xfrm>
            <a:off x="8905461" y="3630414"/>
            <a:ext cx="3286538" cy="3227586"/>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gradFill flip="none" rotWithShape="true">
            <a:gsLst>
              <a:gs pos="0">
                <a:schemeClr val="accent1"/>
              </a:gs>
              <a:gs pos="100000">
                <a:schemeClr val="accent2"/>
              </a:gs>
            </a:gsLst>
            <a:lin ang="10800000" scaled="true"/>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false" anchor="ctr" anchorCtr="false" forceAA="false" compatLnSpc="true">
            <a:noAutofit/>
          </a:bodyPr>
          <a:lstStyle/>
          <a:p>
            <a:pPr algn="r" defTabSz="914400"/>
            <a:endParaRPr lang="en-US" sz="1400" b="1">
              <a:latin typeface="思源黑体" panose="020B0500000000000000" pitchFamily="34" charset="-122"/>
              <a:ea typeface="思源黑体" panose="020B0500000000000000" pitchFamily="34" charset="-122"/>
              <a:cs typeface="Open Sans" charset="0"/>
              <a:sym typeface="思源黑体" panose="020B0500000000000000" pitchFamily="34" charset="-122"/>
            </a:endParaRPr>
          </a:p>
        </p:txBody>
      </p:sp>
      <p:sp>
        <p:nvSpPr>
          <p:cNvPr id="1048726" name="半闭框 6"/>
          <p:cNvSpPr/>
          <p:nvPr/>
        </p:nvSpPr>
        <p:spPr>
          <a:xfrm rot="5400000">
            <a:off x="7725040" y="1504356"/>
            <a:ext cx="809804" cy="776251"/>
          </a:xfrm>
          <a:prstGeom prst="halfFrame">
            <a:avLst>
              <a:gd name="adj1" fmla="val 5058"/>
              <a:gd name="adj2" fmla="val 448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8727" name="PA-矩形 3"/>
          <p:cNvSpPr/>
          <p:nvPr>
            <p:custDataLst>
              <p:tags r:id="rId1"/>
            </p:custDataLst>
          </p:nvPr>
        </p:nvSpPr>
        <p:spPr>
          <a:xfrm>
            <a:off x="1571656" y="1787496"/>
            <a:ext cx="6635262" cy="2123440"/>
          </a:xfrm>
          <a:prstGeom prst="rect">
            <a:avLst/>
          </a:prstGeom>
        </p:spPr>
        <p:txBody>
          <a:bodyPr wrap="square">
            <a:spAutoFit/>
          </a:bodyPr>
          <a:lstStyle/>
          <a:p>
            <a:r>
              <a:rPr lang="zh-CN" altLang="zh-CN" sz="6000" b="1" dirty="0" smtClean="0">
                <a:solidFill>
                  <a:schemeClr val="tx2">
                    <a:lumMod val="25000"/>
                  </a:schemeClr>
                </a:solidFill>
                <a:latin typeface="方正小标宋简体" panose="02000000000000000000" charset="-122"/>
                <a:ea typeface="方正小标宋简体" panose="02000000000000000000" charset="-122"/>
                <a:cs typeface="+mn-ea"/>
                <a:sym typeface="+mn-lt"/>
              </a:rPr>
              <a:t>优化营商环境</a:t>
            </a:r>
            <a:endParaRPr lang="zh-CN" altLang="zh-CN" sz="6000" b="1" dirty="0" smtClean="0">
              <a:solidFill>
                <a:schemeClr val="tx2">
                  <a:lumMod val="25000"/>
                </a:schemeClr>
              </a:solidFill>
              <a:latin typeface="方正小标宋简体" panose="02000000000000000000" charset="-122"/>
              <a:ea typeface="方正小标宋简体" panose="02000000000000000000" charset="-122"/>
              <a:cs typeface="+mn-ea"/>
              <a:sym typeface="+mn-lt"/>
            </a:endParaRPr>
          </a:p>
          <a:p>
            <a:pPr algn="r"/>
            <a:r>
              <a:rPr lang="zh-CN" altLang="en-US" sz="6000" b="1" dirty="0" smtClean="0">
                <a:solidFill>
                  <a:schemeClr val="tx2">
                    <a:lumMod val="25000"/>
                  </a:schemeClr>
                </a:solidFill>
                <a:latin typeface="方正小标宋简体" panose="02000000000000000000" charset="-122"/>
                <a:ea typeface="方正小标宋简体" panose="02000000000000000000" charset="-122"/>
                <a:cs typeface="+mn-ea"/>
                <a:sym typeface="+mn-lt"/>
              </a:rPr>
              <a:t>助企惠企政策</a:t>
            </a:r>
            <a:endParaRPr lang="zh-CN" altLang="en-US" sz="6000" dirty="0">
              <a:solidFill>
                <a:schemeClr val="tx1">
                  <a:lumMod val="75000"/>
                  <a:lumOff val="25000"/>
                </a:schemeClr>
              </a:solidFill>
              <a:latin typeface="字魂35号-经典雅黑" panose="02000000000000000000" pitchFamily="2" charset="-122"/>
              <a:ea typeface="字魂35号-经典雅黑" panose="02000000000000000000" pitchFamily="2" charset="-122"/>
              <a:sym typeface="思源黑体" panose="020B0500000000000000" pitchFamily="34" charset="-122"/>
            </a:endParaRPr>
          </a:p>
        </p:txBody>
      </p:sp>
      <p:pic>
        <p:nvPicPr>
          <p:cNvPr id="2097160" name="Picture 2" descr="C:\Users\Administrator\Desktop\d439b6003af33a87e950a77b741407385343fbf21f33_看图王.jpg"/>
          <p:cNvPicPr>
            <a:picLocks noChangeAspect="true" noChangeArrowheads="true"/>
          </p:cNvPicPr>
          <p:nvPr/>
        </p:nvPicPr>
        <p:blipFill>
          <a:blip r:embed="rId2" cstate="print"/>
          <a:srcRect/>
          <a:stretch>
            <a:fillRect/>
          </a:stretch>
        </p:blipFill>
        <p:spPr bwMode="auto">
          <a:xfrm>
            <a:off x="317997" y="319405"/>
            <a:ext cx="684000" cy="637870"/>
          </a:xfrm>
          <a:prstGeom prst="rect">
            <a:avLst/>
          </a:prstGeom>
          <a:noFill/>
        </p:spPr>
      </p:pic>
      <p:sp>
        <p:nvSpPr>
          <p:cNvPr id="1048728" name="PA-文本框 6"/>
          <p:cNvSpPr txBox="true"/>
          <p:nvPr>
            <p:custDataLst>
              <p:tags r:id="rId3"/>
            </p:custDataLst>
          </p:nvPr>
        </p:nvSpPr>
        <p:spPr>
          <a:xfrm>
            <a:off x="1620703" y="4602749"/>
            <a:ext cx="6537168" cy="624839"/>
          </a:xfrm>
          <a:prstGeom prst="rect">
            <a:avLst/>
          </a:prstGeom>
          <a:solidFill>
            <a:schemeClr val="tx1">
              <a:alpha val="0"/>
            </a:schemeClr>
          </a:solidFill>
          <a:effectLst/>
        </p:spPr>
        <p:txBody>
          <a:bodyPr wrap="square" rtlCol="0">
            <a:spAutoFit/>
          </a:bodyPr>
          <a:lstStyle>
            <a:defPPr>
              <a:defRPr lang="zh-CN"/>
            </a:defPPr>
            <a:lvl1pPr>
              <a:defRPr sz="4800">
                <a:solidFill>
                  <a:schemeClr val="bg1"/>
                </a:solidFill>
                <a:latin typeface="思源黑体 CN Heavy" panose="020B0A00000000000000" pitchFamily="34" charset="-122"/>
                <a:ea typeface="思源黑体 CN Heavy" panose="020B0A00000000000000" pitchFamily="34" charset="-122"/>
              </a:defRPr>
            </a:lvl1pPr>
          </a:lstStyle>
          <a:p>
            <a:pPr algn="ctr"/>
            <a:r>
              <a:rPr lang="zh-CN" altLang="en-US" sz="3200" dirty="0" smtClean="0">
                <a:solidFill>
                  <a:schemeClr val="accent1"/>
                </a:solidFill>
                <a:latin typeface="思源黑体" panose="020B0500000000000000" pitchFamily="34" charset="-122"/>
                <a:ea typeface="方正小标宋简体" panose="02000000000000000000" charset="-122"/>
                <a:sym typeface="思源黑体" panose="020B0500000000000000" pitchFamily="34" charset="-122"/>
              </a:rPr>
              <a:t>枣庄市生态环境局</a:t>
            </a:r>
            <a:endParaRPr lang="en-US" altLang="zh-CN" sz="3200" dirty="0">
              <a:solidFill>
                <a:schemeClr val="accent1"/>
              </a:solidFill>
              <a:latin typeface="思源黑体" panose="020B0500000000000000" pitchFamily="34" charset="-122"/>
              <a:ea typeface="方正小标宋简体" panose="02000000000000000000" charset="-122"/>
              <a:sym typeface="思源黑体" panose="020B0500000000000000" pitchFamily="34" charset="-122"/>
            </a:endParaRPr>
          </a:p>
        </p:txBody>
      </p:sp>
      <p:sp>
        <p:nvSpPr>
          <p:cNvPr id="1048729" name="半闭框 6"/>
          <p:cNvSpPr/>
          <p:nvPr/>
        </p:nvSpPr>
        <p:spPr>
          <a:xfrm flipV="true">
            <a:off x="1242174" y="3186037"/>
            <a:ext cx="809804" cy="776251"/>
          </a:xfrm>
          <a:prstGeom prst="halfFrame">
            <a:avLst>
              <a:gd name="adj1" fmla="val 5058"/>
              <a:gd name="adj2" fmla="val 448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5"/>
          <p:cNvGrpSpPr/>
          <p:nvPr/>
        </p:nvGrpSpPr>
        <p:grpSpPr>
          <a:xfrm>
            <a:off x="0" y="1905"/>
            <a:ext cx="12192000" cy="6854825"/>
            <a:chOff x="0" y="3175"/>
            <a:chExt cx="12192000" cy="6854825"/>
          </a:xfrm>
        </p:grpSpPr>
        <p:sp>
          <p:nvSpPr>
            <p:cNvPr id="1048584" name="Freeform 9"/>
            <p:cNvSpPr/>
            <p:nvPr/>
          </p:nvSpPr>
          <p:spPr bwMode="auto">
            <a:xfrm>
              <a:off x="5475817" y="3175"/>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false" compatLnSpc="true"/>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8585" name="矩形 14"/>
            <p:cNvSpPr/>
            <p:nvPr/>
          </p:nvSpPr>
          <p:spPr>
            <a:xfrm>
              <a:off x="0" y="6533321"/>
              <a:ext cx="12192000" cy="324679"/>
            </a:xfrm>
            <a:prstGeom prst="rect">
              <a:avLst/>
            </a:prstGeom>
            <a:gradFill>
              <a:gsLst>
                <a:gs pos="0">
                  <a:schemeClr val="accent1"/>
                </a:gs>
                <a:gs pos="100000">
                  <a:schemeClr val="accent2"/>
                </a:gs>
              </a:gsLst>
              <a:lin ang="108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pic>
        <p:nvPicPr>
          <p:cNvPr id="2097152" name="Picture 2" descr="C:\Users\Administrator\Desktop\d439b6003af33a87e950a77b741407385343fbf21f33_看图王.jpg"/>
          <p:cNvPicPr>
            <a:picLocks noChangeAspect="true" noChangeArrowheads="true"/>
          </p:cNvPicPr>
          <p:nvPr/>
        </p:nvPicPr>
        <p:blipFill>
          <a:blip r:embed="rId1" cstate="print"/>
          <a:srcRect/>
          <a:stretch>
            <a:fillRect/>
          </a:stretch>
        </p:blipFill>
        <p:spPr bwMode="auto">
          <a:xfrm>
            <a:off x="317997" y="319405"/>
            <a:ext cx="684000" cy="637870"/>
          </a:xfrm>
          <a:prstGeom prst="rect">
            <a:avLst/>
          </a:prstGeom>
          <a:noFill/>
        </p:spPr>
      </p:pic>
      <p:sp>
        <p:nvSpPr>
          <p:cNvPr id="1048586" name="文本框 137"/>
          <p:cNvSpPr txBox="true"/>
          <p:nvPr/>
        </p:nvSpPr>
        <p:spPr>
          <a:xfrm>
            <a:off x="1239358" y="405765"/>
            <a:ext cx="6304280" cy="523240"/>
          </a:xfrm>
          <a:prstGeom prst="rect">
            <a:avLst/>
          </a:prstGeom>
          <a:noFill/>
        </p:spPr>
        <p:txBody>
          <a:bodyPr wrap="none" rtlCol="0" anchor="t">
            <a:spAutoFit/>
          </a:bodyPr>
          <a:lstStyle/>
          <a:p>
            <a:pPr fontAlgn="base">
              <a:spcBef>
                <a:spcPct val="0"/>
              </a:spcBef>
              <a:spcAft>
                <a:spcPct val="0"/>
              </a:spcAft>
            </a:pPr>
            <a:r>
              <a:rPr lang="zh-CN" altLang="en-US" sz="2600" dirty="0" smtClean="0">
                <a:latin typeface="方正小标宋简体" panose="02000000000000000000" charset="-122"/>
                <a:ea typeface="方正小标宋简体" panose="02000000000000000000" charset="-122"/>
                <a:cs typeface="+mn-ea"/>
                <a:sym typeface="+mn-lt"/>
              </a:rPr>
              <a:t>（三）指导企业争取中央大气污染治理资金</a:t>
            </a:r>
            <a:endParaRPr lang="zh-CN" altLang="en-US" sz="2600" dirty="0" smtClean="0">
              <a:latin typeface="方正小标宋简体" panose="02000000000000000000" charset="-122"/>
              <a:ea typeface="方正小标宋简体" panose="02000000000000000000" charset="-122"/>
              <a:cs typeface="+mn-ea"/>
              <a:sym typeface="+mn-lt"/>
            </a:endParaRPr>
          </a:p>
        </p:txBody>
      </p:sp>
      <p:sp>
        <p:nvSpPr>
          <p:cNvPr id="1048587" name="文本框 2"/>
          <p:cNvSpPr txBox="true"/>
          <p:nvPr>
            <p:custDataLst>
              <p:tags r:id="rId2"/>
            </p:custDataLst>
          </p:nvPr>
        </p:nvSpPr>
        <p:spPr>
          <a:xfrm>
            <a:off x="1315085" y="1431925"/>
            <a:ext cx="5992495" cy="497840"/>
          </a:xfrm>
          <a:prstGeom prst="rect">
            <a:avLst/>
          </a:prstGeom>
          <a:noFill/>
        </p:spPr>
        <p:txBody>
          <a:bodyPr wrap="square">
            <a:spAutoFit/>
          </a:bodyPr>
          <a:lstStyle/>
          <a:p>
            <a:pPr algn="just">
              <a:lnSpc>
                <a:spcPct val="120000"/>
              </a:lnSpc>
            </a:pPr>
            <a:r>
              <a:rPr lang="zh-CN" altLang="en-US" sz="2000" b="1" dirty="0" smtClean="0">
                <a:solidFill>
                  <a:srgbClr val="007F00"/>
                </a:solidFill>
                <a:cs typeface="+mn-ea"/>
                <a:sym typeface="+mn-lt"/>
              </a:rPr>
              <a:t>中央大气污染治理资金申请明白卡</a:t>
            </a:r>
            <a:endParaRPr lang="zh-CN" altLang="en-US" sz="2000" b="1" dirty="0" smtClean="0">
              <a:solidFill>
                <a:srgbClr val="007F00"/>
              </a:solidFill>
              <a:cs typeface="+mn-ea"/>
              <a:sym typeface="+mn-lt"/>
            </a:endParaRPr>
          </a:p>
        </p:txBody>
      </p:sp>
      <p:sp>
        <p:nvSpPr>
          <p:cNvPr id="1048588" name="矩形 7"/>
          <p:cNvSpPr/>
          <p:nvPr>
            <p:custDataLst>
              <p:tags r:id="rId3"/>
            </p:custDataLst>
          </p:nvPr>
        </p:nvSpPr>
        <p:spPr>
          <a:xfrm>
            <a:off x="839788" y="1585159"/>
            <a:ext cx="153907" cy="153907"/>
          </a:xfrm>
          <a:prstGeom prst="rect">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50"/>
              </a:solidFill>
              <a:cs typeface="+mn-ea"/>
              <a:sym typeface="+mn-lt"/>
            </a:endParaRPr>
          </a:p>
        </p:txBody>
      </p:sp>
      <p:grpSp>
        <p:nvGrpSpPr>
          <p:cNvPr id="28" name="组合 9"/>
          <p:cNvGrpSpPr/>
          <p:nvPr/>
        </p:nvGrpSpPr>
        <p:grpSpPr>
          <a:xfrm>
            <a:off x="1524000" y="2344420"/>
            <a:ext cx="3663315" cy="3382010"/>
            <a:chOff x="2556" y="3984"/>
            <a:chExt cx="5769" cy="5326"/>
          </a:xfrm>
        </p:grpSpPr>
        <p:sp>
          <p:nvSpPr>
            <p:cNvPr id="1048589" name="圆角矩形 10"/>
            <p:cNvSpPr/>
            <p:nvPr>
              <p:custDataLst>
                <p:tags r:id="rId4"/>
              </p:custDataLst>
            </p:nvPr>
          </p:nvSpPr>
          <p:spPr>
            <a:xfrm>
              <a:off x="3046" y="3984"/>
              <a:ext cx="4702" cy="781"/>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lIns="68577" tIns="34289" rIns="68577" bIns="34289" rtlCol="0" anchor="ctr" anchorCtr="false"/>
            <a:lstStyle/>
            <a:p>
              <a:pPr algn="ctr"/>
              <a:r>
                <a:rPr lang="zh-CN" altLang="en-US" sz="1600" b="1" dirty="0">
                  <a:solidFill>
                    <a:schemeClr val="tx1"/>
                  </a:solidFill>
                  <a:cs typeface="+mn-ea"/>
                  <a:sym typeface="+mn-lt"/>
                </a:rPr>
                <a:t>什么是中央大气污染防治资金？</a:t>
              </a:r>
              <a:endParaRPr lang="zh-CN" altLang="en-US" sz="1600" b="1" dirty="0">
                <a:solidFill>
                  <a:schemeClr val="tx1"/>
                </a:solidFill>
                <a:cs typeface="+mn-ea"/>
                <a:sym typeface="+mn-lt"/>
              </a:endParaRPr>
            </a:p>
          </p:txBody>
        </p:sp>
        <p:sp>
          <p:nvSpPr>
            <p:cNvPr id="1048592" name="圆角矩形 3"/>
            <p:cNvSpPr/>
            <p:nvPr>
              <p:custDataLst>
                <p:tags r:id="rId5"/>
              </p:custDataLst>
            </p:nvPr>
          </p:nvSpPr>
          <p:spPr>
            <a:xfrm>
              <a:off x="2556" y="5009"/>
              <a:ext cx="5769" cy="4301"/>
            </a:xfrm>
            <a:prstGeom prst="roundRect">
              <a:avLst/>
            </a:prstGeom>
            <a:solidFill>
              <a:schemeClr val="bg2"/>
            </a:solidFill>
            <a:ln>
              <a:solidFill>
                <a:schemeClr val="accent1"/>
              </a:solid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lIns="0" tIns="161994" rIns="0" bIns="161994" rtlCol="0" anchor="ctr" anchorCtr="false"/>
            <a:lstStyle/>
            <a:p>
              <a:pPr algn="just">
                <a:lnSpc>
                  <a:spcPct val="130000"/>
                </a:lnSpc>
                <a:spcAft>
                  <a:spcPts val="900"/>
                </a:spcAft>
              </a:pPr>
              <a:r>
                <a:rPr lang="zh-CN" altLang="en-US" sz="1600" kern="900" dirty="0">
                  <a:solidFill>
                    <a:schemeClr val="tx1"/>
                  </a:solidFill>
                  <a:latin typeface="仿宋_GB2312" panose="02010609030101010101" charset="-122"/>
                  <a:ea typeface="仿宋_GB2312" panose="02010609030101010101" charset="-122"/>
                  <a:cs typeface="+mn-ea"/>
                  <a:sym typeface="+mn-lt"/>
                </a:rPr>
                <a:t>中央大气污染防治资金是指通过中央一般公共预算安排的，专门用于</a:t>
              </a:r>
              <a:r>
                <a:rPr lang="zh-CN" altLang="en-US" sz="1600" b="1" kern="900" dirty="0">
                  <a:solidFill>
                    <a:schemeClr val="tx1"/>
                  </a:solidFill>
                  <a:latin typeface="仿宋_GB2312" panose="02010609030101010101" charset="-122"/>
                  <a:ea typeface="仿宋_GB2312" panose="02010609030101010101" charset="-122"/>
                  <a:cs typeface="+mn-ea"/>
                  <a:sym typeface="+mn-lt"/>
                </a:rPr>
                <a:t>支持大气污染防治和协同应对气候变化方面</a:t>
              </a:r>
              <a:r>
                <a:rPr lang="zh-CN" altLang="en-US" sz="1600" kern="900" dirty="0">
                  <a:solidFill>
                    <a:schemeClr val="tx1"/>
                  </a:solidFill>
                  <a:latin typeface="仿宋_GB2312" panose="02010609030101010101" charset="-122"/>
                  <a:ea typeface="仿宋_GB2312" panose="02010609030101010101" charset="-122"/>
                  <a:cs typeface="+mn-ea"/>
                  <a:sym typeface="+mn-lt"/>
                </a:rPr>
                <a:t>的资金。工业企业可作为</a:t>
              </a:r>
              <a:r>
                <a:rPr lang="zh-CN" altLang="en-US" sz="1600" b="1" kern="900" dirty="0">
                  <a:solidFill>
                    <a:schemeClr val="tx1"/>
                  </a:solidFill>
                  <a:latin typeface="仿宋_GB2312" panose="02010609030101010101" charset="-122"/>
                  <a:ea typeface="仿宋_GB2312" panose="02010609030101010101" charset="-122"/>
                  <a:cs typeface="+mn-ea"/>
                  <a:sym typeface="+mn-lt"/>
                </a:rPr>
                <a:t>项目实施主体</a:t>
              </a:r>
              <a:r>
                <a:rPr lang="zh-CN" altLang="en-US" sz="1600" kern="900" dirty="0">
                  <a:solidFill>
                    <a:schemeClr val="tx1"/>
                  </a:solidFill>
                  <a:latin typeface="仿宋_GB2312" panose="02010609030101010101" charset="-122"/>
                  <a:ea typeface="仿宋_GB2312" panose="02010609030101010101" charset="-122"/>
                  <a:cs typeface="+mn-ea"/>
                  <a:sym typeface="+mn-lt"/>
                </a:rPr>
                <a:t>申请中央大气污染防治资金用于具体的符合申报条件的</a:t>
              </a:r>
              <a:r>
                <a:rPr lang="zh-CN" altLang="en-US" sz="1600" b="1" kern="900" dirty="0">
                  <a:solidFill>
                    <a:schemeClr val="tx1"/>
                  </a:solidFill>
                  <a:latin typeface="仿宋_GB2312" panose="02010609030101010101" charset="-122"/>
                  <a:ea typeface="仿宋_GB2312" panose="02010609030101010101" charset="-122"/>
                  <a:cs typeface="+mn-ea"/>
                  <a:sym typeface="+mn-lt"/>
                </a:rPr>
                <a:t>工业污染治理项目。</a:t>
              </a:r>
              <a:endParaRPr lang="zh-CN" altLang="en-US" sz="1600" b="1" kern="900" dirty="0">
                <a:solidFill>
                  <a:schemeClr val="tx1"/>
                </a:solidFill>
                <a:latin typeface="仿宋_GB2312" panose="02010609030101010101" charset="-122"/>
                <a:ea typeface="仿宋_GB2312" panose="02010609030101010101" charset="-122"/>
                <a:cs typeface="+mn-ea"/>
                <a:sym typeface="+mn-lt"/>
              </a:endParaRPr>
            </a:p>
          </p:txBody>
        </p:sp>
      </p:grpSp>
      <p:grpSp>
        <p:nvGrpSpPr>
          <p:cNvPr id="29" name="组合 13"/>
          <p:cNvGrpSpPr/>
          <p:nvPr/>
        </p:nvGrpSpPr>
        <p:grpSpPr>
          <a:xfrm>
            <a:off x="6434455" y="2344103"/>
            <a:ext cx="4347845" cy="3382010"/>
            <a:chOff x="2501" y="3984"/>
            <a:chExt cx="6847" cy="5326"/>
          </a:xfrm>
        </p:grpSpPr>
        <p:sp>
          <p:nvSpPr>
            <p:cNvPr id="1048593" name="圆角矩形 15"/>
            <p:cNvSpPr/>
            <p:nvPr>
              <p:custDataLst>
                <p:tags r:id="rId6"/>
              </p:custDataLst>
            </p:nvPr>
          </p:nvSpPr>
          <p:spPr>
            <a:xfrm>
              <a:off x="3403" y="3984"/>
              <a:ext cx="4979" cy="781"/>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lIns="68577" tIns="34289" rIns="68577" bIns="34289" rtlCol="0" anchor="ctr" anchorCtr="false"/>
            <a:lstStyle/>
            <a:p>
              <a:pPr algn="ctr"/>
              <a:r>
                <a:rPr lang="zh-CN" altLang="en-US" sz="1600" b="1" dirty="0">
                  <a:solidFill>
                    <a:schemeClr val="tx1"/>
                  </a:solidFill>
                  <a:cs typeface="+mn-ea"/>
                  <a:sym typeface="+mn-lt"/>
                </a:rPr>
                <a:t>如何申报中央大气污染防治资金？</a:t>
              </a:r>
              <a:endParaRPr lang="zh-CN" altLang="en-US" sz="1600" b="1" dirty="0">
                <a:solidFill>
                  <a:schemeClr val="tx1"/>
                </a:solidFill>
                <a:cs typeface="+mn-ea"/>
                <a:sym typeface="+mn-lt"/>
              </a:endParaRPr>
            </a:p>
          </p:txBody>
        </p:sp>
        <p:sp>
          <p:nvSpPr>
            <p:cNvPr id="1048594" name="圆角矩形 16"/>
            <p:cNvSpPr/>
            <p:nvPr>
              <p:custDataLst>
                <p:tags r:id="rId7"/>
              </p:custDataLst>
            </p:nvPr>
          </p:nvSpPr>
          <p:spPr>
            <a:xfrm>
              <a:off x="2501" y="5009"/>
              <a:ext cx="6847" cy="4301"/>
            </a:xfrm>
            <a:prstGeom prst="roundRect">
              <a:avLst/>
            </a:prstGeom>
            <a:solidFill>
              <a:schemeClr val="bg2"/>
            </a:solidFill>
            <a:ln>
              <a:solidFill>
                <a:schemeClr val="accent1"/>
              </a:solidFill>
            </a:ln>
            <a:effectLst/>
            <a:scene3d>
              <a:camera prst="orthographicFront">
                <a:rot lat="0" lon="0" rev="0"/>
              </a:camera>
              <a:lightRig rig="contrasting" dir="t">
                <a:rot lat="0" lon="0" rev="7800000"/>
              </a:lightRig>
            </a:scene3d>
            <a:sp3d>
              <a:bevelT w="139700" h="139700"/>
            </a:sp3d>
          </p:spPr>
          <p:style>
            <a:lnRef idx="1">
              <a:schemeClr val="accent3"/>
            </a:lnRef>
            <a:fillRef idx="3">
              <a:schemeClr val="accent3"/>
            </a:fillRef>
            <a:effectRef idx="2">
              <a:schemeClr val="accent3"/>
            </a:effectRef>
            <a:fontRef idx="minor">
              <a:schemeClr val="lt1"/>
            </a:fontRef>
          </p:style>
          <p:txBody>
            <a:bodyPr lIns="0" tIns="161994" rIns="0" bIns="161994" rtlCol="0" anchor="ctr" anchorCtr="false"/>
            <a:lstStyle/>
            <a:p>
              <a:pPr algn="l">
                <a:lnSpc>
                  <a:spcPct val="130000"/>
                </a:lnSpc>
                <a:spcAft>
                  <a:spcPts val="900"/>
                </a:spcAft>
              </a:pPr>
              <a:r>
                <a:rPr lang="zh-CN" altLang="en-US" sz="1600" dirty="0">
                  <a:solidFill>
                    <a:schemeClr val="tx1"/>
                  </a:solidFill>
                  <a:latin typeface="仿宋_GB2312" panose="02010609030101010101" charset="-122"/>
                  <a:ea typeface="仿宋_GB2312" panose="02010609030101010101" charset="-122"/>
                  <a:cs typeface="仿宋_GB2312" panose="02010609030101010101" charset="-122"/>
                  <a:sym typeface="+mn-lt"/>
                </a:rPr>
                <a:t>符合中央大气污染防治资金重点支持项目要求的企业可向</a:t>
              </a:r>
              <a:r>
                <a:rPr lang="zh-CN" altLang="en-US" sz="1600" b="1" dirty="0">
                  <a:solidFill>
                    <a:schemeClr val="tx1"/>
                  </a:solidFill>
                  <a:latin typeface="仿宋_GB2312" panose="02010609030101010101" charset="-122"/>
                  <a:ea typeface="仿宋_GB2312" panose="02010609030101010101" charset="-122"/>
                  <a:cs typeface="仿宋_GB2312" panose="02010609030101010101" charset="-122"/>
                  <a:sym typeface="+mn-lt"/>
                </a:rPr>
                <a:t>辖区生态环境部门</a:t>
              </a:r>
              <a:r>
                <a:rPr lang="zh-CN" altLang="en-US" sz="1600" dirty="0">
                  <a:solidFill>
                    <a:schemeClr val="tx1"/>
                  </a:solidFill>
                  <a:latin typeface="仿宋_GB2312" panose="02010609030101010101" charset="-122"/>
                  <a:ea typeface="仿宋_GB2312" panose="02010609030101010101" charset="-122"/>
                  <a:cs typeface="仿宋_GB2312" panose="02010609030101010101" charset="-122"/>
                  <a:sym typeface="+mn-lt"/>
                </a:rPr>
                <a:t>提出申请，并提交相关申报资料，经县级生态环境部门初步审核后进入中央生态环境资金项目管理系统进行入库申报，经市、省审核后提交生态环境部，</a:t>
              </a:r>
              <a:r>
                <a:rPr lang="zh-CN" altLang="en-US" sz="1600" b="1" dirty="0">
                  <a:solidFill>
                    <a:schemeClr val="tx1"/>
                  </a:solidFill>
                  <a:latin typeface="仿宋_GB2312" panose="02010609030101010101" charset="-122"/>
                  <a:ea typeface="仿宋_GB2312" panose="02010609030101010101" charset="-122"/>
                  <a:cs typeface="仿宋_GB2312" panose="02010609030101010101" charset="-122"/>
                  <a:sym typeface="+mn-lt"/>
                </a:rPr>
                <a:t>生态环境部一般每年4月和9月分别组织开展一次项目入库审核，</a:t>
              </a:r>
              <a:r>
                <a:rPr lang="zh-CN" altLang="en-US" sz="1600" dirty="0">
                  <a:solidFill>
                    <a:schemeClr val="tx1"/>
                  </a:solidFill>
                  <a:latin typeface="仿宋_GB2312" panose="02010609030101010101" charset="-122"/>
                  <a:ea typeface="仿宋_GB2312" panose="02010609030101010101" charset="-122"/>
                  <a:cs typeface="仿宋_GB2312" panose="02010609030101010101" charset="-122"/>
                  <a:sym typeface="+mn-lt"/>
                </a:rPr>
                <a:t>审核通过后纳入中央项目储备库。</a:t>
              </a:r>
              <a:endParaRPr lang="zh-CN" altLang="en-US" sz="1600" dirty="0">
                <a:solidFill>
                  <a:schemeClr val="tx1"/>
                </a:solidFill>
                <a:latin typeface="仿宋_GB2312" panose="02010609030101010101" charset="-122"/>
                <a:ea typeface="仿宋_GB2312" panose="02010609030101010101" charset="-122"/>
                <a:cs typeface="仿宋_GB2312" panose="02010609030101010101" charset="-122"/>
                <a:sym typeface="+mn-lt"/>
              </a:endParaRPr>
            </a:p>
          </p:txBody>
        </p:sp>
      </p:gr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 name="Group 5"/>
          <p:cNvGrpSpPr/>
          <p:nvPr/>
        </p:nvGrpSpPr>
        <p:grpSpPr>
          <a:xfrm>
            <a:off x="0" y="3175"/>
            <a:ext cx="12192000" cy="6854825"/>
            <a:chOff x="0" y="3175"/>
            <a:chExt cx="12192000" cy="6854825"/>
          </a:xfrm>
        </p:grpSpPr>
        <p:sp>
          <p:nvSpPr>
            <p:cNvPr id="1048598" name="Freeform 9"/>
            <p:cNvSpPr/>
            <p:nvPr/>
          </p:nvSpPr>
          <p:spPr bwMode="auto">
            <a:xfrm>
              <a:off x="5475817" y="3175"/>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false" compatLnSpc="true"/>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8599" name="矩形 14"/>
            <p:cNvSpPr/>
            <p:nvPr/>
          </p:nvSpPr>
          <p:spPr>
            <a:xfrm>
              <a:off x="0" y="6533321"/>
              <a:ext cx="12192000" cy="324679"/>
            </a:xfrm>
            <a:prstGeom prst="rect">
              <a:avLst/>
            </a:prstGeom>
            <a:gradFill>
              <a:gsLst>
                <a:gs pos="0">
                  <a:schemeClr val="accent1"/>
                </a:gs>
                <a:gs pos="100000">
                  <a:schemeClr val="accent2"/>
                </a:gs>
              </a:gsLst>
              <a:lin ang="108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pic>
        <p:nvPicPr>
          <p:cNvPr id="2097153" name="Picture 2" descr="C:\Users\Administrator\Desktop\d439b6003af33a87e950a77b741407385343fbf21f33_看图王.jpg"/>
          <p:cNvPicPr>
            <a:picLocks noChangeAspect="true" noChangeArrowheads="true"/>
          </p:cNvPicPr>
          <p:nvPr/>
        </p:nvPicPr>
        <p:blipFill>
          <a:blip r:embed="rId1" cstate="print"/>
          <a:srcRect/>
          <a:stretch>
            <a:fillRect/>
          </a:stretch>
        </p:blipFill>
        <p:spPr bwMode="auto">
          <a:xfrm>
            <a:off x="317997" y="319405"/>
            <a:ext cx="684000" cy="637870"/>
          </a:xfrm>
          <a:prstGeom prst="rect">
            <a:avLst/>
          </a:prstGeom>
          <a:noFill/>
        </p:spPr>
      </p:pic>
      <p:sp>
        <p:nvSpPr>
          <p:cNvPr id="1048600" name="文本框 137"/>
          <p:cNvSpPr txBox="true"/>
          <p:nvPr/>
        </p:nvSpPr>
        <p:spPr>
          <a:xfrm>
            <a:off x="1239358" y="405765"/>
            <a:ext cx="6304280" cy="523240"/>
          </a:xfrm>
          <a:prstGeom prst="rect">
            <a:avLst/>
          </a:prstGeom>
          <a:noFill/>
        </p:spPr>
        <p:txBody>
          <a:bodyPr wrap="none" rtlCol="0" anchor="t">
            <a:spAutoFit/>
          </a:bodyPr>
          <a:lstStyle/>
          <a:p>
            <a:pPr fontAlgn="base">
              <a:spcBef>
                <a:spcPct val="0"/>
              </a:spcBef>
              <a:spcAft>
                <a:spcPct val="0"/>
              </a:spcAft>
            </a:pPr>
            <a:r>
              <a:rPr lang="zh-CN" altLang="en-US" sz="2600" dirty="0" smtClean="0">
                <a:latin typeface="方正小标宋简体" panose="02000000000000000000" charset="-122"/>
                <a:ea typeface="方正小标宋简体" panose="02000000000000000000" charset="-122"/>
                <a:cs typeface="+mn-ea"/>
                <a:sym typeface="+mn-lt"/>
              </a:rPr>
              <a:t>（三）指导企业争取中央大气污染治理资金</a:t>
            </a:r>
            <a:endParaRPr lang="zh-CN" altLang="en-US" sz="2600" dirty="0" smtClean="0">
              <a:latin typeface="方正小标宋简体" panose="02000000000000000000" charset="-122"/>
              <a:ea typeface="方正小标宋简体" panose="02000000000000000000" charset="-122"/>
              <a:cs typeface="+mn-ea"/>
              <a:sym typeface="+mn-lt"/>
            </a:endParaRPr>
          </a:p>
        </p:txBody>
      </p:sp>
      <p:sp>
        <p:nvSpPr>
          <p:cNvPr id="1048601" name="文本框 2"/>
          <p:cNvSpPr txBox="true"/>
          <p:nvPr>
            <p:custDataLst>
              <p:tags r:id="rId2"/>
            </p:custDataLst>
          </p:nvPr>
        </p:nvSpPr>
        <p:spPr>
          <a:xfrm>
            <a:off x="1315085" y="1431925"/>
            <a:ext cx="5992495" cy="497840"/>
          </a:xfrm>
          <a:prstGeom prst="rect">
            <a:avLst/>
          </a:prstGeom>
          <a:noFill/>
        </p:spPr>
        <p:txBody>
          <a:bodyPr wrap="square">
            <a:spAutoFit/>
          </a:bodyPr>
          <a:lstStyle/>
          <a:p>
            <a:pPr algn="just">
              <a:lnSpc>
                <a:spcPct val="120000"/>
              </a:lnSpc>
            </a:pPr>
            <a:r>
              <a:rPr lang="zh-CN" altLang="en-US" sz="2000" b="1" dirty="0" smtClean="0">
                <a:solidFill>
                  <a:srgbClr val="007F00"/>
                </a:solidFill>
                <a:cs typeface="+mn-ea"/>
                <a:sym typeface="+mn-lt"/>
              </a:rPr>
              <a:t>中央大气污染治理资金重点支持项目</a:t>
            </a:r>
            <a:endParaRPr lang="zh-CN" altLang="en-US" sz="2000" b="1" dirty="0" smtClean="0">
              <a:solidFill>
                <a:srgbClr val="007F00"/>
              </a:solidFill>
              <a:cs typeface="+mn-ea"/>
              <a:sym typeface="+mn-lt"/>
            </a:endParaRPr>
          </a:p>
        </p:txBody>
      </p:sp>
      <p:sp>
        <p:nvSpPr>
          <p:cNvPr id="1048602" name="矩形 7"/>
          <p:cNvSpPr/>
          <p:nvPr>
            <p:custDataLst>
              <p:tags r:id="rId3"/>
            </p:custDataLst>
          </p:nvPr>
        </p:nvSpPr>
        <p:spPr>
          <a:xfrm>
            <a:off x="839788" y="1585159"/>
            <a:ext cx="153907" cy="153907"/>
          </a:xfrm>
          <a:prstGeom prst="rect">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50"/>
              </a:solidFill>
              <a:cs typeface="+mn-ea"/>
              <a:sym typeface="+mn-lt"/>
            </a:endParaRPr>
          </a:p>
        </p:txBody>
      </p:sp>
      <p:grpSp>
        <p:nvGrpSpPr>
          <p:cNvPr id="98" name="Group 58"/>
          <p:cNvGrpSpPr>
            <a:grpSpLocks noChangeAspect="true"/>
          </p:cNvGrpSpPr>
          <p:nvPr/>
        </p:nvGrpSpPr>
        <p:grpSpPr>
          <a:xfrm>
            <a:off x="1471248" y="2098846"/>
            <a:ext cx="1824753" cy="1507320"/>
            <a:chOff x="1447801" y="2466975"/>
            <a:chExt cx="2309813" cy="1924050"/>
          </a:xfrm>
        </p:grpSpPr>
        <p:sp>
          <p:nvSpPr>
            <p:cNvPr id="1048603" name="Freeform 5"/>
            <p:cNvSpPr/>
            <p:nvPr/>
          </p:nvSpPr>
          <p:spPr bwMode="auto">
            <a:xfrm>
              <a:off x="1455739" y="2549525"/>
              <a:ext cx="2290763" cy="1841500"/>
            </a:xfrm>
            <a:custGeom>
              <a:avLst/>
              <a:gdLst>
                <a:gd name="T0" fmla="*/ 610 w 610"/>
                <a:gd name="T1" fmla="*/ 216 h 488"/>
                <a:gd name="T2" fmla="*/ 592 w 610"/>
                <a:gd name="T3" fmla="*/ 216 h 488"/>
                <a:gd name="T4" fmla="*/ 441 w 610"/>
                <a:gd name="T5" fmla="*/ 36 h 488"/>
                <a:gd name="T6" fmla="*/ 389 w 610"/>
                <a:gd name="T7" fmla="*/ 12 h 488"/>
                <a:gd name="T8" fmla="*/ 42 w 610"/>
                <a:gd name="T9" fmla="*/ 12 h 488"/>
                <a:gd name="T10" fmla="*/ 42 w 610"/>
                <a:gd name="T11" fmla="*/ 0 h 488"/>
                <a:gd name="T12" fmla="*/ 0 w 610"/>
                <a:gd name="T13" fmla="*/ 0 h 488"/>
                <a:gd name="T14" fmla="*/ 0 w 610"/>
                <a:gd name="T15" fmla="*/ 34 h 488"/>
                <a:gd name="T16" fmla="*/ 0 w 610"/>
                <a:gd name="T17" fmla="*/ 34 h 488"/>
                <a:gd name="T18" fmla="*/ 5 w 610"/>
                <a:gd name="T19" fmla="*/ 49 h 488"/>
                <a:gd name="T20" fmla="*/ 156 w 610"/>
                <a:gd name="T21" fmla="*/ 228 h 488"/>
                <a:gd name="T22" fmla="*/ 156 w 610"/>
                <a:gd name="T23" fmla="*/ 272 h 488"/>
                <a:gd name="T24" fmla="*/ 22 w 610"/>
                <a:gd name="T25" fmla="*/ 431 h 488"/>
                <a:gd name="T26" fmla="*/ 0 w 610"/>
                <a:gd name="T27" fmla="*/ 431 h 488"/>
                <a:gd name="T28" fmla="*/ 0 w 610"/>
                <a:gd name="T29" fmla="*/ 465 h 488"/>
                <a:gd name="T30" fmla="*/ 0 w 610"/>
                <a:gd name="T31" fmla="*/ 465 h 488"/>
                <a:gd name="T32" fmla="*/ 2 w 610"/>
                <a:gd name="T33" fmla="*/ 475 h 488"/>
                <a:gd name="T34" fmla="*/ 23 w 610"/>
                <a:gd name="T35" fmla="*/ 488 h 488"/>
                <a:gd name="T36" fmla="*/ 389 w 610"/>
                <a:gd name="T37" fmla="*/ 488 h 488"/>
                <a:gd name="T38" fmla="*/ 441 w 610"/>
                <a:gd name="T39" fmla="*/ 464 h 488"/>
                <a:gd name="T40" fmla="*/ 602 w 610"/>
                <a:gd name="T41" fmla="*/ 272 h 488"/>
                <a:gd name="T42" fmla="*/ 610 w 610"/>
                <a:gd name="T43" fmla="*/ 250 h 488"/>
                <a:gd name="T44" fmla="*/ 610 w 610"/>
                <a:gd name="T45" fmla="*/ 250 h 488"/>
                <a:gd name="T46" fmla="*/ 610 w 610"/>
                <a:gd name="T47" fmla="*/ 21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0" h="488">
                  <a:moveTo>
                    <a:pt x="610" y="216"/>
                  </a:moveTo>
                  <a:cubicBezTo>
                    <a:pt x="592" y="216"/>
                    <a:pt x="592" y="216"/>
                    <a:pt x="592" y="216"/>
                  </a:cubicBezTo>
                  <a:cubicBezTo>
                    <a:pt x="441" y="36"/>
                    <a:pt x="441" y="36"/>
                    <a:pt x="441" y="36"/>
                  </a:cubicBezTo>
                  <a:cubicBezTo>
                    <a:pt x="428" y="21"/>
                    <a:pt x="409" y="12"/>
                    <a:pt x="389" y="12"/>
                  </a:cubicBezTo>
                  <a:cubicBezTo>
                    <a:pt x="42" y="12"/>
                    <a:pt x="42" y="12"/>
                    <a:pt x="42" y="12"/>
                  </a:cubicBezTo>
                  <a:cubicBezTo>
                    <a:pt x="42" y="0"/>
                    <a:pt x="42" y="0"/>
                    <a:pt x="42" y="0"/>
                  </a:cubicBezTo>
                  <a:cubicBezTo>
                    <a:pt x="0" y="0"/>
                    <a:pt x="0" y="0"/>
                    <a:pt x="0" y="0"/>
                  </a:cubicBezTo>
                  <a:cubicBezTo>
                    <a:pt x="0" y="34"/>
                    <a:pt x="0" y="34"/>
                    <a:pt x="0" y="34"/>
                  </a:cubicBezTo>
                  <a:cubicBezTo>
                    <a:pt x="0" y="34"/>
                    <a:pt x="0" y="34"/>
                    <a:pt x="0" y="34"/>
                  </a:cubicBezTo>
                  <a:cubicBezTo>
                    <a:pt x="0" y="40"/>
                    <a:pt x="2" y="45"/>
                    <a:pt x="5" y="49"/>
                  </a:cubicBezTo>
                  <a:cubicBezTo>
                    <a:pt x="156" y="228"/>
                    <a:pt x="156" y="228"/>
                    <a:pt x="156" y="228"/>
                  </a:cubicBezTo>
                  <a:cubicBezTo>
                    <a:pt x="166" y="241"/>
                    <a:pt x="166" y="259"/>
                    <a:pt x="156" y="272"/>
                  </a:cubicBezTo>
                  <a:cubicBezTo>
                    <a:pt x="22" y="431"/>
                    <a:pt x="22" y="431"/>
                    <a:pt x="22" y="431"/>
                  </a:cubicBezTo>
                  <a:cubicBezTo>
                    <a:pt x="0" y="431"/>
                    <a:pt x="0" y="431"/>
                    <a:pt x="0" y="431"/>
                  </a:cubicBezTo>
                  <a:cubicBezTo>
                    <a:pt x="0" y="465"/>
                    <a:pt x="0" y="465"/>
                    <a:pt x="0" y="465"/>
                  </a:cubicBezTo>
                  <a:cubicBezTo>
                    <a:pt x="0" y="465"/>
                    <a:pt x="0" y="465"/>
                    <a:pt x="0" y="465"/>
                  </a:cubicBezTo>
                  <a:cubicBezTo>
                    <a:pt x="0" y="469"/>
                    <a:pt x="1" y="472"/>
                    <a:pt x="2" y="475"/>
                  </a:cubicBezTo>
                  <a:cubicBezTo>
                    <a:pt x="6" y="483"/>
                    <a:pt x="14" y="488"/>
                    <a:pt x="23" y="488"/>
                  </a:cubicBezTo>
                  <a:cubicBezTo>
                    <a:pt x="389" y="488"/>
                    <a:pt x="389" y="488"/>
                    <a:pt x="389" y="488"/>
                  </a:cubicBezTo>
                  <a:cubicBezTo>
                    <a:pt x="409" y="488"/>
                    <a:pt x="428" y="479"/>
                    <a:pt x="441" y="464"/>
                  </a:cubicBezTo>
                  <a:cubicBezTo>
                    <a:pt x="602" y="272"/>
                    <a:pt x="602" y="272"/>
                    <a:pt x="602" y="272"/>
                  </a:cubicBezTo>
                  <a:cubicBezTo>
                    <a:pt x="607" y="265"/>
                    <a:pt x="610" y="258"/>
                    <a:pt x="610" y="250"/>
                  </a:cubicBezTo>
                  <a:cubicBezTo>
                    <a:pt x="610" y="250"/>
                    <a:pt x="610" y="250"/>
                    <a:pt x="610" y="250"/>
                  </a:cubicBezTo>
                  <a:lnTo>
                    <a:pt x="610" y="216"/>
                  </a:lnTo>
                  <a:close/>
                </a:path>
              </a:pathLst>
            </a:custGeom>
            <a:solidFill>
              <a:schemeClr val="accent1">
                <a:lumMod val="75000"/>
              </a:schemeClr>
            </a:solidFill>
            <a:ln>
              <a:noFill/>
            </a:ln>
          </p:spPr>
          <p:txBody>
            <a:bodyPr vert="horz" wrap="square" lIns="91440" tIns="45720" rIns="91440" bIns="45720" numCol="1" anchor="t" anchorCtr="false" compatLnSpc="true"/>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8604" name="Freeform 6"/>
            <p:cNvSpPr/>
            <p:nvPr/>
          </p:nvSpPr>
          <p:spPr bwMode="auto">
            <a:xfrm>
              <a:off x="1447801" y="2466975"/>
              <a:ext cx="2309813" cy="1795463"/>
            </a:xfrm>
            <a:custGeom>
              <a:avLst/>
              <a:gdLst>
                <a:gd name="T0" fmla="*/ 604 w 615"/>
                <a:gd name="T1" fmla="*/ 216 h 476"/>
                <a:gd name="T2" fmla="*/ 604 w 615"/>
                <a:gd name="T3" fmla="*/ 260 h 476"/>
                <a:gd name="T4" fmla="*/ 443 w 615"/>
                <a:gd name="T5" fmla="*/ 452 h 476"/>
                <a:gd name="T6" fmla="*/ 391 w 615"/>
                <a:gd name="T7" fmla="*/ 476 h 476"/>
                <a:gd name="T8" fmla="*/ 25 w 615"/>
                <a:gd name="T9" fmla="*/ 476 h 476"/>
                <a:gd name="T10" fmla="*/ 4 w 615"/>
                <a:gd name="T11" fmla="*/ 463 h 476"/>
                <a:gd name="T12" fmla="*/ 7 w 615"/>
                <a:gd name="T13" fmla="*/ 439 h 476"/>
                <a:gd name="T14" fmla="*/ 158 w 615"/>
                <a:gd name="T15" fmla="*/ 260 h 476"/>
                <a:gd name="T16" fmla="*/ 158 w 615"/>
                <a:gd name="T17" fmla="*/ 216 h 476"/>
                <a:gd name="T18" fmla="*/ 7 w 615"/>
                <a:gd name="T19" fmla="*/ 37 h 476"/>
                <a:gd name="T20" fmla="*/ 4 w 615"/>
                <a:gd name="T21" fmla="*/ 13 h 476"/>
                <a:gd name="T22" fmla="*/ 25 w 615"/>
                <a:gd name="T23" fmla="*/ 0 h 476"/>
                <a:gd name="T24" fmla="*/ 391 w 615"/>
                <a:gd name="T25" fmla="*/ 0 h 476"/>
                <a:gd name="T26" fmla="*/ 443 w 615"/>
                <a:gd name="T27" fmla="*/ 24 h 476"/>
                <a:gd name="T28" fmla="*/ 604 w 615"/>
                <a:gd name="T29" fmla="*/ 21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5" h="476">
                  <a:moveTo>
                    <a:pt x="604" y="216"/>
                  </a:moveTo>
                  <a:cubicBezTo>
                    <a:pt x="615" y="229"/>
                    <a:pt x="615" y="247"/>
                    <a:pt x="604" y="260"/>
                  </a:cubicBezTo>
                  <a:cubicBezTo>
                    <a:pt x="443" y="452"/>
                    <a:pt x="443" y="452"/>
                    <a:pt x="443" y="452"/>
                  </a:cubicBezTo>
                  <a:cubicBezTo>
                    <a:pt x="430" y="467"/>
                    <a:pt x="411" y="476"/>
                    <a:pt x="391" y="476"/>
                  </a:cubicBezTo>
                  <a:cubicBezTo>
                    <a:pt x="25" y="476"/>
                    <a:pt x="25" y="476"/>
                    <a:pt x="25" y="476"/>
                  </a:cubicBezTo>
                  <a:cubicBezTo>
                    <a:pt x="16" y="476"/>
                    <a:pt x="8" y="471"/>
                    <a:pt x="4" y="463"/>
                  </a:cubicBezTo>
                  <a:cubicBezTo>
                    <a:pt x="0" y="455"/>
                    <a:pt x="2" y="445"/>
                    <a:pt x="7" y="439"/>
                  </a:cubicBezTo>
                  <a:cubicBezTo>
                    <a:pt x="158" y="260"/>
                    <a:pt x="158" y="260"/>
                    <a:pt x="158" y="260"/>
                  </a:cubicBezTo>
                  <a:cubicBezTo>
                    <a:pt x="168" y="247"/>
                    <a:pt x="168" y="229"/>
                    <a:pt x="158" y="216"/>
                  </a:cubicBezTo>
                  <a:cubicBezTo>
                    <a:pt x="7" y="37"/>
                    <a:pt x="7" y="37"/>
                    <a:pt x="7" y="37"/>
                  </a:cubicBezTo>
                  <a:cubicBezTo>
                    <a:pt x="2" y="30"/>
                    <a:pt x="0" y="21"/>
                    <a:pt x="4" y="13"/>
                  </a:cubicBezTo>
                  <a:cubicBezTo>
                    <a:pt x="8" y="5"/>
                    <a:pt x="16" y="0"/>
                    <a:pt x="25" y="0"/>
                  </a:cubicBezTo>
                  <a:cubicBezTo>
                    <a:pt x="391" y="0"/>
                    <a:pt x="391" y="0"/>
                    <a:pt x="391" y="0"/>
                  </a:cubicBezTo>
                  <a:cubicBezTo>
                    <a:pt x="411" y="0"/>
                    <a:pt x="430" y="9"/>
                    <a:pt x="443" y="24"/>
                  </a:cubicBezTo>
                  <a:lnTo>
                    <a:pt x="604" y="216"/>
                  </a:lnTo>
                  <a:close/>
                </a:path>
              </a:pathLst>
            </a:custGeom>
            <a:solidFill>
              <a:schemeClr val="accent1"/>
            </a:solidFill>
            <a:ln>
              <a:noFill/>
            </a:ln>
          </p:spPr>
          <p:txBody>
            <a:bodyPr vert="horz" wrap="square" lIns="91440" tIns="45720" rIns="91440" bIns="45720" numCol="1" anchor="t" anchorCtr="false" compatLnSpc="true"/>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048605" name="Rectangle 29"/>
          <p:cNvSpPr/>
          <p:nvPr/>
        </p:nvSpPr>
        <p:spPr>
          <a:xfrm>
            <a:off x="1945640" y="2405380"/>
            <a:ext cx="1025525" cy="860425"/>
          </a:xfrm>
          <a:prstGeom prst="rect">
            <a:avLst/>
          </a:prstGeom>
        </p:spPr>
        <p:txBody>
          <a:bodyPr wrap="square">
            <a:spAutoFit/>
          </a:bodyPr>
          <a:lstStyle/>
          <a:p>
            <a:pPr lvl="0" algn="ctr">
              <a:lnSpc>
                <a:spcPts val="2000"/>
              </a:lnSpc>
            </a:pPr>
            <a:r>
              <a:rPr lang="zh-CN" altLang="en-US" sz="1600" b="1" dirty="0" smtClean="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传统产业集群治理项目</a:t>
            </a:r>
            <a:endParaRPr lang="zh-CN" altLang="en-US" sz="16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8606" name="Rectangle 29"/>
          <p:cNvSpPr/>
          <p:nvPr/>
        </p:nvSpPr>
        <p:spPr>
          <a:xfrm>
            <a:off x="4656066" y="5167725"/>
            <a:ext cx="1230506" cy="577787"/>
          </a:xfrm>
          <a:prstGeom prst="rect">
            <a:avLst/>
          </a:prstGeom>
        </p:spPr>
        <p:txBody>
          <a:bodyPr wrap="square">
            <a:spAutoFit/>
          </a:bodyPr>
          <a:lstStyle/>
          <a:p>
            <a:pPr lvl="0" algn="ctr">
              <a:lnSpc>
                <a:spcPts val="2000"/>
              </a:lnSpc>
            </a:pPr>
            <a:r>
              <a:rPr lang="zh-CN" altLang="en-US" sz="12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人才理念、营销理念</a:t>
            </a:r>
            <a:endParaRPr lang="zh-CN" altLang="en-US" sz="12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8607" name="Rectangle 29"/>
          <p:cNvSpPr/>
          <p:nvPr/>
        </p:nvSpPr>
        <p:spPr>
          <a:xfrm>
            <a:off x="6953179" y="5167725"/>
            <a:ext cx="1230506" cy="577787"/>
          </a:xfrm>
          <a:prstGeom prst="rect">
            <a:avLst/>
          </a:prstGeom>
        </p:spPr>
        <p:txBody>
          <a:bodyPr wrap="square">
            <a:spAutoFit/>
          </a:bodyPr>
          <a:lstStyle/>
          <a:p>
            <a:pPr lvl="0" algn="ctr">
              <a:lnSpc>
                <a:spcPts val="2000"/>
              </a:lnSpc>
            </a:pPr>
            <a:r>
              <a:rPr lang="zh-CN" altLang="en-US" sz="12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人才理念、营销理念</a:t>
            </a:r>
            <a:endParaRPr lang="zh-CN" altLang="en-US" sz="12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8608" name="Rectangle 29"/>
          <p:cNvSpPr/>
          <p:nvPr/>
        </p:nvSpPr>
        <p:spPr>
          <a:xfrm>
            <a:off x="9255055" y="5167725"/>
            <a:ext cx="1230506" cy="577787"/>
          </a:xfrm>
          <a:prstGeom prst="rect">
            <a:avLst/>
          </a:prstGeom>
        </p:spPr>
        <p:txBody>
          <a:bodyPr wrap="square">
            <a:spAutoFit/>
          </a:bodyPr>
          <a:lstStyle/>
          <a:p>
            <a:pPr lvl="0" algn="ctr">
              <a:lnSpc>
                <a:spcPts val="2000"/>
              </a:lnSpc>
            </a:pPr>
            <a:r>
              <a:rPr lang="zh-CN" altLang="en-US" sz="12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人才理念、营销理念</a:t>
            </a:r>
            <a:endParaRPr lang="zh-CN" altLang="en-US" sz="12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99" name="Group 58"/>
          <p:cNvGrpSpPr>
            <a:grpSpLocks noChangeAspect="true"/>
          </p:cNvGrpSpPr>
          <p:nvPr/>
        </p:nvGrpSpPr>
        <p:grpSpPr>
          <a:xfrm>
            <a:off x="3311760" y="2098848"/>
            <a:ext cx="1824753" cy="1507320"/>
            <a:chOff x="1447801" y="2466976"/>
            <a:chExt cx="2309813" cy="1924049"/>
          </a:xfrm>
        </p:grpSpPr>
        <p:sp>
          <p:nvSpPr>
            <p:cNvPr id="1048609" name="Freeform 5"/>
            <p:cNvSpPr/>
            <p:nvPr/>
          </p:nvSpPr>
          <p:spPr bwMode="auto">
            <a:xfrm>
              <a:off x="1455739" y="2549525"/>
              <a:ext cx="2290762" cy="1841500"/>
            </a:xfrm>
            <a:custGeom>
              <a:avLst/>
              <a:gdLst>
                <a:gd name="T0" fmla="*/ 610 w 610"/>
                <a:gd name="T1" fmla="*/ 216 h 488"/>
                <a:gd name="T2" fmla="*/ 592 w 610"/>
                <a:gd name="T3" fmla="*/ 216 h 488"/>
                <a:gd name="T4" fmla="*/ 441 w 610"/>
                <a:gd name="T5" fmla="*/ 36 h 488"/>
                <a:gd name="T6" fmla="*/ 389 w 610"/>
                <a:gd name="T7" fmla="*/ 12 h 488"/>
                <a:gd name="T8" fmla="*/ 42 w 610"/>
                <a:gd name="T9" fmla="*/ 12 h 488"/>
                <a:gd name="T10" fmla="*/ 42 w 610"/>
                <a:gd name="T11" fmla="*/ 0 h 488"/>
                <a:gd name="T12" fmla="*/ 0 w 610"/>
                <a:gd name="T13" fmla="*/ 0 h 488"/>
                <a:gd name="T14" fmla="*/ 0 w 610"/>
                <a:gd name="T15" fmla="*/ 34 h 488"/>
                <a:gd name="T16" fmla="*/ 0 w 610"/>
                <a:gd name="T17" fmla="*/ 34 h 488"/>
                <a:gd name="T18" fmla="*/ 5 w 610"/>
                <a:gd name="T19" fmla="*/ 49 h 488"/>
                <a:gd name="T20" fmla="*/ 156 w 610"/>
                <a:gd name="T21" fmla="*/ 228 h 488"/>
                <a:gd name="T22" fmla="*/ 156 w 610"/>
                <a:gd name="T23" fmla="*/ 272 h 488"/>
                <a:gd name="T24" fmla="*/ 22 w 610"/>
                <a:gd name="T25" fmla="*/ 431 h 488"/>
                <a:gd name="T26" fmla="*/ 0 w 610"/>
                <a:gd name="T27" fmla="*/ 431 h 488"/>
                <a:gd name="T28" fmla="*/ 0 w 610"/>
                <a:gd name="T29" fmla="*/ 465 h 488"/>
                <a:gd name="T30" fmla="*/ 0 w 610"/>
                <a:gd name="T31" fmla="*/ 465 h 488"/>
                <a:gd name="T32" fmla="*/ 2 w 610"/>
                <a:gd name="T33" fmla="*/ 475 h 488"/>
                <a:gd name="T34" fmla="*/ 23 w 610"/>
                <a:gd name="T35" fmla="*/ 488 h 488"/>
                <a:gd name="T36" fmla="*/ 389 w 610"/>
                <a:gd name="T37" fmla="*/ 488 h 488"/>
                <a:gd name="T38" fmla="*/ 441 w 610"/>
                <a:gd name="T39" fmla="*/ 464 h 488"/>
                <a:gd name="T40" fmla="*/ 602 w 610"/>
                <a:gd name="T41" fmla="*/ 272 h 488"/>
                <a:gd name="T42" fmla="*/ 610 w 610"/>
                <a:gd name="T43" fmla="*/ 250 h 488"/>
                <a:gd name="T44" fmla="*/ 610 w 610"/>
                <a:gd name="T45" fmla="*/ 250 h 488"/>
                <a:gd name="T46" fmla="*/ 610 w 610"/>
                <a:gd name="T47" fmla="*/ 21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0" h="488">
                  <a:moveTo>
                    <a:pt x="610" y="216"/>
                  </a:moveTo>
                  <a:cubicBezTo>
                    <a:pt x="592" y="216"/>
                    <a:pt x="592" y="216"/>
                    <a:pt x="592" y="216"/>
                  </a:cubicBezTo>
                  <a:cubicBezTo>
                    <a:pt x="441" y="36"/>
                    <a:pt x="441" y="36"/>
                    <a:pt x="441" y="36"/>
                  </a:cubicBezTo>
                  <a:cubicBezTo>
                    <a:pt x="428" y="21"/>
                    <a:pt x="409" y="12"/>
                    <a:pt x="389" y="12"/>
                  </a:cubicBezTo>
                  <a:cubicBezTo>
                    <a:pt x="42" y="12"/>
                    <a:pt x="42" y="12"/>
                    <a:pt x="42" y="12"/>
                  </a:cubicBezTo>
                  <a:cubicBezTo>
                    <a:pt x="42" y="0"/>
                    <a:pt x="42" y="0"/>
                    <a:pt x="42" y="0"/>
                  </a:cubicBezTo>
                  <a:cubicBezTo>
                    <a:pt x="0" y="0"/>
                    <a:pt x="0" y="0"/>
                    <a:pt x="0" y="0"/>
                  </a:cubicBezTo>
                  <a:cubicBezTo>
                    <a:pt x="0" y="34"/>
                    <a:pt x="0" y="34"/>
                    <a:pt x="0" y="34"/>
                  </a:cubicBezTo>
                  <a:cubicBezTo>
                    <a:pt x="0" y="34"/>
                    <a:pt x="0" y="34"/>
                    <a:pt x="0" y="34"/>
                  </a:cubicBezTo>
                  <a:cubicBezTo>
                    <a:pt x="0" y="40"/>
                    <a:pt x="2" y="45"/>
                    <a:pt x="5" y="49"/>
                  </a:cubicBezTo>
                  <a:cubicBezTo>
                    <a:pt x="156" y="228"/>
                    <a:pt x="156" y="228"/>
                    <a:pt x="156" y="228"/>
                  </a:cubicBezTo>
                  <a:cubicBezTo>
                    <a:pt x="166" y="241"/>
                    <a:pt x="166" y="259"/>
                    <a:pt x="156" y="272"/>
                  </a:cubicBezTo>
                  <a:cubicBezTo>
                    <a:pt x="22" y="431"/>
                    <a:pt x="22" y="431"/>
                    <a:pt x="22" y="431"/>
                  </a:cubicBezTo>
                  <a:cubicBezTo>
                    <a:pt x="0" y="431"/>
                    <a:pt x="0" y="431"/>
                    <a:pt x="0" y="431"/>
                  </a:cubicBezTo>
                  <a:cubicBezTo>
                    <a:pt x="0" y="465"/>
                    <a:pt x="0" y="465"/>
                    <a:pt x="0" y="465"/>
                  </a:cubicBezTo>
                  <a:cubicBezTo>
                    <a:pt x="0" y="465"/>
                    <a:pt x="0" y="465"/>
                    <a:pt x="0" y="465"/>
                  </a:cubicBezTo>
                  <a:cubicBezTo>
                    <a:pt x="0" y="469"/>
                    <a:pt x="1" y="472"/>
                    <a:pt x="2" y="475"/>
                  </a:cubicBezTo>
                  <a:cubicBezTo>
                    <a:pt x="6" y="483"/>
                    <a:pt x="14" y="488"/>
                    <a:pt x="23" y="488"/>
                  </a:cubicBezTo>
                  <a:cubicBezTo>
                    <a:pt x="389" y="488"/>
                    <a:pt x="389" y="488"/>
                    <a:pt x="389" y="488"/>
                  </a:cubicBezTo>
                  <a:cubicBezTo>
                    <a:pt x="409" y="488"/>
                    <a:pt x="428" y="479"/>
                    <a:pt x="441" y="464"/>
                  </a:cubicBezTo>
                  <a:cubicBezTo>
                    <a:pt x="602" y="272"/>
                    <a:pt x="602" y="272"/>
                    <a:pt x="602" y="272"/>
                  </a:cubicBezTo>
                  <a:cubicBezTo>
                    <a:pt x="607" y="265"/>
                    <a:pt x="610" y="258"/>
                    <a:pt x="610" y="250"/>
                  </a:cubicBezTo>
                  <a:cubicBezTo>
                    <a:pt x="610" y="250"/>
                    <a:pt x="610" y="250"/>
                    <a:pt x="610" y="250"/>
                  </a:cubicBezTo>
                  <a:lnTo>
                    <a:pt x="610" y="216"/>
                  </a:lnTo>
                  <a:close/>
                </a:path>
              </a:pathLst>
            </a:custGeom>
            <a:solidFill>
              <a:schemeClr val="accent1">
                <a:lumMod val="75000"/>
              </a:schemeClr>
            </a:solidFill>
            <a:ln>
              <a:solidFill>
                <a:schemeClr val="accent2">
                  <a:lumMod val="75000"/>
                </a:schemeClr>
              </a:solidFill>
            </a:ln>
          </p:spPr>
          <p:txBody>
            <a:bodyPr vert="horz" wrap="square" lIns="91440" tIns="45720" rIns="91440" bIns="45720" numCol="1" anchor="t" anchorCtr="false" compatLnSpc="true"/>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8610" name="Freeform 6"/>
            <p:cNvSpPr/>
            <p:nvPr/>
          </p:nvSpPr>
          <p:spPr bwMode="auto">
            <a:xfrm>
              <a:off x="1447801" y="2466976"/>
              <a:ext cx="2309813" cy="1795463"/>
            </a:xfrm>
            <a:custGeom>
              <a:avLst/>
              <a:gdLst>
                <a:gd name="T0" fmla="*/ 604 w 615"/>
                <a:gd name="T1" fmla="*/ 216 h 476"/>
                <a:gd name="T2" fmla="*/ 604 w 615"/>
                <a:gd name="T3" fmla="*/ 260 h 476"/>
                <a:gd name="T4" fmla="*/ 443 w 615"/>
                <a:gd name="T5" fmla="*/ 452 h 476"/>
                <a:gd name="T6" fmla="*/ 391 w 615"/>
                <a:gd name="T7" fmla="*/ 476 h 476"/>
                <a:gd name="T8" fmla="*/ 25 w 615"/>
                <a:gd name="T9" fmla="*/ 476 h 476"/>
                <a:gd name="T10" fmla="*/ 4 w 615"/>
                <a:gd name="T11" fmla="*/ 463 h 476"/>
                <a:gd name="T12" fmla="*/ 7 w 615"/>
                <a:gd name="T13" fmla="*/ 439 h 476"/>
                <a:gd name="T14" fmla="*/ 158 w 615"/>
                <a:gd name="T15" fmla="*/ 260 h 476"/>
                <a:gd name="T16" fmla="*/ 158 w 615"/>
                <a:gd name="T17" fmla="*/ 216 h 476"/>
                <a:gd name="T18" fmla="*/ 7 w 615"/>
                <a:gd name="T19" fmla="*/ 37 h 476"/>
                <a:gd name="T20" fmla="*/ 4 w 615"/>
                <a:gd name="T21" fmla="*/ 13 h 476"/>
                <a:gd name="T22" fmla="*/ 25 w 615"/>
                <a:gd name="T23" fmla="*/ 0 h 476"/>
                <a:gd name="T24" fmla="*/ 391 w 615"/>
                <a:gd name="T25" fmla="*/ 0 h 476"/>
                <a:gd name="T26" fmla="*/ 443 w 615"/>
                <a:gd name="T27" fmla="*/ 24 h 476"/>
                <a:gd name="T28" fmla="*/ 604 w 615"/>
                <a:gd name="T29" fmla="*/ 21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5" h="476">
                  <a:moveTo>
                    <a:pt x="604" y="216"/>
                  </a:moveTo>
                  <a:cubicBezTo>
                    <a:pt x="615" y="229"/>
                    <a:pt x="615" y="247"/>
                    <a:pt x="604" y="260"/>
                  </a:cubicBezTo>
                  <a:cubicBezTo>
                    <a:pt x="443" y="452"/>
                    <a:pt x="443" y="452"/>
                    <a:pt x="443" y="452"/>
                  </a:cubicBezTo>
                  <a:cubicBezTo>
                    <a:pt x="430" y="467"/>
                    <a:pt x="411" y="476"/>
                    <a:pt x="391" y="476"/>
                  </a:cubicBezTo>
                  <a:cubicBezTo>
                    <a:pt x="25" y="476"/>
                    <a:pt x="25" y="476"/>
                    <a:pt x="25" y="476"/>
                  </a:cubicBezTo>
                  <a:cubicBezTo>
                    <a:pt x="16" y="476"/>
                    <a:pt x="8" y="471"/>
                    <a:pt x="4" y="463"/>
                  </a:cubicBezTo>
                  <a:cubicBezTo>
                    <a:pt x="0" y="455"/>
                    <a:pt x="2" y="445"/>
                    <a:pt x="7" y="439"/>
                  </a:cubicBezTo>
                  <a:cubicBezTo>
                    <a:pt x="158" y="260"/>
                    <a:pt x="158" y="260"/>
                    <a:pt x="158" y="260"/>
                  </a:cubicBezTo>
                  <a:cubicBezTo>
                    <a:pt x="168" y="247"/>
                    <a:pt x="168" y="229"/>
                    <a:pt x="158" y="216"/>
                  </a:cubicBezTo>
                  <a:cubicBezTo>
                    <a:pt x="7" y="37"/>
                    <a:pt x="7" y="37"/>
                    <a:pt x="7" y="37"/>
                  </a:cubicBezTo>
                  <a:cubicBezTo>
                    <a:pt x="2" y="30"/>
                    <a:pt x="0" y="21"/>
                    <a:pt x="4" y="13"/>
                  </a:cubicBezTo>
                  <a:cubicBezTo>
                    <a:pt x="8" y="5"/>
                    <a:pt x="16" y="0"/>
                    <a:pt x="25" y="0"/>
                  </a:cubicBezTo>
                  <a:cubicBezTo>
                    <a:pt x="391" y="0"/>
                    <a:pt x="391" y="0"/>
                    <a:pt x="391" y="0"/>
                  </a:cubicBezTo>
                  <a:cubicBezTo>
                    <a:pt x="411" y="0"/>
                    <a:pt x="430" y="9"/>
                    <a:pt x="443" y="24"/>
                  </a:cubicBezTo>
                  <a:lnTo>
                    <a:pt x="604" y="216"/>
                  </a:lnTo>
                  <a:close/>
                </a:path>
              </a:pathLst>
            </a:custGeom>
            <a:solidFill>
              <a:schemeClr val="accent2"/>
            </a:solidFill>
            <a:ln>
              <a:noFill/>
            </a:ln>
          </p:spPr>
          <p:txBody>
            <a:bodyPr vert="horz" wrap="square" lIns="91440" tIns="45720" rIns="91440" bIns="45720" numCol="1" anchor="t" anchorCtr="false" compatLnSpc="true"/>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048611" name="Rectangle 29"/>
          <p:cNvSpPr/>
          <p:nvPr/>
        </p:nvSpPr>
        <p:spPr>
          <a:xfrm>
            <a:off x="3736369" y="2532946"/>
            <a:ext cx="1230506" cy="605294"/>
          </a:xfrm>
          <a:prstGeom prst="rect">
            <a:avLst/>
          </a:prstGeom>
        </p:spPr>
        <p:txBody>
          <a:bodyPr wrap="square">
            <a:spAutoFit/>
          </a:bodyPr>
          <a:lstStyle/>
          <a:p>
            <a:pPr lvl="0" algn="ctr">
              <a:lnSpc>
                <a:spcPts val="2000"/>
              </a:lnSpc>
            </a:pPr>
            <a:r>
              <a:rPr lang="zh-CN" altLang="en-US" sz="1600" b="1" dirty="0" smtClean="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淘汰类</a:t>
            </a:r>
            <a:endParaRPr lang="zh-CN" altLang="en-US" sz="1600" b="1" dirty="0" smtClean="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a:p>
            <a:pPr lvl="0" algn="ctr">
              <a:lnSpc>
                <a:spcPts val="2000"/>
              </a:lnSpc>
            </a:pPr>
            <a:r>
              <a:rPr lang="zh-CN" altLang="en-US" sz="1600" b="1" dirty="0" smtClean="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奖补项目</a:t>
            </a:r>
            <a:endParaRPr lang="zh-CN" altLang="en-US" sz="16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100" name="Group 58"/>
          <p:cNvGrpSpPr>
            <a:grpSpLocks noChangeAspect="true"/>
          </p:cNvGrpSpPr>
          <p:nvPr/>
        </p:nvGrpSpPr>
        <p:grpSpPr>
          <a:xfrm>
            <a:off x="5128825" y="2098847"/>
            <a:ext cx="1824753" cy="1507320"/>
            <a:chOff x="1447801" y="2466975"/>
            <a:chExt cx="2309813" cy="1924050"/>
          </a:xfrm>
        </p:grpSpPr>
        <p:sp>
          <p:nvSpPr>
            <p:cNvPr id="1048612" name="Freeform 5"/>
            <p:cNvSpPr/>
            <p:nvPr/>
          </p:nvSpPr>
          <p:spPr bwMode="auto">
            <a:xfrm>
              <a:off x="1455739" y="2549525"/>
              <a:ext cx="2290763" cy="1841500"/>
            </a:xfrm>
            <a:custGeom>
              <a:avLst/>
              <a:gdLst>
                <a:gd name="T0" fmla="*/ 610 w 610"/>
                <a:gd name="T1" fmla="*/ 216 h 488"/>
                <a:gd name="T2" fmla="*/ 592 w 610"/>
                <a:gd name="T3" fmla="*/ 216 h 488"/>
                <a:gd name="T4" fmla="*/ 441 w 610"/>
                <a:gd name="T5" fmla="*/ 36 h 488"/>
                <a:gd name="T6" fmla="*/ 389 w 610"/>
                <a:gd name="T7" fmla="*/ 12 h 488"/>
                <a:gd name="T8" fmla="*/ 42 w 610"/>
                <a:gd name="T9" fmla="*/ 12 h 488"/>
                <a:gd name="T10" fmla="*/ 42 w 610"/>
                <a:gd name="T11" fmla="*/ 0 h 488"/>
                <a:gd name="T12" fmla="*/ 0 w 610"/>
                <a:gd name="T13" fmla="*/ 0 h 488"/>
                <a:gd name="T14" fmla="*/ 0 w 610"/>
                <a:gd name="T15" fmla="*/ 34 h 488"/>
                <a:gd name="T16" fmla="*/ 0 w 610"/>
                <a:gd name="T17" fmla="*/ 34 h 488"/>
                <a:gd name="T18" fmla="*/ 5 w 610"/>
                <a:gd name="T19" fmla="*/ 49 h 488"/>
                <a:gd name="T20" fmla="*/ 156 w 610"/>
                <a:gd name="T21" fmla="*/ 228 h 488"/>
                <a:gd name="T22" fmla="*/ 156 w 610"/>
                <a:gd name="T23" fmla="*/ 272 h 488"/>
                <a:gd name="T24" fmla="*/ 22 w 610"/>
                <a:gd name="T25" fmla="*/ 431 h 488"/>
                <a:gd name="T26" fmla="*/ 0 w 610"/>
                <a:gd name="T27" fmla="*/ 431 h 488"/>
                <a:gd name="T28" fmla="*/ 0 w 610"/>
                <a:gd name="T29" fmla="*/ 465 h 488"/>
                <a:gd name="T30" fmla="*/ 0 w 610"/>
                <a:gd name="T31" fmla="*/ 465 h 488"/>
                <a:gd name="T32" fmla="*/ 2 w 610"/>
                <a:gd name="T33" fmla="*/ 475 h 488"/>
                <a:gd name="T34" fmla="*/ 23 w 610"/>
                <a:gd name="T35" fmla="*/ 488 h 488"/>
                <a:gd name="T36" fmla="*/ 389 w 610"/>
                <a:gd name="T37" fmla="*/ 488 h 488"/>
                <a:gd name="T38" fmla="*/ 441 w 610"/>
                <a:gd name="T39" fmla="*/ 464 h 488"/>
                <a:gd name="T40" fmla="*/ 602 w 610"/>
                <a:gd name="T41" fmla="*/ 272 h 488"/>
                <a:gd name="T42" fmla="*/ 610 w 610"/>
                <a:gd name="T43" fmla="*/ 250 h 488"/>
                <a:gd name="T44" fmla="*/ 610 w 610"/>
                <a:gd name="T45" fmla="*/ 250 h 488"/>
                <a:gd name="T46" fmla="*/ 610 w 610"/>
                <a:gd name="T47" fmla="*/ 21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0" h="488">
                  <a:moveTo>
                    <a:pt x="610" y="216"/>
                  </a:moveTo>
                  <a:cubicBezTo>
                    <a:pt x="592" y="216"/>
                    <a:pt x="592" y="216"/>
                    <a:pt x="592" y="216"/>
                  </a:cubicBezTo>
                  <a:cubicBezTo>
                    <a:pt x="441" y="36"/>
                    <a:pt x="441" y="36"/>
                    <a:pt x="441" y="36"/>
                  </a:cubicBezTo>
                  <a:cubicBezTo>
                    <a:pt x="428" y="21"/>
                    <a:pt x="409" y="12"/>
                    <a:pt x="389" y="12"/>
                  </a:cubicBezTo>
                  <a:cubicBezTo>
                    <a:pt x="42" y="12"/>
                    <a:pt x="42" y="12"/>
                    <a:pt x="42" y="12"/>
                  </a:cubicBezTo>
                  <a:cubicBezTo>
                    <a:pt x="42" y="0"/>
                    <a:pt x="42" y="0"/>
                    <a:pt x="42" y="0"/>
                  </a:cubicBezTo>
                  <a:cubicBezTo>
                    <a:pt x="0" y="0"/>
                    <a:pt x="0" y="0"/>
                    <a:pt x="0" y="0"/>
                  </a:cubicBezTo>
                  <a:cubicBezTo>
                    <a:pt x="0" y="34"/>
                    <a:pt x="0" y="34"/>
                    <a:pt x="0" y="34"/>
                  </a:cubicBezTo>
                  <a:cubicBezTo>
                    <a:pt x="0" y="34"/>
                    <a:pt x="0" y="34"/>
                    <a:pt x="0" y="34"/>
                  </a:cubicBezTo>
                  <a:cubicBezTo>
                    <a:pt x="0" y="40"/>
                    <a:pt x="2" y="45"/>
                    <a:pt x="5" y="49"/>
                  </a:cubicBezTo>
                  <a:cubicBezTo>
                    <a:pt x="156" y="228"/>
                    <a:pt x="156" y="228"/>
                    <a:pt x="156" y="228"/>
                  </a:cubicBezTo>
                  <a:cubicBezTo>
                    <a:pt x="166" y="241"/>
                    <a:pt x="166" y="259"/>
                    <a:pt x="156" y="272"/>
                  </a:cubicBezTo>
                  <a:cubicBezTo>
                    <a:pt x="22" y="431"/>
                    <a:pt x="22" y="431"/>
                    <a:pt x="22" y="431"/>
                  </a:cubicBezTo>
                  <a:cubicBezTo>
                    <a:pt x="0" y="431"/>
                    <a:pt x="0" y="431"/>
                    <a:pt x="0" y="431"/>
                  </a:cubicBezTo>
                  <a:cubicBezTo>
                    <a:pt x="0" y="465"/>
                    <a:pt x="0" y="465"/>
                    <a:pt x="0" y="465"/>
                  </a:cubicBezTo>
                  <a:cubicBezTo>
                    <a:pt x="0" y="465"/>
                    <a:pt x="0" y="465"/>
                    <a:pt x="0" y="465"/>
                  </a:cubicBezTo>
                  <a:cubicBezTo>
                    <a:pt x="0" y="469"/>
                    <a:pt x="1" y="472"/>
                    <a:pt x="2" y="475"/>
                  </a:cubicBezTo>
                  <a:cubicBezTo>
                    <a:pt x="6" y="483"/>
                    <a:pt x="14" y="488"/>
                    <a:pt x="23" y="488"/>
                  </a:cubicBezTo>
                  <a:cubicBezTo>
                    <a:pt x="389" y="488"/>
                    <a:pt x="389" y="488"/>
                    <a:pt x="389" y="488"/>
                  </a:cubicBezTo>
                  <a:cubicBezTo>
                    <a:pt x="409" y="488"/>
                    <a:pt x="428" y="479"/>
                    <a:pt x="441" y="464"/>
                  </a:cubicBezTo>
                  <a:cubicBezTo>
                    <a:pt x="602" y="272"/>
                    <a:pt x="602" y="272"/>
                    <a:pt x="602" y="272"/>
                  </a:cubicBezTo>
                  <a:cubicBezTo>
                    <a:pt x="607" y="265"/>
                    <a:pt x="610" y="258"/>
                    <a:pt x="610" y="250"/>
                  </a:cubicBezTo>
                  <a:cubicBezTo>
                    <a:pt x="610" y="250"/>
                    <a:pt x="610" y="250"/>
                    <a:pt x="610" y="250"/>
                  </a:cubicBezTo>
                  <a:lnTo>
                    <a:pt x="610" y="216"/>
                  </a:lnTo>
                  <a:close/>
                </a:path>
              </a:pathLst>
            </a:custGeom>
            <a:solidFill>
              <a:schemeClr val="accent3">
                <a:lumMod val="75000"/>
              </a:schemeClr>
            </a:solidFill>
            <a:ln>
              <a:noFill/>
            </a:ln>
          </p:spPr>
          <p:txBody>
            <a:bodyPr vert="horz" wrap="square" lIns="91440" tIns="45720" rIns="91440" bIns="45720" numCol="1" anchor="t" anchorCtr="false" compatLnSpc="true"/>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8613" name="Freeform 6"/>
            <p:cNvSpPr/>
            <p:nvPr/>
          </p:nvSpPr>
          <p:spPr bwMode="auto">
            <a:xfrm>
              <a:off x="1447801" y="2466975"/>
              <a:ext cx="2309813" cy="1795463"/>
            </a:xfrm>
            <a:custGeom>
              <a:avLst/>
              <a:gdLst>
                <a:gd name="T0" fmla="*/ 604 w 615"/>
                <a:gd name="T1" fmla="*/ 216 h 476"/>
                <a:gd name="T2" fmla="*/ 604 w 615"/>
                <a:gd name="T3" fmla="*/ 260 h 476"/>
                <a:gd name="T4" fmla="*/ 443 w 615"/>
                <a:gd name="T5" fmla="*/ 452 h 476"/>
                <a:gd name="T6" fmla="*/ 391 w 615"/>
                <a:gd name="T7" fmla="*/ 476 h 476"/>
                <a:gd name="T8" fmla="*/ 25 w 615"/>
                <a:gd name="T9" fmla="*/ 476 h 476"/>
                <a:gd name="T10" fmla="*/ 4 w 615"/>
                <a:gd name="T11" fmla="*/ 463 h 476"/>
                <a:gd name="T12" fmla="*/ 7 w 615"/>
                <a:gd name="T13" fmla="*/ 439 h 476"/>
                <a:gd name="T14" fmla="*/ 158 w 615"/>
                <a:gd name="T15" fmla="*/ 260 h 476"/>
                <a:gd name="T16" fmla="*/ 158 w 615"/>
                <a:gd name="T17" fmla="*/ 216 h 476"/>
                <a:gd name="T18" fmla="*/ 7 w 615"/>
                <a:gd name="T19" fmla="*/ 37 h 476"/>
                <a:gd name="T20" fmla="*/ 4 w 615"/>
                <a:gd name="T21" fmla="*/ 13 h 476"/>
                <a:gd name="T22" fmla="*/ 25 w 615"/>
                <a:gd name="T23" fmla="*/ 0 h 476"/>
                <a:gd name="T24" fmla="*/ 391 w 615"/>
                <a:gd name="T25" fmla="*/ 0 h 476"/>
                <a:gd name="T26" fmla="*/ 443 w 615"/>
                <a:gd name="T27" fmla="*/ 24 h 476"/>
                <a:gd name="T28" fmla="*/ 604 w 615"/>
                <a:gd name="T29" fmla="*/ 21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5" h="476">
                  <a:moveTo>
                    <a:pt x="604" y="216"/>
                  </a:moveTo>
                  <a:cubicBezTo>
                    <a:pt x="615" y="229"/>
                    <a:pt x="615" y="247"/>
                    <a:pt x="604" y="260"/>
                  </a:cubicBezTo>
                  <a:cubicBezTo>
                    <a:pt x="443" y="452"/>
                    <a:pt x="443" y="452"/>
                    <a:pt x="443" y="452"/>
                  </a:cubicBezTo>
                  <a:cubicBezTo>
                    <a:pt x="430" y="467"/>
                    <a:pt x="411" y="476"/>
                    <a:pt x="391" y="476"/>
                  </a:cubicBezTo>
                  <a:cubicBezTo>
                    <a:pt x="25" y="476"/>
                    <a:pt x="25" y="476"/>
                    <a:pt x="25" y="476"/>
                  </a:cubicBezTo>
                  <a:cubicBezTo>
                    <a:pt x="16" y="476"/>
                    <a:pt x="8" y="471"/>
                    <a:pt x="4" y="463"/>
                  </a:cubicBezTo>
                  <a:cubicBezTo>
                    <a:pt x="0" y="455"/>
                    <a:pt x="2" y="445"/>
                    <a:pt x="7" y="439"/>
                  </a:cubicBezTo>
                  <a:cubicBezTo>
                    <a:pt x="158" y="260"/>
                    <a:pt x="158" y="260"/>
                    <a:pt x="158" y="260"/>
                  </a:cubicBezTo>
                  <a:cubicBezTo>
                    <a:pt x="168" y="247"/>
                    <a:pt x="168" y="229"/>
                    <a:pt x="158" y="216"/>
                  </a:cubicBezTo>
                  <a:cubicBezTo>
                    <a:pt x="7" y="37"/>
                    <a:pt x="7" y="37"/>
                    <a:pt x="7" y="37"/>
                  </a:cubicBezTo>
                  <a:cubicBezTo>
                    <a:pt x="2" y="30"/>
                    <a:pt x="0" y="21"/>
                    <a:pt x="4" y="13"/>
                  </a:cubicBezTo>
                  <a:cubicBezTo>
                    <a:pt x="8" y="5"/>
                    <a:pt x="16" y="0"/>
                    <a:pt x="25" y="0"/>
                  </a:cubicBezTo>
                  <a:cubicBezTo>
                    <a:pt x="391" y="0"/>
                    <a:pt x="391" y="0"/>
                    <a:pt x="391" y="0"/>
                  </a:cubicBezTo>
                  <a:cubicBezTo>
                    <a:pt x="411" y="0"/>
                    <a:pt x="430" y="9"/>
                    <a:pt x="443" y="24"/>
                  </a:cubicBezTo>
                  <a:lnTo>
                    <a:pt x="604" y="216"/>
                  </a:lnTo>
                  <a:close/>
                </a:path>
              </a:pathLst>
            </a:custGeom>
            <a:solidFill>
              <a:schemeClr val="accent3"/>
            </a:solidFill>
            <a:ln>
              <a:noFill/>
            </a:ln>
          </p:spPr>
          <p:txBody>
            <a:bodyPr vert="horz" wrap="square" lIns="91440" tIns="45720" rIns="91440" bIns="45720" numCol="1" anchor="t" anchorCtr="false" compatLnSpc="true"/>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048614" name="Rectangle 29"/>
          <p:cNvSpPr/>
          <p:nvPr/>
        </p:nvSpPr>
        <p:spPr>
          <a:xfrm>
            <a:off x="5561689" y="2533650"/>
            <a:ext cx="1230506" cy="603885"/>
          </a:xfrm>
          <a:prstGeom prst="rect">
            <a:avLst/>
          </a:prstGeom>
        </p:spPr>
        <p:txBody>
          <a:bodyPr wrap="square">
            <a:spAutoFit/>
          </a:bodyPr>
          <a:lstStyle/>
          <a:p>
            <a:pPr lvl="0" algn="ctr">
              <a:lnSpc>
                <a:spcPts val="2000"/>
              </a:lnSpc>
            </a:pPr>
            <a:r>
              <a:rPr lang="en-US" altLang="zh-CN" sz="1600" b="1" dirty="0" smtClean="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VOC</a:t>
            </a:r>
            <a:r>
              <a:rPr lang="en-US" altLang="zh-CN" sz="1600" b="1" baseline="-25000" dirty="0" smtClean="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S</a:t>
            </a:r>
            <a:r>
              <a:rPr lang="zh-CN" altLang="en-US" sz="1600" b="1" dirty="0" smtClean="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综合治理项目</a:t>
            </a:r>
            <a:endParaRPr lang="zh-CN" altLang="en-US" sz="16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101" name="Group 58"/>
          <p:cNvGrpSpPr>
            <a:grpSpLocks noChangeAspect="true"/>
          </p:cNvGrpSpPr>
          <p:nvPr/>
        </p:nvGrpSpPr>
        <p:grpSpPr>
          <a:xfrm>
            <a:off x="6910722" y="2098848"/>
            <a:ext cx="1824753" cy="1507320"/>
            <a:chOff x="1447801" y="2466975"/>
            <a:chExt cx="2309813" cy="1924050"/>
          </a:xfrm>
        </p:grpSpPr>
        <p:sp>
          <p:nvSpPr>
            <p:cNvPr id="1048615" name="Freeform 5"/>
            <p:cNvSpPr/>
            <p:nvPr/>
          </p:nvSpPr>
          <p:spPr bwMode="auto">
            <a:xfrm>
              <a:off x="1455739" y="2549525"/>
              <a:ext cx="2290763" cy="1841500"/>
            </a:xfrm>
            <a:custGeom>
              <a:avLst/>
              <a:gdLst>
                <a:gd name="T0" fmla="*/ 610 w 610"/>
                <a:gd name="T1" fmla="*/ 216 h 488"/>
                <a:gd name="T2" fmla="*/ 592 w 610"/>
                <a:gd name="T3" fmla="*/ 216 h 488"/>
                <a:gd name="T4" fmla="*/ 441 w 610"/>
                <a:gd name="T5" fmla="*/ 36 h 488"/>
                <a:gd name="T6" fmla="*/ 389 w 610"/>
                <a:gd name="T7" fmla="*/ 12 h 488"/>
                <a:gd name="T8" fmla="*/ 42 w 610"/>
                <a:gd name="T9" fmla="*/ 12 h 488"/>
                <a:gd name="T10" fmla="*/ 42 w 610"/>
                <a:gd name="T11" fmla="*/ 0 h 488"/>
                <a:gd name="T12" fmla="*/ 0 w 610"/>
                <a:gd name="T13" fmla="*/ 0 h 488"/>
                <a:gd name="T14" fmla="*/ 0 w 610"/>
                <a:gd name="T15" fmla="*/ 34 h 488"/>
                <a:gd name="T16" fmla="*/ 0 w 610"/>
                <a:gd name="T17" fmla="*/ 34 h 488"/>
                <a:gd name="T18" fmla="*/ 5 w 610"/>
                <a:gd name="T19" fmla="*/ 49 h 488"/>
                <a:gd name="T20" fmla="*/ 156 w 610"/>
                <a:gd name="T21" fmla="*/ 228 h 488"/>
                <a:gd name="T22" fmla="*/ 156 w 610"/>
                <a:gd name="T23" fmla="*/ 272 h 488"/>
                <a:gd name="T24" fmla="*/ 22 w 610"/>
                <a:gd name="T25" fmla="*/ 431 h 488"/>
                <a:gd name="T26" fmla="*/ 0 w 610"/>
                <a:gd name="T27" fmla="*/ 431 h 488"/>
                <a:gd name="T28" fmla="*/ 0 w 610"/>
                <a:gd name="T29" fmla="*/ 465 h 488"/>
                <a:gd name="T30" fmla="*/ 0 w 610"/>
                <a:gd name="T31" fmla="*/ 465 h 488"/>
                <a:gd name="T32" fmla="*/ 2 w 610"/>
                <a:gd name="T33" fmla="*/ 475 h 488"/>
                <a:gd name="T34" fmla="*/ 23 w 610"/>
                <a:gd name="T35" fmla="*/ 488 h 488"/>
                <a:gd name="T36" fmla="*/ 389 w 610"/>
                <a:gd name="T37" fmla="*/ 488 h 488"/>
                <a:gd name="T38" fmla="*/ 441 w 610"/>
                <a:gd name="T39" fmla="*/ 464 h 488"/>
                <a:gd name="T40" fmla="*/ 602 w 610"/>
                <a:gd name="T41" fmla="*/ 272 h 488"/>
                <a:gd name="T42" fmla="*/ 610 w 610"/>
                <a:gd name="T43" fmla="*/ 250 h 488"/>
                <a:gd name="T44" fmla="*/ 610 w 610"/>
                <a:gd name="T45" fmla="*/ 250 h 488"/>
                <a:gd name="T46" fmla="*/ 610 w 610"/>
                <a:gd name="T47" fmla="*/ 21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0" h="488">
                  <a:moveTo>
                    <a:pt x="610" y="216"/>
                  </a:moveTo>
                  <a:cubicBezTo>
                    <a:pt x="592" y="216"/>
                    <a:pt x="592" y="216"/>
                    <a:pt x="592" y="216"/>
                  </a:cubicBezTo>
                  <a:cubicBezTo>
                    <a:pt x="441" y="36"/>
                    <a:pt x="441" y="36"/>
                    <a:pt x="441" y="36"/>
                  </a:cubicBezTo>
                  <a:cubicBezTo>
                    <a:pt x="428" y="21"/>
                    <a:pt x="409" y="12"/>
                    <a:pt x="389" y="12"/>
                  </a:cubicBezTo>
                  <a:cubicBezTo>
                    <a:pt x="42" y="12"/>
                    <a:pt x="42" y="12"/>
                    <a:pt x="42" y="12"/>
                  </a:cubicBezTo>
                  <a:cubicBezTo>
                    <a:pt x="42" y="0"/>
                    <a:pt x="42" y="0"/>
                    <a:pt x="42" y="0"/>
                  </a:cubicBezTo>
                  <a:cubicBezTo>
                    <a:pt x="0" y="0"/>
                    <a:pt x="0" y="0"/>
                    <a:pt x="0" y="0"/>
                  </a:cubicBezTo>
                  <a:cubicBezTo>
                    <a:pt x="0" y="34"/>
                    <a:pt x="0" y="34"/>
                    <a:pt x="0" y="34"/>
                  </a:cubicBezTo>
                  <a:cubicBezTo>
                    <a:pt x="0" y="34"/>
                    <a:pt x="0" y="34"/>
                    <a:pt x="0" y="34"/>
                  </a:cubicBezTo>
                  <a:cubicBezTo>
                    <a:pt x="0" y="40"/>
                    <a:pt x="2" y="45"/>
                    <a:pt x="5" y="49"/>
                  </a:cubicBezTo>
                  <a:cubicBezTo>
                    <a:pt x="156" y="228"/>
                    <a:pt x="156" y="228"/>
                    <a:pt x="156" y="228"/>
                  </a:cubicBezTo>
                  <a:cubicBezTo>
                    <a:pt x="166" y="241"/>
                    <a:pt x="166" y="259"/>
                    <a:pt x="156" y="272"/>
                  </a:cubicBezTo>
                  <a:cubicBezTo>
                    <a:pt x="22" y="431"/>
                    <a:pt x="22" y="431"/>
                    <a:pt x="22" y="431"/>
                  </a:cubicBezTo>
                  <a:cubicBezTo>
                    <a:pt x="0" y="431"/>
                    <a:pt x="0" y="431"/>
                    <a:pt x="0" y="431"/>
                  </a:cubicBezTo>
                  <a:cubicBezTo>
                    <a:pt x="0" y="465"/>
                    <a:pt x="0" y="465"/>
                    <a:pt x="0" y="465"/>
                  </a:cubicBezTo>
                  <a:cubicBezTo>
                    <a:pt x="0" y="465"/>
                    <a:pt x="0" y="465"/>
                    <a:pt x="0" y="465"/>
                  </a:cubicBezTo>
                  <a:cubicBezTo>
                    <a:pt x="0" y="469"/>
                    <a:pt x="1" y="472"/>
                    <a:pt x="2" y="475"/>
                  </a:cubicBezTo>
                  <a:cubicBezTo>
                    <a:pt x="6" y="483"/>
                    <a:pt x="14" y="488"/>
                    <a:pt x="23" y="488"/>
                  </a:cubicBezTo>
                  <a:cubicBezTo>
                    <a:pt x="389" y="488"/>
                    <a:pt x="389" y="488"/>
                    <a:pt x="389" y="488"/>
                  </a:cubicBezTo>
                  <a:cubicBezTo>
                    <a:pt x="409" y="488"/>
                    <a:pt x="428" y="479"/>
                    <a:pt x="441" y="464"/>
                  </a:cubicBezTo>
                  <a:cubicBezTo>
                    <a:pt x="602" y="272"/>
                    <a:pt x="602" y="272"/>
                    <a:pt x="602" y="272"/>
                  </a:cubicBezTo>
                  <a:cubicBezTo>
                    <a:pt x="607" y="265"/>
                    <a:pt x="610" y="258"/>
                    <a:pt x="610" y="250"/>
                  </a:cubicBezTo>
                  <a:cubicBezTo>
                    <a:pt x="610" y="250"/>
                    <a:pt x="610" y="250"/>
                    <a:pt x="610" y="250"/>
                  </a:cubicBezTo>
                  <a:lnTo>
                    <a:pt x="610" y="216"/>
                  </a:lnTo>
                  <a:close/>
                </a:path>
              </a:pathLst>
            </a:custGeom>
            <a:solidFill>
              <a:schemeClr val="accent2">
                <a:lumMod val="75000"/>
              </a:schemeClr>
            </a:solidFill>
            <a:ln>
              <a:noFill/>
            </a:ln>
          </p:spPr>
          <p:txBody>
            <a:bodyPr vert="horz" wrap="square" lIns="91440" tIns="45720" rIns="91440" bIns="45720" numCol="1" anchor="t" anchorCtr="false" compatLnSpc="true"/>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8616" name="Freeform 6"/>
            <p:cNvSpPr/>
            <p:nvPr/>
          </p:nvSpPr>
          <p:spPr bwMode="auto">
            <a:xfrm>
              <a:off x="1447801" y="2466975"/>
              <a:ext cx="2309813" cy="1795463"/>
            </a:xfrm>
            <a:custGeom>
              <a:avLst/>
              <a:gdLst>
                <a:gd name="T0" fmla="*/ 604 w 615"/>
                <a:gd name="T1" fmla="*/ 216 h 476"/>
                <a:gd name="T2" fmla="*/ 604 w 615"/>
                <a:gd name="T3" fmla="*/ 260 h 476"/>
                <a:gd name="T4" fmla="*/ 443 w 615"/>
                <a:gd name="T5" fmla="*/ 452 h 476"/>
                <a:gd name="T6" fmla="*/ 391 w 615"/>
                <a:gd name="T7" fmla="*/ 476 h 476"/>
                <a:gd name="T8" fmla="*/ 25 w 615"/>
                <a:gd name="T9" fmla="*/ 476 h 476"/>
                <a:gd name="T10" fmla="*/ 4 w 615"/>
                <a:gd name="T11" fmla="*/ 463 h 476"/>
                <a:gd name="T12" fmla="*/ 7 w 615"/>
                <a:gd name="T13" fmla="*/ 439 h 476"/>
                <a:gd name="T14" fmla="*/ 158 w 615"/>
                <a:gd name="T15" fmla="*/ 260 h 476"/>
                <a:gd name="T16" fmla="*/ 158 w 615"/>
                <a:gd name="T17" fmla="*/ 216 h 476"/>
                <a:gd name="T18" fmla="*/ 7 w 615"/>
                <a:gd name="T19" fmla="*/ 37 h 476"/>
                <a:gd name="T20" fmla="*/ 4 w 615"/>
                <a:gd name="T21" fmla="*/ 13 h 476"/>
                <a:gd name="T22" fmla="*/ 25 w 615"/>
                <a:gd name="T23" fmla="*/ 0 h 476"/>
                <a:gd name="T24" fmla="*/ 391 w 615"/>
                <a:gd name="T25" fmla="*/ 0 h 476"/>
                <a:gd name="T26" fmla="*/ 443 w 615"/>
                <a:gd name="T27" fmla="*/ 24 h 476"/>
                <a:gd name="T28" fmla="*/ 604 w 615"/>
                <a:gd name="T29" fmla="*/ 21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5" h="476">
                  <a:moveTo>
                    <a:pt x="604" y="216"/>
                  </a:moveTo>
                  <a:cubicBezTo>
                    <a:pt x="615" y="229"/>
                    <a:pt x="615" y="247"/>
                    <a:pt x="604" y="260"/>
                  </a:cubicBezTo>
                  <a:cubicBezTo>
                    <a:pt x="443" y="452"/>
                    <a:pt x="443" y="452"/>
                    <a:pt x="443" y="452"/>
                  </a:cubicBezTo>
                  <a:cubicBezTo>
                    <a:pt x="430" y="467"/>
                    <a:pt x="411" y="476"/>
                    <a:pt x="391" y="476"/>
                  </a:cubicBezTo>
                  <a:cubicBezTo>
                    <a:pt x="25" y="476"/>
                    <a:pt x="25" y="476"/>
                    <a:pt x="25" y="476"/>
                  </a:cubicBezTo>
                  <a:cubicBezTo>
                    <a:pt x="16" y="476"/>
                    <a:pt x="8" y="471"/>
                    <a:pt x="4" y="463"/>
                  </a:cubicBezTo>
                  <a:cubicBezTo>
                    <a:pt x="0" y="455"/>
                    <a:pt x="2" y="445"/>
                    <a:pt x="7" y="439"/>
                  </a:cubicBezTo>
                  <a:cubicBezTo>
                    <a:pt x="158" y="260"/>
                    <a:pt x="158" y="260"/>
                    <a:pt x="158" y="260"/>
                  </a:cubicBezTo>
                  <a:cubicBezTo>
                    <a:pt x="168" y="247"/>
                    <a:pt x="168" y="229"/>
                    <a:pt x="158" y="216"/>
                  </a:cubicBezTo>
                  <a:cubicBezTo>
                    <a:pt x="7" y="37"/>
                    <a:pt x="7" y="37"/>
                    <a:pt x="7" y="37"/>
                  </a:cubicBezTo>
                  <a:cubicBezTo>
                    <a:pt x="2" y="30"/>
                    <a:pt x="0" y="21"/>
                    <a:pt x="4" y="13"/>
                  </a:cubicBezTo>
                  <a:cubicBezTo>
                    <a:pt x="8" y="5"/>
                    <a:pt x="16" y="0"/>
                    <a:pt x="25" y="0"/>
                  </a:cubicBezTo>
                  <a:cubicBezTo>
                    <a:pt x="391" y="0"/>
                    <a:pt x="391" y="0"/>
                    <a:pt x="391" y="0"/>
                  </a:cubicBezTo>
                  <a:cubicBezTo>
                    <a:pt x="411" y="0"/>
                    <a:pt x="430" y="9"/>
                    <a:pt x="443" y="24"/>
                  </a:cubicBezTo>
                  <a:lnTo>
                    <a:pt x="604" y="216"/>
                  </a:lnTo>
                  <a:close/>
                </a:path>
              </a:pathLst>
            </a:custGeom>
            <a:solidFill>
              <a:schemeClr val="accent2"/>
            </a:solidFill>
            <a:ln>
              <a:noFill/>
            </a:ln>
          </p:spPr>
          <p:txBody>
            <a:bodyPr vert="horz" wrap="square" lIns="91440" tIns="45720" rIns="91440" bIns="45720" numCol="1" anchor="t" anchorCtr="false" compatLnSpc="true"/>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048617" name="Rectangle 29"/>
          <p:cNvSpPr/>
          <p:nvPr/>
        </p:nvSpPr>
        <p:spPr>
          <a:xfrm>
            <a:off x="7318821" y="2404706"/>
            <a:ext cx="1230506" cy="861774"/>
          </a:xfrm>
          <a:prstGeom prst="rect">
            <a:avLst/>
          </a:prstGeom>
        </p:spPr>
        <p:txBody>
          <a:bodyPr wrap="square">
            <a:spAutoFit/>
          </a:bodyPr>
          <a:lstStyle/>
          <a:p>
            <a:pPr lvl="0" algn="ctr">
              <a:lnSpc>
                <a:spcPts val="2000"/>
              </a:lnSpc>
            </a:pPr>
            <a:r>
              <a:rPr lang="zh-CN" altLang="en-US" sz="1600" b="1" dirty="0" smtClean="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燃煤设施拆除或清洁能源改造项目</a:t>
            </a:r>
            <a:endParaRPr lang="zh-CN" altLang="en-US" sz="16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102" name="Group 58"/>
          <p:cNvGrpSpPr>
            <a:grpSpLocks noChangeAspect="true"/>
          </p:cNvGrpSpPr>
          <p:nvPr/>
        </p:nvGrpSpPr>
        <p:grpSpPr>
          <a:xfrm>
            <a:off x="8727787" y="2098848"/>
            <a:ext cx="1824753" cy="1507320"/>
            <a:chOff x="1447801" y="2466975"/>
            <a:chExt cx="2309813" cy="1924050"/>
          </a:xfrm>
        </p:grpSpPr>
        <p:sp>
          <p:nvSpPr>
            <p:cNvPr id="1048618" name="Freeform 5"/>
            <p:cNvSpPr/>
            <p:nvPr/>
          </p:nvSpPr>
          <p:spPr bwMode="auto">
            <a:xfrm>
              <a:off x="1455739" y="2549525"/>
              <a:ext cx="2290763" cy="1841500"/>
            </a:xfrm>
            <a:custGeom>
              <a:avLst/>
              <a:gdLst>
                <a:gd name="T0" fmla="*/ 610 w 610"/>
                <a:gd name="T1" fmla="*/ 216 h 488"/>
                <a:gd name="T2" fmla="*/ 592 w 610"/>
                <a:gd name="T3" fmla="*/ 216 h 488"/>
                <a:gd name="T4" fmla="*/ 441 w 610"/>
                <a:gd name="T5" fmla="*/ 36 h 488"/>
                <a:gd name="T6" fmla="*/ 389 w 610"/>
                <a:gd name="T7" fmla="*/ 12 h 488"/>
                <a:gd name="T8" fmla="*/ 42 w 610"/>
                <a:gd name="T9" fmla="*/ 12 h 488"/>
                <a:gd name="T10" fmla="*/ 42 w 610"/>
                <a:gd name="T11" fmla="*/ 0 h 488"/>
                <a:gd name="T12" fmla="*/ 0 w 610"/>
                <a:gd name="T13" fmla="*/ 0 h 488"/>
                <a:gd name="T14" fmla="*/ 0 w 610"/>
                <a:gd name="T15" fmla="*/ 34 h 488"/>
                <a:gd name="T16" fmla="*/ 0 w 610"/>
                <a:gd name="T17" fmla="*/ 34 h 488"/>
                <a:gd name="T18" fmla="*/ 5 w 610"/>
                <a:gd name="T19" fmla="*/ 49 h 488"/>
                <a:gd name="T20" fmla="*/ 156 w 610"/>
                <a:gd name="T21" fmla="*/ 228 h 488"/>
                <a:gd name="T22" fmla="*/ 156 w 610"/>
                <a:gd name="T23" fmla="*/ 272 h 488"/>
                <a:gd name="T24" fmla="*/ 22 w 610"/>
                <a:gd name="T25" fmla="*/ 431 h 488"/>
                <a:gd name="T26" fmla="*/ 0 w 610"/>
                <a:gd name="T27" fmla="*/ 431 h 488"/>
                <a:gd name="T28" fmla="*/ 0 w 610"/>
                <a:gd name="T29" fmla="*/ 465 h 488"/>
                <a:gd name="T30" fmla="*/ 0 w 610"/>
                <a:gd name="T31" fmla="*/ 465 h 488"/>
                <a:gd name="T32" fmla="*/ 2 w 610"/>
                <a:gd name="T33" fmla="*/ 475 h 488"/>
                <a:gd name="T34" fmla="*/ 23 w 610"/>
                <a:gd name="T35" fmla="*/ 488 h 488"/>
                <a:gd name="T36" fmla="*/ 389 w 610"/>
                <a:gd name="T37" fmla="*/ 488 h 488"/>
                <a:gd name="T38" fmla="*/ 441 w 610"/>
                <a:gd name="T39" fmla="*/ 464 h 488"/>
                <a:gd name="T40" fmla="*/ 602 w 610"/>
                <a:gd name="T41" fmla="*/ 272 h 488"/>
                <a:gd name="T42" fmla="*/ 610 w 610"/>
                <a:gd name="T43" fmla="*/ 250 h 488"/>
                <a:gd name="T44" fmla="*/ 610 w 610"/>
                <a:gd name="T45" fmla="*/ 250 h 488"/>
                <a:gd name="T46" fmla="*/ 610 w 610"/>
                <a:gd name="T47" fmla="*/ 21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0" h="488">
                  <a:moveTo>
                    <a:pt x="610" y="216"/>
                  </a:moveTo>
                  <a:cubicBezTo>
                    <a:pt x="592" y="216"/>
                    <a:pt x="592" y="216"/>
                    <a:pt x="592" y="216"/>
                  </a:cubicBezTo>
                  <a:cubicBezTo>
                    <a:pt x="441" y="36"/>
                    <a:pt x="441" y="36"/>
                    <a:pt x="441" y="36"/>
                  </a:cubicBezTo>
                  <a:cubicBezTo>
                    <a:pt x="428" y="21"/>
                    <a:pt x="409" y="12"/>
                    <a:pt x="389" y="12"/>
                  </a:cubicBezTo>
                  <a:cubicBezTo>
                    <a:pt x="42" y="12"/>
                    <a:pt x="42" y="12"/>
                    <a:pt x="42" y="12"/>
                  </a:cubicBezTo>
                  <a:cubicBezTo>
                    <a:pt x="42" y="0"/>
                    <a:pt x="42" y="0"/>
                    <a:pt x="42" y="0"/>
                  </a:cubicBezTo>
                  <a:cubicBezTo>
                    <a:pt x="0" y="0"/>
                    <a:pt x="0" y="0"/>
                    <a:pt x="0" y="0"/>
                  </a:cubicBezTo>
                  <a:cubicBezTo>
                    <a:pt x="0" y="34"/>
                    <a:pt x="0" y="34"/>
                    <a:pt x="0" y="34"/>
                  </a:cubicBezTo>
                  <a:cubicBezTo>
                    <a:pt x="0" y="34"/>
                    <a:pt x="0" y="34"/>
                    <a:pt x="0" y="34"/>
                  </a:cubicBezTo>
                  <a:cubicBezTo>
                    <a:pt x="0" y="40"/>
                    <a:pt x="2" y="45"/>
                    <a:pt x="5" y="49"/>
                  </a:cubicBezTo>
                  <a:cubicBezTo>
                    <a:pt x="156" y="228"/>
                    <a:pt x="156" y="228"/>
                    <a:pt x="156" y="228"/>
                  </a:cubicBezTo>
                  <a:cubicBezTo>
                    <a:pt x="166" y="241"/>
                    <a:pt x="166" y="259"/>
                    <a:pt x="156" y="272"/>
                  </a:cubicBezTo>
                  <a:cubicBezTo>
                    <a:pt x="22" y="431"/>
                    <a:pt x="22" y="431"/>
                    <a:pt x="22" y="431"/>
                  </a:cubicBezTo>
                  <a:cubicBezTo>
                    <a:pt x="0" y="431"/>
                    <a:pt x="0" y="431"/>
                    <a:pt x="0" y="431"/>
                  </a:cubicBezTo>
                  <a:cubicBezTo>
                    <a:pt x="0" y="465"/>
                    <a:pt x="0" y="465"/>
                    <a:pt x="0" y="465"/>
                  </a:cubicBezTo>
                  <a:cubicBezTo>
                    <a:pt x="0" y="465"/>
                    <a:pt x="0" y="465"/>
                    <a:pt x="0" y="465"/>
                  </a:cubicBezTo>
                  <a:cubicBezTo>
                    <a:pt x="0" y="469"/>
                    <a:pt x="1" y="472"/>
                    <a:pt x="2" y="475"/>
                  </a:cubicBezTo>
                  <a:cubicBezTo>
                    <a:pt x="6" y="483"/>
                    <a:pt x="14" y="488"/>
                    <a:pt x="23" y="488"/>
                  </a:cubicBezTo>
                  <a:cubicBezTo>
                    <a:pt x="389" y="488"/>
                    <a:pt x="389" y="488"/>
                    <a:pt x="389" y="488"/>
                  </a:cubicBezTo>
                  <a:cubicBezTo>
                    <a:pt x="409" y="488"/>
                    <a:pt x="428" y="479"/>
                    <a:pt x="441" y="464"/>
                  </a:cubicBezTo>
                  <a:cubicBezTo>
                    <a:pt x="602" y="272"/>
                    <a:pt x="602" y="272"/>
                    <a:pt x="602" y="272"/>
                  </a:cubicBezTo>
                  <a:cubicBezTo>
                    <a:pt x="607" y="265"/>
                    <a:pt x="610" y="258"/>
                    <a:pt x="610" y="250"/>
                  </a:cubicBezTo>
                  <a:cubicBezTo>
                    <a:pt x="610" y="250"/>
                    <a:pt x="610" y="250"/>
                    <a:pt x="610" y="250"/>
                  </a:cubicBezTo>
                  <a:lnTo>
                    <a:pt x="610" y="216"/>
                  </a:lnTo>
                  <a:close/>
                </a:path>
              </a:pathLst>
            </a:custGeom>
            <a:solidFill>
              <a:schemeClr val="accent1">
                <a:lumMod val="75000"/>
              </a:schemeClr>
            </a:solidFill>
            <a:ln>
              <a:noFill/>
            </a:ln>
          </p:spPr>
          <p:txBody>
            <a:bodyPr vert="horz" wrap="square" lIns="91440" tIns="45720" rIns="91440" bIns="45720" numCol="1" anchor="t" anchorCtr="false" compatLnSpc="true"/>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8619" name="Freeform 6"/>
            <p:cNvSpPr/>
            <p:nvPr/>
          </p:nvSpPr>
          <p:spPr bwMode="auto">
            <a:xfrm>
              <a:off x="1447801" y="2466975"/>
              <a:ext cx="2309813" cy="1795463"/>
            </a:xfrm>
            <a:custGeom>
              <a:avLst/>
              <a:gdLst>
                <a:gd name="T0" fmla="*/ 604 w 615"/>
                <a:gd name="T1" fmla="*/ 216 h 476"/>
                <a:gd name="T2" fmla="*/ 604 w 615"/>
                <a:gd name="T3" fmla="*/ 260 h 476"/>
                <a:gd name="T4" fmla="*/ 443 w 615"/>
                <a:gd name="T5" fmla="*/ 452 h 476"/>
                <a:gd name="T6" fmla="*/ 391 w 615"/>
                <a:gd name="T7" fmla="*/ 476 h 476"/>
                <a:gd name="T8" fmla="*/ 25 w 615"/>
                <a:gd name="T9" fmla="*/ 476 h 476"/>
                <a:gd name="T10" fmla="*/ 4 w 615"/>
                <a:gd name="T11" fmla="*/ 463 h 476"/>
                <a:gd name="T12" fmla="*/ 7 w 615"/>
                <a:gd name="T13" fmla="*/ 439 h 476"/>
                <a:gd name="T14" fmla="*/ 158 w 615"/>
                <a:gd name="T15" fmla="*/ 260 h 476"/>
                <a:gd name="T16" fmla="*/ 158 w 615"/>
                <a:gd name="T17" fmla="*/ 216 h 476"/>
                <a:gd name="T18" fmla="*/ 7 w 615"/>
                <a:gd name="T19" fmla="*/ 37 h 476"/>
                <a:gd name="T20" fmla="*/ 4 w 615"/>
                <a:gd name="T21" fmla="*/ 13 h 476"/>
                <a:gd name="T22" fmla="*/ 25 w 615"/>
                <a:gd name="T23" fmla="*/ 0 h 476"/>
                <a:gd name="T24" fmla="*/ 391 w 615"/>
                <a:gd name="T25" fmla="*/ 0 h 476"/>
                <a:gd name="T26" fmla="*/ 443 w 615"/>
                <a:gd name="T27" fmla="*/ 24 h 476"/>
                <a:gd name="T28" fmla="*/ 604 w 615"/>
                <a:gd name="T29" fmla="*/ 21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5" h="476">
                  <a:moveTo>
                    <a:pt x="604" y="216"/>
                  </a:moveTo>
                  <a:cubicBezTo>
                    <a:pt x="615" y="229"/>
                    <a:pt x="615" y="247"/>
                    <a:pt x="604" y="260"/>
                  </a:cubicBezTo>
                  <a:cubicBezTo>
                    <a:pt x="443" y="452"/>
                    <a:pt x="443" y="452"/>
                    <a:pt x="443" y="452"/>
                  </a:cubicBezTo>
                  <a:cubicBezTo>
                    <a:pt x="430" y="467"/>
                    <a:pt x="411" y="476"/>
                    <a:pt x="391" y="476"/>
                  </a:cubicBezTo>
                  <a:cubicBezTo>
                    <a:pt x="25" y="476"/>
                    <a:pt x="25" y="476"/>
                    <a:pt x="25" y="476"/>
                  </a:cubicBezTo>
                  <a:cubicBezTo>
                    <a:pt x="16" y="476"/>
                    <a:pt x="8" y="471"/>
                    <a:pt x="4" y="463"/>
                  </a:cubicBezTo>
                  <a:cubicBezTo>
                    <a:pt x="0" y="455"/>
                    <a:pt x="2" y="445"/>
                    <a:pt x="7" y="439"/>
                  </a:cubicBezTo>
                  <a:cubicBezTo>
                    <a:pt x="158" y="260"/>
                    <a:pt x="158" y="260"/>
                    <a:pt x="158" y="260"/>
                  </a:cubicBezTo>
                  <a:cubicBezTo>
                    <a:pt x="168" y="247"/>
                    <a:pt x="168" y="229"/>
                    <a:pt x="158" y="216"/>
                  </a:cubicBezTo>
                  <a:cubicBezTo>
                    <a:pt x="7" y="37"/>
                    <a:pt x="7" y="37"/>
                    <a:pt x="7" y="37"/>
                  </a:cubicBezTo>
                  <a:cubicBezTo>
                    <a:pt x="2" y="30"/>
                    <a:pt x="0" y="21"/>
                    <a:pt x="4" y="13"/>
                  </a:cubicBezTo>
                  <a:cubicBezTo>
                    <a:pt x="8" y="5"/>
                    <a:pt x="16" y="0"/>
                    <a:pt x="25" y="0"/>
                  </a:cubicBezTo>
                  <a:cubicBezTo>
                    <a:pt x="391" y="0"/>
                    <a:pt x="391" y="0"/>
                    <a:pt x="391" y="0"/>
                  </a:cubicBezTo>
                  <a:cubicBezTo>
                    <a:pt x="411" y="0"/>
                    <a:pt x="430" y="9"/>
                    <a:pt x="443" y="24"/>
                  </a:cubicBezTo>
                  <a:lnTo>
                    <a:pt x="604" y="216"/>
                  </a:lnTo>
                  <a:close/>
                </a:path>
              </a:pathLst>
            </a:custGeom>
            <a:solidFill>
              <a:schemeClr val="accent1"/>
            </a:solidFill>
            <a:ln>
              <a:noFill/>
            </a:ln>
          </p:spPr>
          <p:txBody>
            <a:bodyPr vert="horz" wrap="square" lIns="91440" tIns="45720" rIns="91440" bIns="45720" numCol="1" anchor="t" anchorCtr="false" compatLnSpc="true"/>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048620" name="Rectangle 29"/>
          <p:cNvSpPr/>
          <p:nvPr/>
        </p:nvSpPr>
        <p:spPr>
          <a:xfrm>
            <a:off x="9177020" y="2405380"/>
            <a:ext cx="1094105" cy="860425"/>
          </a:xfrm>
          <a:prstGeom prst="rect">
            <a:avLst/>
          </a:prstGeom>
        </p:spPr>
        <p:txBody>
          <a:bodyPr wrap="square">
            <a:spAutoFit/>
          </a:bodyPr>
          <a:lstStyle/>
          <a:p>
            <a:pPr lvl="0" algn="ctr">
              <a:lnSpc>
                <a:spcPts val="2000"/>
              </a:lnSpc>
            </a:pPr>
            <a:r>
              <a:rPr lang="zh-CN" altLang="en-US" sz="1600" b="1" dirty="0" smtClean="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重点行业污染治理项目</a:t>
            </a:r>
            <a:endParaRPr lang="zh-CN" altLang="en-US" sz="16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8621" name="矩形 87"/>
          <p:cNvSpPr/>
          <p:nvPr>
            <p:custDataLst>
              <p:tags r:id="rId4"/>
            </p:custDataLst>
          </p:nvPr>
        </p:nvSpPr>
        <p:spPr>
          <a:xfrm>
            <a:off x="1443355" y="3692525"/>
            <a:ext cx="1580515" cy="2250440"/>
          </a:xfrm>
          <a:prstGeom prst="rect">
            <a:avLst/>
          </a:prstGeom>
        </p:spPr>
        <p:txBody>
          <a:bodyPr wrap="square">
            <a:spAutoFit/>
          </a:bodyPr>
          <a:lstStyle/>
          <a:p>
            <a:pPr algn="just" defTabSz="685800">
              <a:lnSpc>
                <a:spcPct val="120000"/>
              </a:lnSpc>
            </a:pPr>
            <a:r>
              <a:rPr lang="en-US" altLang="zh-CN" sz="1100" b="1" kern="0" dirty="0">
                <a:solidFill>
                  <a:schemeClr val="tx1"/>
                </a:solidFill>
                <a:latin typeface="仿宋_GB2312" panose="02010609030101010101" charset="-122"/>
                <a:ea typeface="仿宋_GB2312" panose="02010609030101010101" charset="-122"/>
                <a:cs typeface="仿宋_GB2312" panose="02010609030101010101" charset="-122"/>
                <a:sym typeface="+mn-lt"/>
              </a:rPr>
              <a:t>1.</a:t>
            </a:r>
            <a:r>
              <a:rPr lang="zh-CN" altLang="en-US" sz="1100" b="1" kern="0" dirty="0">
                <a:solidFill>
                  <a:schemeClr val="tx1"/>
                </a:solidFill>
                <a:latin typeface="仿宋_GB2312" panose="02010609030101010101" charset="-122"/>
                <a:ea typeface="仿宋_GB2312" panose="02010609030101010101" charset="-122"/>
                <a:cs typeface="仿宋_GB2312" panose="02010609030101010101" charset="-122"/>
                <a:sym typeface="+mn-lt"/>
              </a:rPr>
              <a:t>对铸造、耐火材料、石灰、化工、包装印刷、家具、彩涂板、零部件制造、人造板等行业开展传统产业集群综合整治。</a:t>
            </a:r>
            <a:endParaRPr lang="zh-CN" altLang="en-US" sz="1100" b="1" kern="0" dirty="0">
              <a:solidFill>
                <a:schemeClr val="tx1"/>
              </a:solidFill>
              <a:latin typeface="仿宋_GB2312" panose="02010609030101010101" charset="-122"/>
              <a:ea typeface="仿宋_GB2312" panose="02010609030101010101" charset="-122"/>
              <a:cs typeface="仿宋_GB2312" panose="02010609030101010101" charset="-122"/>
              <a:sym typeface="+mn-lt"/>
            </a:endParaRPr>
          </a:p>
          <a:p>
            <a:pPr algn="just" defTabSz="685800">
              <a:lnSpc>
                <a:spcPct val="120000"/>
              </a:lnSpc>
            </a:pPr>
            <a:r>
              <a:rPr lang="en-US" altLang="zh-CN" sz="1100" b="1" kern="0" dirty="0">
                <a:solidFill>
                  <a:schemeClr val="tx1"/>
                </a:solidFill>
                <a:latin typeface="仿宋_GB2312" panose="02010609030101010101" charset="-122"/>
                <a:ea typeface="仿宋_GB2312" panose="02010609030101010101" charset="-122"/>
                <a:cs typeface="仿宋_GB2312" panose="02010609030101010101" charset="-122"/>
                <a:sym typeface="+mn-lt"/>
              </a:rPr>
              <a:t>2.</a:t>
            </a:r>
            <a:r>
              <a:rPr lang="zh-CN" altLang="en-US" sz="1100" b="1" kern="0" dirty="0">
                <a:solidFill>
                  <a:schemeClr val="tx1"/>
                </a:solidFill>
                <a:latin typeface="仿宋_GB2312" panose="02010609030101010101" charset="-122"/>
                <a:ea typeface="仿宋_GB2312" panose="02010609030101010101" charset="-122"/>
                <a:cs typeface="仿宋_GB2312" panose="02010609030101010101" charset="-122"/>
                <a:sym typeface="+mn-lt"/>
              </a:rPr>
              <a:t>集中喷涂中心、有机溶剂集中回收处置中心、活性炭集中再生中心建设。</a:t>
            </a:r>
            <a:endParaRPr lang="zh-CN" altLang="en-US" sz="1100" b="1" kern="0" dirty="0">
              <a:solidFill>
                <a:schemeClr val="tx1"/>
              </a:solidFill>
              <a:latin typeface="仿宋_GB2312" panose="02010609030101010101" charset="-122"/>
              <a:ea typeface="仿宋_GB2312" panose="02010609030101010101" charset="-122"/>
              <a:cs typeface="仿宋_GB2312" panose="02010609030101010101" charset="-122"/>
              <a:sym typeface="+mn-lt"/>
            </a:endParaRPr>
          </a:p>
        </p:txBody>
      </p:sp>
      <p:sp>
        <p:nvSpPr>
          <p:cNvPr id="1048622" name="矩形 2"/>
          <p:cNvSpPr/>
          <p:nvPr>
            <p:custDataLst>
              <p:tags r:id="rId5"/>
            </p:custDataLst>
          </p:nvPr>
        </p:nvSpPr>
        <p:spPr>
          <a:xfrm>
            <a:off x="3303905" y="3692525"/>
            <a:ext cx="1580515" cy="2898140"/>
          </a:xfrm>
          <a:prstGeom prst="rect">
            <a:avLst/>
          </a:prstGeom>
        </p:spPr>
        <p:txBody>
          <a:bodyPr wrap="square">
            <a:spAutoFit/>
          </a:bodyPr>
          <a:lstStyle/>
          <a:p>
            <a:pPr algn="just" defTabSz="685800">
              <a:lnSpc>
                <a:spcPct val="120000"/>
              </a:lnSpc>
            </a:pPr>
            <a:r>
              <a:rPr lang="en-US" altLang="zh-CN" sz="1100" b="1" kern="0" dirty="0">
                <a:solidFill>
                  <a:schemeClr val="tx1"/>
                </a:solidFill>
                <a:latin typeface="仿宋_GB2312" panose="02010609030101010101" charset="-122"/>
                <a:ea typeface="仿宋_GB2312" panose="02010609030101010101" charset="-122"/>
                <a:cs typeface="仿宋_GB2312" panose="02010609030101010101" charset="-122"/>
                <a:sym typeface="+mn-lt"/>
              </a:rPr>
              <a:t>1.</a:t>
            </a:r>
            <a:r>
              <a:rPr lang="zh-CN" altLang="en-US" sz="1100" b="1" kern="0" dirty="0">
                <a:solidFill>
                  <a:schemeClr val="tx1"/>
                </a:solidFill>
                <a:latin typeface="仿宋_GB2312" panose="02010609030101010101" charset="-122"/>
                <a:ea typeface="仿宋_GB2312" panose="02010609030101010101" charset="-122"/>
                <a:cs typeface="仿宋_GB2312" panose="02010609030101010101" charset="-122"/>
                <a:sym typeface="+mn-lt"/>
              </a:rPr>
              <a:t>产能置换和落后产能淘汰项目除外。</a:t>
            </a:r>
            <a:endParaRPr lang="zh-CN" altLang="en-US" sz="1100" b="1" kern="0" dirty="0">
              <a:solidFill>
                <a:schemeClr val="tx1"/>
              </a:solidFill>
              <a:latin typeface="仿宋_GB2312" panose="02010609030101010101" charset="-122"/>
              <a:ea typeface="仿宋_GB2312" panose="02010609030101010101" charset="-122"/>
              <a:cs typeface="仿宋_GB2312" panose="02010609030101010101" charset="-122"/>
              <a:sym typeface="+mn-lt"/>
            </a:endParaRPr>
          </a:p>
          <a:p>
            <a:pPr algn="just" defTabSz="685800">
              <a:lnSpc>
                <a:spcPct val="120000"/>
              </a:lnSpc>
            </a:pPr>
            <a:r>
              <a:rPr lang="en-US" altLang="zh-CN" sz="1100" b="1" kern="0" dirty="0">
                <a:solidFill>
                  <a:schemeClr val="tx1"/>
                </a:solidFill>
                <a:latin typeface="仿宋_GB2312" panose="02010609030101010101" charset="-122"/>
                <a:ea typeface="仿宋_GB2312" panose="02010609030101010101" charset="-122"/>
                <a:cs typeface="仿宋_GB2312" panose="02010609030101010101" charset="-122"/>
                <a:sym typeface="+mn-lt"/>
              </a:rPr>
              <a:t>3.</a:t>
            </a:r>
            <a:r>
              <a:rPr lang="zh-CN" altLang="en-US" sz="1100" b="1" kern="0" dirty="0">
                <a:solidFill>
                  <a:schemeClr val="tx1"/>
                </a:solidFill>
                <a:latin typeface="仿宋_GB2312" panose="02010609030101010101" charset="-122"/>
                <a:ea typeface="仿宋_GB2312" panose="02010609030101010101" charset="-122"/>
                <a:cs typeface="仿宋_GB2312" panose="02010609030101010101" charset="-122"/>
                <a:sym typeface="+mn-lt"/>
              </a:rPr>
              <a:t>规模小、煤耗高、服役时间长、排放强度大的煤电机组。</a:t>
            </a:r>
            <a:endParaRPr lang="zh-CN" altLang="en-US" sz="1100" b="1" kern="0" dirty="0">
              <a:solidFill>
                <a:schemeClr val="tx1"/>
              </a:solidFill>
              <a:latin typeface="仿宋_GB2312" panose="02010609030101010101" charset="-122"/>
              <a:ea typeface="仿宋_GB2312" panose="02010609030101010101" charset="-122"/>
              <a:cs typeface="仿宋_GB2312" panose="02010609030101010101" charset="-122"/>
              <a:sym typeface="+mn-lt"/>
            </a:endParaRPr>
          </a:p>
          <a:p>
            <a:pPr algn="just" defTabSz="685800">
              <a:lnSpc>
                <a:spcPct val="120000"/>
              </a:lnSpc>
            </a:pPr>
            <a:r>
              <a:rPr lang="en-US" altLang="zh-CN" sz="1100" b="1" kern="0" dirty="0">
                <a:solidFill>
                  <a:schemeClr val="tx1"/>
                </a:solidFill>
                <a:latin typeface="仿宋_GB2312" panose="02010609030101010101" charset="-122"/>
                <a:ea typeface="仿宋_GB2312" panose="02010609030101010101" charset="-122"/>
                <a:cs typeface="仿宋_GB2312" panose="02010609030101010101" charset="-122"/>
                <a:sym typeface="+mn-lt"/>
              </a:rPr>
              <a:t>4.</a:t>
            </a:r>
            <a:r>
              <a:rPr lang="zh-CN" altLang="en-US" sz="1100" b="1" kern="0" dirty="0">
                <a:solidFill>
                  <a:schemeClr val="tx1"/>
                </a:solidFill>
                <a:latin typeface="仿宋_GB2312" panose="02010609030101010101" charset="-122"/>
                <a:ea typeface="仿宋_GB2312" panose="02010609030101010101" charset="-122"/>
                <a:cs typeface="仿宋_GB2312" panose="02010609030101010101" charset="-122"/>
                <a:sym typeface="+mn-lt"/>
              </a:rPr>
              <a:t>电厂等热力管网覆盖范围内的燃煤锅炉。</a:t>
            </a:r>
            <a:endParaRPr lang="zh-CN" altLang="en-US" sz="1100" b="1" kern="0" dirty="0">
              <a:solidFill>
                <a:schemeClr val="tx1"/>
              </a:solidFill>
              <a:latin typeface="仿宋_GB2312" panose="02010609030101010101" charset="-122"/>
              <a:ea typeface="仿宋_GB2312" panose="02010609030101010101" charset="-122"/>
              <a:cs typeface="仿宋_GB2312" panose="02010609030101010101" charset="-122"/>
              <a:sym typeface="+mn-lt"/>
            </a:endParaRPr>
          </a:p>
          <a:p>
            <a:pPr algn="just" defTabSz="685800">
              <a:lnSpc>
                <a:spcPct val="120000"/>
              </a:lnSpc>
            </a:pPr>
            <a:r>
              <a:rPr lang="en-US" altLang="zh-CN" sz="1100" b="1" kern="0" dirty="0">
                <a:solidFill>
                  <a:schemeClr val="tx1"/>
                </a:solidFill>
                <a:latin typeface="仿宋_GB2312" panose="02010609030101010101" charset="-122"/>
                <a:ea typeface="仿宋_GB2312" panose="02010609030101010101" charset="-122"/>
                <a:cs typeface="仿宋_GB2312" panose="02010609030101010101" charset="-122"/>
                <a:sym typeface="+mn-lt"/>
              </a:rPr>
              <a:t>5.</a:t>
            </a:r>
            <a:r>
              <a:rPr lang="zh-CN" altLang="en-US" sz="1100" b="1" kern="0" dirty="0">
                <a:solidFill>
                  <a:schemeClr val="tx1"/>
                </a:solidFill>
                <a:latin typeface="仿宋_GB2312" panose="02010609030101010101" charset="-122"/>
                <a:ea typeface="仿宋_GB2312" panose="02010609030101010101" charset="-122"/>
                <a:cs typeface="仿宋_GB2312" panose="02010609030101010101" charset="-122"/>
                <a:sym typeface="+mn-lt"/>
              </a:rPr>
              <a:t>砖瓦窑、工业炉窑、自备电厂等重点行业企业淘汰。</a:t>
            </a:r>
            <a:endParaRPr lang="zh-CN" altLang="en-US" sz="1100" b="1" kern="0" dirty="0">
              <a:solidFill>
                <a:schemeClr val="tx1"/>
              </a:solidFill>
              <a:latin typeface="仿宋_GB2312" panose="02010609030101010101" charset="-122"/>
              <a:ea typeface="仿宋_GB2312" panose="02010609030101010101" charset="-122"/>
              <a:cs typeface="仿宋_GB2312" panose="02010609030101010101" charset="-122"/>
              <a:sym typeface="+mn-lt"/>
            </a:endParaRPr>
          </a:p>
          <a:p>
            <a:pPr algn="just" defTabSz="685800">
              <a:lnSpc>
                <a:spcPct val="120000"/>
              </a:lnSpc>
            </a:pPr>
            <a:r>
              <a:rPr lang="en-US" altLang="zh-CN" sz="1100" b="1" kern="0" dirty="0">
                <a:solidFill>
                  <a:schemeClr val="tx1"/>
                </a:solidFill>
                <a:latin typeface="仿宋_GB2312" panose="02010609030101010101" charset="-122"/>
                <a:ea typeface="仿宋_GB2312" panose="02010609030101010101" charset="-122"/>
                <a:cs typeface="仿宋_GB2312" panose="02010609030101010101" charset="-122"/>
                <a:sym typeface="+mn-lt"/>
              </a:rPr>
              <a:t>6.</a:t>
            </a:r>
            <a:r>
              <a:rPr lang="zh-CN" altLang="en-US" sz="1100" b="1" kern="0" dirty="0">
                <a:latin typeface="仿宋_GB2312" panose="02010609030101010101" charset="-122"/>
                <a:ea typeface="仿宋_GB2312" panose="02010609030101010101" charset="-122"/>
                <a:cs typeface="仿宋_GB2312" panose="02010609030101010101" charset="-122"/>
                <a:sym typeface="+mn-lt"/>
              </a:rPr>
              <a:t>大气污染物排放强度高、</a:t>
            </a:r>
            <a:r>
              <a:rPr lang="zh-CN" altLang="en-US" sz="1100" b="1" kern="0" dirty="0">
                <a:solidFill>
                  <a:schemeClr val="tx1"/>
                </a:solidFill>
                <a:latin typeface="仿宋_GB2312" panose="02010609030101010101" charset="-122"/>
                <a:ea typeface="仿宋_GB2312" panose="02010609030101010101" charset="-122"/>
                <a:cs typeface="仿宋_GB2312" panose="02010609030101010101" charset="-122"/>
                <a:sym typeface="+mn-lt"/>
              </a:rPr>
              <a:t>治理难度大的工艺和设备。</a:t>
            </a:r>
            <a:endParaRPr lang="zh-CN" altLang="en-US" sz="1100" b="1" kern="0" dirty="0">
              <a:solidFill>
                <a:schemeClr val="tx1"/>
              </a:solidFill>
              <a:latin typeface="仿宋_GB2312" panose="02010609030101010101" charset="-122"/>
              <a:ea typeface="仿宋_GB2312" panose="02010609030101010101" charset="-122"/>
              <a:cs typeface="仿宋_GB2312" panose="02010609030101010101" charset="-122"/>
              <a:sym typeface="+mn-lt"/>
            </a:endParaRPr>
          </a:p>
        </p:txBody>
      </p:sp>
      <p:sp>
        <p:nvSpPr>
          <p:cNvPr id="1048623" name="矩形 5"/>
          <p:cNvSpPr/>
          <p:nvPr>
            <p:custDataLst>
              <p:tags r:id="rId6"/>
            </p:custDataLst>
          </p:nvPr>
        </p:nvSpPr>
        <p:spPr>
          <a:xfrm>
            <a:off x="5086985" y="3692525"/>
            <a:ext cx="1580515" cy="1818640"/>
          </a:xfrm>
          <a:prstGeom prst="rect">
            <a:avLst/>
          </a:prstGeom>
        </p:spPr>
        <p:txBody>
          <a:bodyPr wrap="square">
            <a:spAutoFit/>
          </a:bodyPr>
          <a:lstStyle/>
          <a:p>
            <a:pPr algn="just" defTabSz="685800">
              <a:lnSpc>
                <a:spcPct val="120000"/>
              </a:lnSpc>
            </a:pPr>
            <a:r>
              <a:rPr lang="en-US" altLang="zh-CN" sz="1100" b="1" kern="0" dirty="0">
                <a:solidFill>
                  <a:schemeClr val="tx1"/>
                </a:solidFill>
                <a:latin typeface="仿宋_GB2312" panose="02010609030101010101" charset="-122"/>
                <a:ea typeface="仿宋_GB2312" panose="02010609030101010101" charset="-122"/>
                <a:cs typeface="仿宋_GB2312" panose="02010609030101010101" charset="-122"/>
                <a:sym typeface="+mn-lt"/>
              </a:rPr>
              <a:t>1.</a:t>
            </a:r>
            <a:r>
              <a:rPr lang="zh-CN" altLang="en-US" sz="1100" b="1" kern="0" dirty="0">
                <a:solidFill>
                  <a:schemeClr val="tx1"/>
                </a:solidFill>
                <a:latin typeface="仿宋_GB2312" panose="02010609030101010101" charset="-122"/>
                <a:ea typeface="仿宋_GB2312" panose="02010609030101010101" charset="-122"/>
                <a:cs typeface="仿宋_GB2312" panose="02010609030101010101" charset="-122"/>
                <a:sym typeface="+mn-lt"/>
              </a:rPr>
              <a:t>化工、涂装、医药、包装印刷等行业为重点，实施水性、高固体分、无溶剂、粉末等低VOCs原辅材料和产品源头替代。</a:t>
            </a:r>
            <a:endParaRPr lang="zh-CN" altLang="en-US" sz="1100" b="1" kern="0" dirty="0">
              <a:solidFill>
                <a:schemeClr val="tx1"/>
              </a:solidFill>
              <a:latin typeface="仿宋_GB2312" panose="02010609030101010101" charset="-122"/>
              <a:ea typeface="仿宋_GB2312" panose="02010609030101010101" charset="-122"/>
              <a:cs typeface="仿宋_GB2312" panose="02010609030101010101" charset="-122"/>
              <a:sym typeface="+mn-lt"/>
            </a:endParaRPr>
          </a:p>
          <a:p>
            <a:pPr algn="just" defTabSz="685800">
              <a:lnSpc>
                <a:spcPct val="120000"/>
              </a:lnSpc>
            </a:pPr>
            <a:r>
              <a:rPr lang="en-US" altLang="zh-CN" sz="1100" b="1" kern="0" dirty="0">
                <a:solidFill>
                  <a:schemeClr val="tx1"/>
                </a:solidFill>
                <a:latin typeface="仿宋_GB2312" panose="02010609030101010101" charset="-122"/>
                <a:ea typeface="仿宋_GB2312" panose="02010609030101010101" charset="-122"/>
                <a:cs typeface="仿宋_GB2312" panose="02010609030101010101" charset="-122"/>
                <a:sym typeface="+mn-lt"/>
              </a:rPr>
              <a:t>2.</a:t>
            </a:r>
            <a:r>
              <a:rPr lang="zh-CN" altLang="en-US" sz="1100" b="1" kern="0" dirty="0">
                <a:solidFill>
                  <a:schemeClr val="tx1"/>
                </a:solidFill>
                <a:latin typeface="仿宋_GB2312" panose="02010609030101010101" charset="-122"/>
                <a:ea typeface="仿宋_GB2312" panose="02010609030101010101" charset="-122"/>
                <a:cs typeface="仿宋_GB2312" panose="02010609030101010101" charset="-122"/>
                <a:sym typeface="+mn-lt"/>
              </a:rPr>
              <a:t>对单一</a:t>
            </a:r>
            <a:r>
              <a:rPr lang="en-US" altLang="zh-CN" sz="1100" b="1" kern="0" dirty="0">
                <a:solidFill>
                  <a:schemeClr val="tx1"/>
                </a:solidFill>
                <a:latin typeface="仿宋_GB2312" panose="02010609030101010101" charset="-122"/>
                <a:ea typeface="仿宋_GB2312" panose="02010609030101010101" charset="-122"/>
                <a:cs typeface="仿宋_GB2312" panose="02010609030101010101" charset="-122"/>
                <a:sym typeface="+mn-lt"/>
              </a:rPr>
              <a:t>VOCs</a:t>
            </a:r>
            <a:r>
              <a:rPr lang="zh-CN" altLang="en-US" sz="1100" b="1" kern="0" dirty="0">
                <a:solidFill>
                  <a:schemeClr val="tx1"/>
                </a:solidFill>
                <a:latin typeface="仿宋_GB2312" panose="02010609030101010101" charset="-122"/>
                <a:ea typeface="仿宋_GB2312" panose="02010609030101010101" charset="-122"/>
                <a:cs typeface="仿宋_GB2312" panose="02010609030101010101" charset="-122"/>
                <a:sym typeface="+mn-lt"/>
              </a:rPr>
              <a:t>废气治理设备进行升级改造。</a:t>
            </a:r>
            <a:endParaRPr lang="zh-CN" altLang="en-US" sz="1100" b="1" kern="0" dirty="0">
              <a:solidFill>
                <a:schemeClr val="tx1"/>
              </a:solidFill>
              <a:latin typeface="仿宋_GB2312" panose="02010609030101010101" charset="-122"/>
              <a:ea typeface="仿宋_GB2312" panose="02010609030101010101" charset="-122"/>
              <a:cs typeface="仿宋_GB2312" panose="02010609030101010101" charset="-122"/>
              <a:sym typeface="+mn-lt"/>
            </a:endParaRPr>
          </a:p>
        </p:txBody>
      </p:sp>
      <p:sp>
        <p:nvSpPr>
          <p:cNvPr id="1048624" name="矩形 3"/>
          <p:cNvSpPr/>
          <p:nvPr>
            <p:custDataLst>
              <p:tags r:id="rId7"/>
            </p:custDataLst>
          </p:nvPr>
        </p:nvSpPr>
        <p:spPr>
          <a:xfrm>
            <a:off x="6908800" y="3692525"/>
            <a:ext cx="1580515" cy="2034540"/>
          </a:xfrm>
          <a:prstGeom prst="rect">
            <a:avLst/>
          </a:prstGeom>
        </p:spPr>
        <p:txBody>
          <a:bodyPr wrap="square">
            <a:spAutoFit/>
          </a:bodyPr>
          <a:lstStyle/>
          <a:p>
            <a:pPr algn="just" defTabSz="685800">
              <a:lnSpc>
                <a:spcPct val="120000"/>
              </a:lnSpc>
            </a:pPr>
            <a:r>
              <a:rPr lang="en-US" altLang="zh-CN" sz="1100" b="1" kern="0" dirty="0">
                <a:solidFill>
                  <a:schemeClr val="tx1"/>
                </a:solidFill>
                <a:latin typeface="仿宋_GB2312" panose="02010609030101010101" charset="-122"/>
                <a:ea typeface="仿宋_GB2312" panose="02010609030101010101" charset="-122"/>
                <a:cs typeface="仿宋_GB2312" panose="02010609030101010101" charset="-122"/>
                <a:sym typeface="+mn-lt"/>
              </a:rPr>
              <a:t>1.</a:t>
            </a:r>
            <a:r>
              <a:rPr lang="zh-CN" altLang="en-US" sz="1100" b="1" kern="0" dirty="0">
                <a:solidFill>
                  <a:schemeClr val="tx1"/>
                </a:solidFill>
                <a:latin typeface="仿宋_GB2312" panose="02010609030101010101" charset="-122"/>
                <a:ea typeface="仿宋_GB2312" panose="02010609030101010101" charset="-122"/>
                <a:cs typeface="仿宋_GB2312" panose="02010609030101010101" charset="-122"/>
                <a:sym typeface="+mn-lt"/>
              </a:rPr>
              <a:t>不具备上网条件的现役自备燃煤机组（含煤与其他燃料混烧机组）。</a:t>
            </a:r>
            <a:endParaRPr lang="zh-CN" altLang="en-US" sz="1100" b="1" kern="0" dirty="0">
              <a:solidFill>
                <a:schemeClr val="tx1"/>
              </a:solidFill>
              <a:latin typeface="仿宋_GB2312" panose="02010609030101010101" charset="-122"/>
              <a:ea typeface="仿宋_GB2312" panose="02010609030101010101" charset="-122"/>
              <a:cs typeface="仿宋_GB2312" panose="02010609030101010101" charset="-122"/>
              <a:sym typeface="+mn-lt"/>
            </a:endParaRPr>
          </a:p>
          <a:p>
            <a:pPr algn="just" defTabSz="685800">
              <a:lnSpc>
                <a:spcPct val="120000"/>
              </a:lnSpc>
            </a:pPr>
            <a:r>
              <a:rPr lang="en-US" altLang="zh-CN" sz="1100" b="1" kern="0" dirty="0">
                <a:solidFill>
                  <a:schemeClr val="tx1"/>
                </a:solidFill>
                <a:latin typeface="仿宋_GB2312" panose="02010609030101010101" charset="-122"/>
                <a:ea typeface="仿宋_GB2312" panose="02010609030101010101" charset="-122"/>
                <a:cs typeface="仿宋_GB2312" panose="02010609030101010101" charset="-122"/>
                <a:sym typeface="+mn-lt"/>
              </a:rPr>
              <a:t>2.</a:t>
            </a:r>
            <a:r>
              <a:rPr lang="zh-CN" altLang="en-US" sz="1100" b="1" kern="0" dirty="0">
                <a:solidFill>
                  <a:schemeClr val="tx1"/>
                </a:solidFill>
                <a:latin typeface="仿宋_GB2312" panose="02010609030101010101" charset="-122"/>
                <a:ea typeface="仿宋_GB2312" panose="02010609030101010101" charset="-122"/>
                <a:cs typeface="仿宋_GB2312" panose="02010609030101010101" charset="-122"/>
                <a:sym typeface="+mn-lt"/>
              </a:rPr>
              <a:t>使用煤气发生炉的企业采用清洁能源替代。</a:t>
            </a:r>
            <a:endParaRPr lang="zh-CN" altLang="en-US" sz="1100" b="1" kern="0" dirty="0">
              <a:solidFill>
                <a:schemeClr val="tx1"/>
              </a:solidFill>
              <a:latin typeface="仿宋_GB2312" panose="02010609030101010101" charset="-122"/>
              <a:ea typeface="仿宋_GB2312" panose="02010609030101010101" charset="-122"/>
              <a:cs typeface="仿宋_GB2312" panose="02010609030101010101" charset="-122"/>
              <a:sym typeface="+mn-lt"/>
            </a:endParaRPr>
          </a:p>
          <a:p>
            <a:pPr algn="just" defTabSz="685800">
              <a:lnSpc>
                <a:spcPct val="120000"/>
              </a:lnSpc>
            </a:pPr>
            <a:r>
              <a:rPr lang="en-US" altLang="zh-CN" sz="1100" b="1" kern="0" dirty="0">
                <a:solidFill>
                  <a:schemeClr val="tx1"/>
                </a:solidFill>
                <a:latin typeface="仿宋_GB2312" panose="02010609030101010101" charset="-122"/>
                <a:ea typeface="仿宋_GB2312" panose="02010609030101010101" charset="-122"/>
                <a:cs typeface="仿宋_GB2312" panose="02010609030101010101" charset="-122"/>
                <a:sym typeface="+mn-lt"/>
              </a:rPr>
              <a:t>3.</a:t>
            </a:r>
            <a:r>
              <a:rPr lang="zh-CN" altLang="en-US" sz="1100" b="1" kern="0" dirty="0">
                <a:solidFill>
                  <a:schemeClr val="tx1"/>
                </a:solidFill>
                <a:latin typeface="仿宋_GB2312" panose="02010609030101010101" charset="-122"/>
                <a:ea typeface="仿宋_GB2312" panose="02010609030101010101" charset="-122"/>
                <a:cs typeface="仿宋_GB2312" panose="02010609030101010101" charset="-122"/>
                <a:sym typeface="+mn-lt"/>
              </a:rPr>
              <a:t>重点区域或重点群众农村清洁取暖运行补贴由试点城市奖补专项支持。</a:t>
            </a:r>
            <a:endParaRPr lang="zh-CN" altLang="en-US" sz="1100" b="1" kern="0" dirty="0">
              <a:solidFill>
                <a:schemeClr val="tx1"/>
              </a:solidFill>
              <a:latin typeface="仿宋_GB2312" panose="02010609030101010101" charset="-122"/>
              <a:ea typeface="仿宋_GB2312" panose="02010609030101010101" charset="-122"/>
              <a:cs typeface="仿宋_GB2312" panose="02010609030101010101" charset="-122"/>
              <a:sym typeface="+mn-lt"/>
            </a:endParaRPr>
          </a:p>
        </p:txBody>
      </p:sp>
      <p:sp>
        <p:nvSpPr>
          <p:cNvPr id="1048625" name="矩形 4"/>
          <p:cNvSpPr/>
          <p:nvPr>
            <p:custDataLst>
              <p:tags r:id="rId8"/>
            </p:custDataLst>
          </p:nvPr>
        </p:nvSpPr>
        <p:spPr>
          <a:xfrm>
            <a:off x="8721090" y="3692525"/>
            <a:ext cx="1580515" cy="2250440"/>
          </a:xfrm>
          <a:prstGeom prst="rect">
            <a:avLst/>
          </a:prstGeom>
        </p:spPr>
        <p:txBody>
          <a:bodyPr wrap="square">
            <a:spAutoFit/>
          </a:bodyPr>
          <a:lstStyle/>
          <a:p>
            <a:pPr algn="just" defTabSz="685800">
              <a:lnSpc>
                <a:spcPct val="120000"/>
              </a:lnSpc>
            </a:pPr>
            <a:r>
              <a:rPr lang="en-US" altLang="zh-CN" sz="1100" b="1" kern="0" dirty="0">
                <a:solidFill>
                  <a:schemeClr val="tx1"/>
                </a:solidFill>
                <a:latin typeface="仿宋_GB2312" panose="02010609030101010101" charset="-122"/>
                <a:ea typeface="仿宋_GB2312" panose="02010609030101010101" charset="-122"/>
                <a:cs typeface="仿宋_GB2312" panose="02010609030101010101" charset="-122"/>
                <a:sym typeface="+mn-lt"/>
              </a:rPr>
              <a:t>1.</a:t>
            </a:r>
            <a:r>
              <a:rPr lang="zh-CN" altLang="en-US" sz="1100" b="1" kern="0" dirty="0">
                <a:solidFill>
                  <a:schemeClr val="tx1"/>
                </a:solidFill>
                <a:latin typeface="仿宋_GB2312" panose="02010609030101010101" charset="-122"/>
                <a:ea typeface="仿宋_GB2312" panose="02010609030101010101" charset="-122"/>
                <a:cs typeface="仿宋_GB2312" panose="02010609030101010101" charset="-122"/>
                <a:sym typeface="+mn-lt"/>
              </a:rPr>
              <a:t>水泥、焦化等行业以及工业锅炉、炉窑为重点，提升治理水平，持续降低氮氧化物排放量。</a:t>
            </a:r>
            <a:endParaRPr lang="zh-CN" altLang="en-US" sz="1100" b="1" kern="0" dirty="0">
              <a:solidFill>
                <a:schemeClr val="tx1"/>
              </a:solidFill>
              <a:latin typeface="仿宋_GB2312" panose="02010609030101010101" charset="-122"/>
              <a:ea typeface="仿宋_GB2312" panose="02010609030101010101" charset="-122"/>
              <a:cs typeface="仿宋_GB2312" panose="02010609030101010101" charset="-122"/>
              <a:sym typeface="+mn-lt"/>
            </a:endParaRPr>
          </a:p>
          <a:p>
            <a:pPr algn="just" defTabSz="685800">
              <a:lnSpc>
                <a:spcPct val="120000"/>
              </a:lnSpc>
            </a:pPr>
            <a:r>
              <a:rPr lang="en-US" altLang="zh-CN" sz="1100" b="1" kern="0" dirty="0">
                <a:solidFill>
                  <a:schemeClr val="tx1"/>
                </a:solidFill>
                <a:latin typeface="仿宋_GB2312" panose="02010609030101010101" charset="-122"/>
                <a:ea typeface="仿宋_GB2312" panose="02010609030101010101" charset="-122"/>
                <a:cs typeface="仿宋_GB2312" panose="02010609030101010101" charset="-122"/>
                <a:sym typeface="+mn-lt"/>
              </a:rPr>
              <a:t>2.</a:t>
            </a:r>
            <a:r>
              <a:rPr lang="zh-CN" altLang="en-US" sz="1100" b="1" kern="0" dirty="0">
                <a:solidFill>
                  <a:schemeClr val="tx1"/>
                </a:solidFill>
                <a:latin typeface="仿宋_GB2312" panose="02010609030101010101" charset="-122"/>
                <a:ea typeface="仿宋_GB2312" panose="02010609030101010101" charset="-122"/>
                <a:cs typeface="仿宋_GB2312" panose="02010609030101010101" charset="-122"/>
                <a:sym typeface="+mn-lt"/>
              </a:rPr>
              <a:t>水泥、焦化行业全流程超低排放改造。</a:t>
            </a:r>
            <a:endParaRPr lang="zh-CN" altLang="en-US" sz="1100" b="1" kern="0" dirty="0">
              <a:solidFill>
                <a:schemeClr val="tx1"/>
              </a:solidFill>
              <a:latin typeface="仿宋_GB2312" panose="02010609030101010101" charset="-122"/>
              <a:ea typeface="仿宋_GB2312" panose="02010609030101010101" charset="-122"/>
              <a:cs typeface="仿宋_GB2312" panose="02010609030101010101" charset="-122"/>
              <a:sym typeface="+mn-lt"/>
            </a:endParaRPr>
          </a:p>
          <a:p>
            <a:pPr algn="just" defTabSz="685800">
              <a:lnSpc>
                <a:spcPct val="120000"/>
              </a:lnSpc>
            </a:pPr>
            <a:r>
              <a:rPr lang="en-US" altLang="zh-CN" sz="1100" b="1" kern="0" dirty="0">
                <a:solidFill>
                  <a:schemeClr val="tx1"/>
                </a:solidFill>
                <a:latin typeface="仿宋_GB2312" panose="02010609030101010101" charset="-122"/>
                <a:ea typeface="仿宋_GB2312" panose="02010609030101010101" charset="-122"/>
                <a:cs typeface="仿宋_GB2312" panose="02010609030101010101" charset="-122"/>
                <a:sym typeface="+mn-lt"/>
              </a:rPr>
              <a:t>3.</a:t>
            </a:r>
            <a:r>
              <a:rPr lang="zh-CN" altLang="en-US" sz="1100" b="1" kern="0" dirty="0">
                <a:solidFill>
                  <a:schemeClr val="tx1"/>
                </a:solidFill>
                <a:latin typeface="仿宋_GB2312" panose="02010609030101010101" charset="-122"/>
                <a:ea typeface="仿宋_GB2312" panose="02010609030101010101" charset="-122"/>
                <a:cs typeface="仿宋_GB2312" panose="02010609030101010101" charset="-122"/>
                <a:sym typeface="+mn-lt"/>
              </a:rPr>
              <a:t>燃气锅炉推行低氮燃烧改造。</a:t>
            </a:r>
            <a:endParaRPr lang="zh-CN" altLang="en-US" sz="1100" b="1" kern="0" dirty="0">
              <a:solidFill>
                <a:schemeClr val="tx1"/>
              </a:solidFill>
              <a:latin typeface="仿宋_GB2312" panose="02010609030101010101" charset="-122"/>
              <a:ea typeface="仿宋_GB2312" panose="02010609030101010101" charset="-122"/>
              <a:cs typeface="仿宋_GB2312" panose="02010609030101010101" charset="-122"/>
              <a:sym typeface="+mn-lt"/>
            </a:endParaRPr>
          </a:p>
          <a:p>
            <a:pPr algn="just" defTabSz="685800">
              <a:lnSpc>
                <a:spcPct val="120000"/>
              </a:lnSpc>
            </a:pPr>
            <a:r>
              <a:rPr lang="en-US" altLang="zh-CN" sz="1100" b="1" kern="0" dirty="0">
                <a:solidFill>
                  <a:schemeClr val="tx1"/>
                </a:solidFill>
                <a:latin typeface="仿宋_GB2312" panose="02010609030101010101" charset="-122"/>
                <a:ea typeface="仿宋_GB2312" panose="02010609030101010101" charset="-122"/>
                <a:cs typeface="仿宋_GB2312" panose="02010609030101010101" charset="-122"/>
                <a:sym typeface="+mn-lt"/>
              </a:rPr>
              <a:t>4.</a:t>
            </a:r>
            <a:r>
              <a:rPr lang="zh-CN" altLang="en-US" sz="1100" b="1" kern="0" dirty="0">
                <a:solidFill>
                  <a:schemeClr val="tx1"/>
                </a:solidFill>
                <a:latin typeface="仿宋_GB2312" panose="02010609030101010101" charset="-122"/>
                <a:ea typeface="仿宋_GB2312" panose="02010609030101010101" charset="-122"/>
                <a:cs typeface="仿宋_GB2312" panose="02010609030101010101" charset="-122"/>
                <a:sym typeface="+mn-lt"/>
              </a:rPr>
              <a:t>砖瓦、铸造等行业实施深度治理。</a:t>
            </a:r>
            <a:endParaRPr lang="zh-CN" altLang="en-US" sz="1100" b="1" kern="0" dirty="0">
              <a:solidFill>
                <a:schemeClr val="tx1"/>
              </a:solidFill>
              <a:latin typeface="仿宋_GB2312" panose="02010609030101010101" charset="-122"/>
              <a:ea typeface="仿宋_GB2312" panose="02010609030101010101" charset="-122"/>
              <a:cs typeface="仿宋_GB2312" panose="02010609030101010101" charset="-122"/>
              <a:sym typeface="+mn-lt"/>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 name="Group 5"/>
          <p:cNvGrpSpPr/>
          <p:nvPr/>
        </p:nvGrpSpPr>
        <p:grpSpPr>
          <a:xfrm>
            <a:off x="0" y="1905"/>
            <a:ext cx="12192000" cy="6854825"/>
            <a:chOff x="0" y="3175"/>
            <a:chExt cx="12192000" cy="6854825"/>
          </a:xfrm>
        </p:grpSpPr>
        <p:sp>
          <p:nvSpPr>
            <p:cNvPr id="1048636" name="Freeform 9"/>
            <p:cNvSpPr/>
            <p:nvPr/>
          </p:nvSpPr>
          <p:spPr bwMode="auto">
            <a:xfrm>
              <a:off x="5475817" y="3175"/>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false" compatLnSpc="true"/>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8637" name="矩形 14"/>
            <p:cNvSpPr/>
            <p:nvPr/>
          </p:nvSpPr>
          <p:spPr>
            <a:xfrm>
              <a:off x="0" y="6533321"/>
              <a:ext cx="12192000" cy="324679"/>
            </a:xfrm>
            <a:prstGeom prst="rect">
              <a:avLst/>
            </a:prstGeom>
            <a:gradFill>
              <a:gsLst>
                <a:gs pos="0">
                  <a:schemeClr val="accent1"/>
                </a:gs>
                <a:gs pos="100000">
                  <a:schemeClr val="accent2"/>
                </a:gs>
              </a:gsLst>
              <a:lin ang="108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pic>
        <p:nvPicPr>
          <p:cNvPr id="2097156" name="Picture 2" descr="C:\Users\Administrator\Desktop\d439b6003af33a87e950a77b741407385343fbf21f33_看图王.jpg"/>
          <p:cNvPicPr>
            <a:picLocks noChangeAspect="true" noChangeArrowheads="true"/>
          </p:cNvPicPr>
          <p:nvPr/>
        </p:nvPicPr>
        <p:blipFill>
          <a:blip r:embed="rId1" cstate="print"/>
          <a:srcRect/>
          <a:stretch>
            <a:fillRect/>
          </a:stretch>
        </p:blipFill>
        <p:spPr bwMode="auto">
          <a:xfrm>
            <a:off x="317997" y="319405"/>
            <a:ext cx="684000" cy="637870"/>
          </a:xfrm>
          <a:prstGeom prst="rect">
            <a:avLst/>
          </a:prstGeom>
          <a:noFill/>
        </p:spPr>
      </p:pic>
      <p:sp>
        <p:nvSpPr>
          <p:cNvPr id="1048638" name="文本框 137"/>
          <p:cNvSpPr txBox="true"/>
          <p:nvPr/>
        </p:nvSpPr>
        <p:spPr>
          <a:xfrm>
            <a:off x="1239358" y="405765"/>
            <a:ext cx="6304280" cy="523240"/>
          </a:xfrm>
          <a:prstGeom prst="rect">
            <a:avLst/>
          </a:prstGeom>
          <a:noFill/>
        </p:spPr>
        <p:txBody>
          <a:bodyPr wrap="none" rtlCol="0" anchor="t">
            <a:spAutoFit/>
          </a:bodyPr>
          <a:lstStyle/>
          <a:p>
            <a:pPr fontAlgn="base">
              <a:spcBef>
                <a:spcPct val="0"/>
              </a:spcBef>
              <a:spcAft>
                <a:spcPct val="0"/>
              </a:spcAft>
            </a:pPr>
            <a:r>
              <a:rPr lang="zh-CN" altLang="en-US" sz="2600" dirty="0" smtClean="0">
                <a:latin typeface="方正小标宋简体" panose="02000000000000000000" charset="-122"/>
                <a:ea typeface="方正小标宋简体" panose="02000000000000000000" charset="-122"/>
                <a:cs typeface="+mn-ea"/>
                <a:sym typeface="+mn-lt"/>
              </a:rPr>
              <a:t>（三）指导企业争取中央大气污染治理资金</a:t>
            </a:r>
            <a:endParaRPr lang="zh-CN" altLang="en-US" sz="2600" dirty="0" smtClean="0">
              <a:latin typeface="方正小标宋简体" panose="02000000000000000000" charset="-122"/>
              <a:ea typeface="方正小标宋简体" panose="02000000000000000000" charset="-122"/>
              <a:cs typeface="+mn-ea"/>
              <a:sym typeface="+mn-lt"/>
            </a:endParaRPr>
          </a:p>
        </p:txBody>
      </p:sp>
      <p:sp>
        <p:nvSpPr>
          <p:cNvPr id="1048639" name="文本框 2"/>
          <p:cNvSpPr txBox="true"/>
          <p:nvPr>
            <p:custDataLst>
              <p:tags r:id="rId2"/>
            </p:custDataLst>
          </p:nvPr>
        </p:nvSpPr>
        <p:spPr>
          <a:xfrm>
            <a:off x="1315085" y="1431925"/>
            <a:ext cx="5992495" cy="497840"/>
          </a:xfrm>
          <a:prstGeom prst="rect">
            <a:avLst/>
          </a:prstGeom>
          <a:noFill/>
        </p:spPr>
        <p:txBody>
          <a:bodyPr wrap="square">
            <a:spAutoFit/>
          </a:bodyPr>
          <a:lstStyle/>
          <a:p>
            <a:pPr algn="just">
              <a:lnSpc>
                <a:spcPct val="120000"/>
              </a:lnSpc>
            </a:pPr>
            <a:r>
              <a:rPr lang="zh-CN" altLang="en-US" sz="2000" b="1" dirty="0" smtClean="0">
                <a:solidFill>
                  <a:srgbClr val="007F00"/>
                </a:solidFill>
                <a:cs typeface="+mn-ea"/>
                <a:sym typeface="+mn-lt"/>
              </a:rPr>
              <a:t>申请中央大气污染治理资金要求</a:t>
            </a:r>
            <a:endParaRPr lang="zh-CN" altLang="en-US" sz="2000" b="1" dirty="0" smtClean="0">
              <a:solidFill>
                <a:srgbClr val="007F00"/>
              </a:solidFill>
              <a:cs typeface="+mn-ea"/>
              <a:sym typeface="+mn-lt"/>
            </a:endParaRPr>
          </a:p>
        </p:txBody>
      </p:sp>
      <p:sp>
        <p:nvSpPr>
          <p:cNvPr id="1048640" name="矩形 7"/>
          <p:cNvSpPr/>
          <p:nvPr>
            <p:custDataLst>
              <p:tags r:id="rId3"/>
            </p:custDataLst>
          </p:nvPr>
        </p:nvSpPr>
        <p:spPr>
          <a:xfrm>
            <a:off x="839788" y="1585159"/>
            <a:ext cx="153907" cy="153907"/>
          </a:xfrm>
          <a:prstGeom prst="rect">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50"/>
              </a:solidFill>
              <a:cs typeface="+mn-ea"/>
              <a:sym typeface="+mn-lt"/>
            </a:endParaRPr>
          </a:p>
        </p:txBody>
      </p:sp>
      <p:grpSp>
        <p:nvGrpSpPr>
          <p:cNvPr id="111" name="组合 36"/>
          <p:cNvGrpSpPr/>
          <p:nvPr/>
        </p:nvGrpSpPr>
        <p:grpSpPr>
          <a:xfrm>
            <a:off x="5075404" y="3930074"/>
            <a:ext cx="1466234" cy="1311787"/>
            <a:chOff x="4727927" y="3910046"/>
            <a:chExt cx="1954724" cy="1749454"/>
          </a:xfrm>
          <a:solidFill>
            <a:schemeClr val="accent3"/>
          </a:solidFill>
          <a:scene3d>
            <a:camera prst="orthographicFront">
              <a:rot lat="0" lon="0" rev="0"/>
            </a:camera>
            <a:lightRig rig="brightRoom" dir="t">
              <a:rot lat="0" lon="0" rev="600000"/>
            </a:lightRig>
          </a:scene3d>
        </p:grpSpPr>
        <p:grpSp>
          <p:nvGrpSpPr>
            <p:cNvPr id="112" name="组合 37"/>
            <p:cNvGrpSpPr/>
            <p:nvPr/>
          </p:nvGrpSpPr>
          <p:grpSpPr>
            <a:xfrm>
              <a:off x="4727927" y="3910046"/>
              <a:ext cx="1954724" cy="1749454"/>
              <a:chOff x="4400057" y="3759868"/>
              <a:chExt cx="2239523" cy="2004346"/>
            </a:xfrm>
            <a:grpFill/>
          </p:grpSpPr>
          <p:sp>
            <p:nvSpPr>
              <p:cNvPr id="1048641" name="Freeform 5"/>
              <p:cNvSpPr/>
              <p:nvPr>
                <p:custDataLst>
                  <p:tags r:id="rId4"/>
                </p:custDataLst>
              </p:nvPr>
            </p:nvSpPr>
            <p:spPr bwMode="auto">
              <a:xfrm>
                <a:off x="4400057" y="3759868"/>
                <a:ext cx="2239523" cy="1328213"/>
              </a:xfrm>
              <a:custGeom>
                <a:avLst/>
                <a:gdLst>
                  <a:gd name="T0" fmla="*/ 630 w 891"/>
                  <a:gd name="T1" fmla="*/ 289 h 529"/>
                  <a:gd name="T2" fmla="*/ 842 w 891"/>
                  <a:gd name="T3" fmla="*/ 53 h 529"/>
                  <a:gd name="T4" fmla="*/ 889 w 891"/>
                  <a:gd name="T5" fmla="*/ 0 h 529"/>
                  <a:gd name="T6" fmla="*/ 891 w 891"/>
                  <a:gd name="T7" fmla="*/ 22 h 529"/>
                  <a:gd name="T8" fmla="*/ 890 w 891"/>
                  <a:gd name="T9" fmla="*/ 208 h 529"/>
                  <a:gd name="T10" fmla="*/ 880 w 891"/>
                  <a:gd name="T11" fmla="*/ 232 h 529"/>
                  <a:gd name="T12" fmla="*/ 619 w 891"/>
                  <a:gd name="T13" fmla="*/ 512 h 529"/>
                  <a:gd name="T14" fmla="*/ 591 w 891"/>
                  <a:gd name="T15" fmla="*/ 516 h 529"/>
                  <a:gd name="T16" fmla="*/ 439 w 891"/>
                  <a:gd name="T17" fmla="*/ 521 h 529"/>
                  <a:gd name="T18" fmla="*/ 412 w 891"/>
                  <a:gd name="T19" fmla="*/ 520 h 529"/>
                  <a:gd name="T20" fmla="*/ 12 w 891"/>
                  <a:gd name="T21" fmla="*/ 146 h 529"/>
                  <a:gd name="T22" fmla="*/ 0 w 891"/>
                  <a:gd name="T23" fmla="*/ 132 h 529"/>
                  <a:gd name="T24" fmla="*/ 25 w 891"/>
                  <a:gd name="T25" fmla="*/ 130 h 529"/>
                  <a:gd name="T26" fmla="*/ 182 w 891"/>
                  <a:gd name="T27" fmla="*/ 130 h 529"/>
                  <a:gd name="T28" fmla="*/ 218 w 891"/>
                  <a:gd name="T29" fmla="*/ 144 h 529"/>
                  <a:gd name="T30" fmla="*/ 491 w 891"/>
                  <a:gd name="T31" fmla="*/ 390 h 529"/>
                  <a:gd name="T32" fmla="*/ 519 w 891"/>
                  <a:gd name="T33" fmla="*/ 415 h 529"/>
                  <a:gd name="T34" fmla="*/ 630 w 891"/>
                  <a:gd name="T35" fmla="*/ 289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1" h="529">
                    <a:moveTo>
                      <a:pt x="630" y="289"/>
                    </a:moveTo>
                    <a:cubicBezTo>
                      <a:pt x="701" y="210"/>
                      <a:pt x="771" y="131"/>
                      <a:pt x="842" y="53"/>
                    </a:cubicBezTo>
                    <a:cubicBezTo>
                      <a:pt x="856" y="36"/>
                      <a:pt x="871" y="20"/>
                      <a:pt x="889" y="0"/>
                    </a:cubicBezTo>
                    <a:cubicBezTo>
                      <a:pt x="890" y="10"/>
                      <a:pt x="891" y="16"/>
                      <a:pt x="891" y="22"/>
                    </a:cubicBezTo>
                    <a:cubicBezTo>
                      <a:pt x="891" y="84"/>
                      <a:pt x="891" y="146"/>
                      <a:pt x="890" y="208"/>
                    </a:cubicBezTo>
                    <a:cubicBezTo>
                      <a:pt x="890" y="216"/>
                      <a:pt x="885" y="226"/>
                      <a:pt x="880" y="232"/>
                    </a:cubicBezTo>
                    <a:cubicBezTo>
                      <a:pt x="793" y="326"/>
                      <a:pt x="706" y="418"/>
                      <a:pt x="619" y="512"/>
                    </a:cubicBezTo>
                    <a:cubicBezTo>
                      <a:pt x="610" y="521"/>
                      <a:pt x="604" y="524"/>
                      <a:pt x="591" y="516"/>
                    </a:cubicBezTo>
                    <a:cubicBezTo>
                      <a:pt x="540" y="488"/>
                      <a:pt x="489" y="490"/>
                      <a:pt x="439" y="521"/>
                    </a:cubicBezTo>
                    <a:cubicBezTo>
                      <a:pt x="429" y="528"/>
                      <a:pt x="422" y="529"/>
                      <a:pt x="412" y="520"/>
                    </a:cubicBezTo>
                    <a:cubicBezTo>
                      <a:pt x="279" y="395"/>
                      <a:pt x="146" y="271"/>
                      <a:pt x="12" y="146"/>
                    </a:cubicBezTo>
                    <a:cubicBezTo>
                      <a:pt x="8" y="143"/>
                      <a:pt x="6" y="138"/>
                      <a:pt x="0" y="132"/>
                    </a:cubicBezTo>
                    <a:cubicBezTo>
                      <a:pt x="10" y="131"/>
                      <a:pt x="18" y="130"/>
                      <a:pt x="25" y="130"/>
                    </a:cubicBezTo>
                    <a:cubicBezTo>
                      <a:pt x="77" y="130"/>
                      <a:pt x="130" y="129"/>
                      <a:pt x="182" y="130"/>
                    </a:cubicBezTo>
                    <a:cubicBezTo>
                      <a:pt x="194" y="131"/>
                      <a:pt x="209" y="136"/>
                      <a:pt x="218" y="144"/>
                    </a:cubicBezTo>
                    <a:cubicBezTo>
                      <a:pt x="309" y="226"/>
                      <a:pt x="400" y="308"/>
                      <a:pt x="491" y="390"/>
                    </a:cubicBezTo>
                    <a:cubicBezTo>
                      <a:pt x="499" y="398"/>
                      <a:pt x="508" y="405"/>
                      <a:pt x="519" y="415"/>
                    </a:cubicBezTo>
                    <a:cubicBezTo>
                      <a:pt x="557" y="372"/>
                      <a:pt x="593" y="331"/>
                      <a:pt x="630" y="289"/>
                    </a:cubicBezTo>
                    <a:close/>
                  </a:path>
                </a:pathLst>
              </a:custGeom>
              <a:gr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048642" name="Freeform 9"/>
              <p:cNvSpPr/>
              <p:nvPr>
                <p:custDataLst>
                  <p:tags r:id="rId5"/>
                </p:custDataLst>
              </p:nvPr>
            </p:nvSpPr>
            <p:spPr bwMode="auto">
              <a:xfrm>
                <a:off x="5364815" y="5078727"/>
                <a:ext cx="717556" cy="685487"/>
              </a:xfrm>
              <a:custGeom>
                <a:avLst/>
                <a:gdLst>
                  <a:gd name="T0" fmla="*/ 0 w 285"/>
                  <a:gd name="T1" fmla="*/ 139 h 273"/>
                  <a:gd name="T2" fmla="*/ 46 w 285"/>
                  <a:gd name="T3" fmla="*/ 41 h 273"/>
                  <a:gd name="T4" fmla="*/ 227 w 285"/>
                  <a:gd name="T5" fmla="*/ 43 h 273"/>
                  <a:gd name="T6" fmla="*/ 236 w 285"/>
                  <a:gd name="T7" fmla="*/ 214 h 273"/>
                  <a:gd name="T8" fmla="*/ 25 w 285"/>
                  <a:gd name="T9" fmla="*/ 205 h 273"/>
                  <a:gd name="T10" fmla="*/ 0 w 285"/>
                  <a:gd name="T11" fmla="*/ 139 h 273"/>
                </a:gdLst>
                <a:ahLst/>
                <a:cxnLst>
                  <a:cxn ang="0">
                    <a:pos x="T0" y="T1"/>
                  </a:cxn>
                  <a:cxn ang="0">
                    <a:pos x="T2" y="T3"/>
                  </a:cxn>
                  <a:cxn ang="0">
                    <a:pos x="T4" y="T5"/>
                  </a:cxn>
                  <a:cxn ang="0">
                    <a:pos x="T6" y="T7"/>
                  </a:cxn>
                  <a:cxn ang="0">
                    <a:pos x="T8" y="T9"/>
                  </a:cxn>
                  <a:cxn ang="0">
                    <a:pos x="T10" y="T11"/>
                  </a:cxn>
                </a:cxnLst>
                <a:rect l="0" t="0" r="r" b="b"/>
                <a:pathLst>
                  <a:path w="285" h="273">
                    <a:moveTo>
                      <a:pt x="0" y="139"/>
                    </a:moveTo>
                    <a:cubicBezTo>
                      <a:pt x="0" y="95"/>
                      <a:pt x="17" y="65"/>
                      <a:pt x="46" y="41"/>
                    </a:cubicBezTo>
                    <a:cubicBezTo>
                      <a:pt x="97" y="0"/>
                      <a:pt x="176" y="1"/>
                      <a:pt x="227" y="43"/>
                    </a:cubicBezTo>
                    <a:cubicBezTo>
                      <a:pt x="281" y="88"/>
                      <a:pt x="285" y="164"/>
                      <a:pt x="236" y="214"/>
                    </a:cubicBezTo>
                    <a:cubicBezTo>
                      <a:pt x="179" y="273"/>
                      <a:pt x="75" y="268"/>
                      <a:pt x="25" y="205"/>
                    </a:cubicBezTo>
                    <a:cubicBezTo>
                      <a:pt x="7" y="182"/>
                      <a:pt x="0" y="161"/>
                      <a:pt x="0" y="139"/>
                    </a:cubicBezTo>
                    <a:close/>
                  </a:path>
                </a:pathLst>
              </a:custGeom>
              <a:gr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grpSp>
        <p:grpSp>
          <p:nvGrpSpPr>
            <p:cNvPr id="113" name="组合 38"/>
            <p:cNvGrpSpPr>
              <a:grpSpLocks noChangeAspect="true"/>
            </p:cNvGrpSpPr>
            <p:nvPr/>
          </p:nvGrpSpPr>
          <p:grpSpPr>
            <a:xfrm>
              <a:off x="5751176" y="5250128"/>
              <a:ext cx="197725" cy="192992"/>
              <a:chOff x="3530192" y="2543266"/>
              <a:chExt cx="596901" cy="582613"/>
            </a:xfrm>
            <a:grpFill/>
          </p:grpSpPr>
          <p:sp>
            <p:nvSpPr>
              <p:cNvPr id="1048643" name="Freeform 36"/>
              <p:cNvSpPr>
                <a:spLocks noEditPoints="true"/>
              </p:cNvSpPr>
              <p:nvPr>
                <p:custDataLst>
                  <p:tags r:id="rId6"/>
                </p:custDataLst>
              </p:nvPr>
            </p:nvSpPr>
            <p:spPr bwMode="auto">
              <a:xfrm>
                <a:off x="3646080" y="2543266"/>
                <a:ext cx="481013" cy="582613"/>
              </a:xfrm>
              <a:custGeom>
                <a:avLst/>
                <a:gdLst>
                  <a:gd name="T0" fmla="*/ 100 w 128"/>
                  <a:gd name="T1" fmla="*/ 113 h 155"/>
                  <a:gd name="T2" fmla="*/ 100 w 128"/>
                  <a:gd name="T3" fmla="*/ 105 h 155"/>
                  <a:gd name="T4" fmla="*/ 62 w 128"/>
                  <a:gd name="T5" fmla="*/ 109 h 155"/>
                  <a:gd name="T6" fmla="*/ 127 w 128"/>
                  <a:gd name="T7" fmla="*/ 51 h 155"/>
                  <a:gd name="T8" fmla="*/ 74 w 128"/>
                  <a:gd name="T9" fmla="*/ 0 h 155"/>
                  <a:gd name="T10" fmla="*/ 0 w 128"/>
                  <a:gd name="T11" fmla="*/ 22 h 155"/>
                  <a:gd name="T12" fmla="*/ 3 w 128"/>
                  <a:gd name="T13" fmla="*/ 70 h 155"/>
                  <a:gd name="T14" fmla="*/ 4 w 128"/>
                  <a:gd name="T15" fmla="*/ 69 h 155"/>
                  <a:gd name="T16" fmla="*/ 10 w 128"/>
                  <a:gd name="T17" fmla="*/ 22 h 155"/>
                  <a:gd name="T18" fmla="*/ 68 w 128"/>
                  <a:gd name="T19" fmla="*/ 10 h 155"/>
                  <a:gd name="T20" fmla="*/ 90 w 128"/>
                  <a:gd name="T21" fmla="*/ 59 h 155"/>
                  <a:gd name="T22" fmla="*/ 118 w 128"/>
                  <a:gd name="T23" fmla="*/ 134 h 155"/>
                  <a:gd name="T24" fmla="*/ 45 w 128"/>
                  <a:gd name="T25" fmla="*/ 145 h 155"/>
                  <a:gd name="T26" fmla="*/ 44 w 128"/>
                  <a:gd name="T27" fmla="*/ 155 h 155"/>
                  <a:gd name="T28" fmla="*/ 92 w 128"/>
                  <a:gd name="T29" fmla="*/ 155 h 155"/>
                  <a:gd name="T30" fmla="*/ 128 w 128"/>
                  <a:gd name="T31" fmla="*/ 134 h 155"/>
                  <a:gd name="T32" fmla="*/ 127 w 128"/>
                  <a:gd name="T33" fmla="*/ 51 h 155"/>
                  <a:gd name="T34" fmla="*/ 78 w 128"/>
                  <a:gd name="T35" fmla="*/ 38 h 155"/>
                  <a:gd name="T36" fmla="*/ 112 w 128"/>
                  <a:gd name="T37" fmla="*/ 50 h 155"/>
                  <a:gd name="T38" fmla="*/ 55 w 128"/>
                  <a:gd name="T39" fmla="*/ 54 h 155"/>
                  <a:gd name="T40" fmla="*/ 28 w 128"/>
                  <a:gd name="T41" fmla="*/ 50 h 155"/>
                  <a:gd name="T42" fmla="*/ 28 w 128"/>
                  <a:gd name="T43" fmla="*/ 58 h 155"/>
                  <a:gd name="T44" fmla="*/ 55 w 128"/>
                  <a:gd name="T45" fmla="*/ 54 h 155"/>
                  <a:gd name="T46" fmla="*/ 51 w 128"/>
                  <a:gd name="T47" fmla="*/ 42 h 155"/>
                  <a:gd name="T48" fmla="*/ 51 w 128"/>
                  <a:gd name="T49" fmla="*/ 34 h 155"/>
                  <a:gd name="T50" fmla="*/ 24 w 128"/>
                  <a:gd name="T51" fmla="*/ 38 h 155"/>
                  <a:gd name="T52" fmla="*/ 100 w 128"/>
                  <a:gd name="T53" fmla="*/ 121 h 155"/>
                  <a:gd name="T54" fmla="*/ 62 w 128"/>
                  <a:gd name="T55" fmla="*/ 125 h 155"/>
                  <a:gd name="T56" fmla="*/ 100 w 128"/>
                  <a:gd name="T57" fmla="*/ 129 h 155"/>
                  <a:gd name="T58" fmla="*/ 100 w 128"/>
                  <a:gd name="T59" fmla="*/ 121 h 155"/>
                  <a:gd name="T60" fmla="*/ 100 w 128"/>
                  <a:gd name="T61" fmla="*/ 96 h 155"/>
                  <a:gd name="T62" fmla="*/ 100 w 128"/>
                  <a:gd name="T63" fmla="*/ 88 h 155"/>
                  <a:gd name="T64" fmla="*/ 62 w 128"/>
                  <a:gd name="T65" fmla="*/ 9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55">
                    <a:moveTo>
                      <a:pt x="66" y="113"/>
                    </a:moveTo>
                    <a:cubicBezTo>
                      <a:pt x="100" y="113"/>
                      <a:pt x="100" y="113"/>
                      <a:pt x="100" y="113"/>
                    </a:cubicBezTo>
                    <a:cubicBezTo>
                      <a:pt x="102" y="113"/>
                      <a:pt x="104" y="111"/>
                      <a:pt x="104" y="109"/>
                    </a:cubicBezTo>
                    <a:cubicBezTo>
                      <a:pt x="104" y="107"/>
                      <a:pt x="102" y="105"/>
                      <a:pt x="100" y="105"/>
                    </a:cubicBezTo>
                    <a:cubicBezTo>
                      <a:pt x="66" y="105"/>
                      <a:pt x="66" y="105"/>
                      <a:pt x="66" y="105"/>
                    </a:cubicBezTo>
                    <a:cubicBezTo>
                      <a:pt x="63" y="105"/>
                      <a:pt x="62" y="107"/>
                      <a:pt x="62" y="109"/>
                    </a:cubicBezTo>
                    <a:cubicBezTo>
                      <a:pt x="62" y="111"/>
                      <a:pt x="63" y="113"/>
                      <a:pt x="66" y="113"/>
                    </a:cubicBezTo>
                    <a:close/>
                    <a:moveTo>
                      <a:pt x="127" y="51"/>
                    </a:moveTo>
                    <a:cubicBezTo>
                      <a:pt x="78" y="2"/>
                      <a:pt x="78" y="2"/>
                      <a:pt x="78" y="2"/>
                    </a:cubicBezTo>
                    <a:cubicBezTo>
                      <a:pt x="77" y="1"/>
                      <a:pt x="76" y="0"/>
                      <a:pt x="74" y="0"/>
                    </a:cubicBezTo>
                    <a:cubicBezTo>
                      <a:pt x="21" y="0"/>
                      <a:pt x="21" y="0"/>
                      <a:pt x="21" y="0"/>
                    </a:cubicBezTo>
                    <a:cubicBezTo>
                      <a:pt x="9" y="0"/>
                      <a:pt x="0" y="10"/>
                      <a:pt x="0" y="22"/>
                    </a:cubicBezTo>
                    <a:cubicBezTo>
                      <a:pt x="0" y="73"/>
                      <a:pt x="0" y="73"/>
                      <a:pt x="0" y="73"/>
                    </a:cubicBezTo>
                    <a:cubicBezTo>
                      <a:pt x="3" y="70"/>
                      <a:pt x="3" y="70"/>
                      <a:pt x="3" y="70"/>
                    </a:cubicBezTo>
                    <a:cubicBezTo>
                      <a:pt x="4" y="70"/>
                      <a:pt x="4" y="70"/>
                      <a:pt x="4" y="70"/>
                    </a:cubicBezTo>
                    <a:cubicBezTo>
                      <a:pt x="4" y="69"/>
                      <a:pt x="4" y="69"/>
                      <a:pt x="4" y="69"/>
                    </a:cubicBezTo>
                    <a:cubicBezTo>
                      <a:pt x="6" y="68"/>
                      <a:pt x="8" y="67"/>
                      <a:pt x="10" y="67"/>
                    </a:cubicBezTo>
                    <a:cubicBezTo>
                      <a:pt x="10" y="22"/>
                      <a:pt x="10" y="22"/>
                      <a:pt x="10" y="22"/>
                    </a:cubicBezTo>
                    <a:cubicBezTo>
                      <a:pt x="10" y="15"/>
                      <a:pt x="15" y="10"/>
                      <a:pt x="21" y="10"/>
                    </a:cubicBezTo>
                    <a:cubicBezTo>
                      <a:pt x="68" y="10"/>
                      <a:pt x="68" y="10"/>
                      <a:pt x="68" y="10"/>
                    </a:cubicBezTo>
                    <a:cubicBezTo>
                      <a:pt x="68" y="38"/>
                      <a:pt x="68" y="38"/>
                      <a:pt x="68" y="38"/>
                    </a:cubicBezTo>
                    <a:cubicBezTo>
                      <a:pt x="68" y="50"/>
                      <a:pt x="78" y="59"/>
                      <a:pt x="90" y="59"/>
                    </a:cubicBezTo>
                    <a:cubicBezTo>
                      <a:pt x="118" y="59"/>
                      <a:pt x="118" y="59"/>
                      <a:pt x="118" y="59"/>
                    </a:cubicBezTo>
                    <a:cubicBezTo>
                      <a:pt x="118" y="134"/>
                      <a:pt x="118" y="134"/>
                      <a:pt x="118" y="134"/>
                    </a:cubicBezTo>
                    <a:cubicBezTo>
                      <a:pt x="118" y="140"/>
                      <a:pt x="113" y="145"/>
                      <a:pt x="107" y="145"/>
                    </a:cubicBezTo>
                    <a:cubicBezTo>
                      <a:pt x="45" y="145"/>
                      <a:pt x="45" y="145"/>
                      <a:pt x="45" y="145"/>
                    </a:cubicBezTo>
                    <a:cubicBezTo>
                      <a:pt x="45" y="151"/>
                      <a:pt x="45" y="151"/>
                      <a:pt x="45" y="151"/>
                    </a:cubicBezTo>
                    <a:cubicBezTo>
                      <a:pt x="45" y="153"/>
                      <a:pt x="44" y="154"/>
                      <a:pt x="44" y="155"/>
                    </a:cubicBezTo>
                    <a:cubicBezTo>
                      <a:pt x="64" y="155"/>
                      <a:pt x="92" y="155"/>
                      <a:pt x="92" y="155"/>
                    </a:cubicBezTo>
                    <a:cubicBezTo>
                      <a:pt x="92" y="155"/>
                      <a:pt x="92" y="155"/>
                      <a:pt x="92" y="155"/>
                    </a:cubicBezTo>
                    <a:cubicBezTo>
                      <a:pt x="107" y="155"/>
                      <a:pt x="107" y="155"/>
                      <a:pt x="107" y="155"/>
                    </a:cubicBezTo>
                    <a:cubicBezTo>
                      <a:pt x="118" y="155"/>
                      <a:pt x="128" y="145"/>
                      <a:pt x="128" y="134"/>
                    </a:cubicBezTo>
                    <a:cubicBezTo>
                      <a:pt x="128" y="54"/>
                      <a:pt x="128" y="54"/>
                      <a:pt x="128" y="54"/>
                    </a:cubicBezTo>
                    <a:cubicBezTo>
                      <a:pt x="128" y="53"/>
                      <a:pt x="128" y="51"/>
                      <a:pt x="127" y="51"/>
                    </a:cubicBezTo>
                    <a:close/>
                    <a:moveTo>
                      <a:pt x="90" y="50"/>
                    </a:moveTo>
                    <a:cubicBezTo>
                      <a:pt x="83" y="50"/>
                      <a:pt x="78" y="44"/>
                      <a:pt x="78" y="38"/>
                    </a:cubicBezTo>
                    <a:cubicBezTo>
                      <a:pt x="78" y="16"/>
                      <a:pt x="78" y="16"/>
                      <a:pt x="78" y="16"/>
                    </a:cubicBezTo>
                    <a:cubicBezTo>
                      <a:pt x="112" y="50"/>
                      <a:pt x="112" y="50"/>
                      <a:pt x="112" y="50"/>
                    </a:cubicBezTo>
                    <a:lnTo>
                      <a:pt x="90" y="50"/>
                    </a:lnTo>
                    <a:close/>
                    <a:moveTo>
                      <a:pt x="55" y="54"/>
                    </a:moveTo>
                    <a:cubicBezTo>
                      <a:pt x="55" y="52"/>
                      <a:pt x="54" y="50"/>
                      <a:pt x="51" y="50"/>
                    </a:cubicBezTo>
                    <a:cubicBezTo>
                      <a:pt x="28" y="50"/>
                      <a:pt x="28" y="50"/>
                      <a:pt x="28" y="50"/>
                    </a:cubicBezTo>
                    <a:cubicBezTo>
                      <a:pt x="26" y="50"/>
                      <a:pt x="24" y="52"/>
                      <a:pt x="24" y="54"/>
                    </a:cubicBezTo>
                    <a:cubicBezTo>
                      <a:pt x="24" y="56"/>
                      <a:pt x="26" y="58"/>
                      <a:pt x="28" y="58"/>
                    </a:cubicBezTo>
                    <a:cubicBezTo>
                      <a:pt x="51" y="58"/>
                      <a:pt x="51" y="58"/>
                      <a:pt x="51" y="58"/>
                    </a:cubicBezTo>
                    <a:cubicBezTo>
                      <a:pt x="54" y="58"/>
                      <a:pt x="55" y="56"/>
                      <a:pt x="55" y="54"/>
                    </a:cubicBezTo>
                    <a:close/>
                    <a:moveTo>
                      <a:pt x="28" y="42"/>
                    </a:moveTo>
                    <a:cubicBezTo>
                      <a:pt x="51" y="42"/>
                      <a:pt x="51" y="42"/>
                      <a:pt x="51" y="42"/>
                    </a:cubicBezTo>
                    <a:cubicBezTo>
                      <a:pt x="54" y="42"/>
                      <a:pt x="55" y="40"/>
                      <a:pt x="55" y="38"/>
                    </a:cubicBezTo>
                    <a:cubicBezTo>
                      <a:pt x="55" y="36"/>
                      <a:pt x="54" y="34"/>
                      <a:pt x="51" y="34"/>
                    </a:cubicBezTo>
                    <a:cubicBezTo>
                      <a:pt x="28" y="34"/>
                      <a:pt x="28" y="34"/>
                      <a:pt x="28" y="34"/>
                    </a:cubicBezTo>
                    <a:cubicBezTo>
                      <a:pt x="26" y="34"/>
                      <a:pt x="24" y="36"/>
                      <a:pt x="24" y="38"/>
                    </a:cubicBezTo>
                    <a:cubicBezTo>
                      <a:pt x="24" y="40"/>
                      <a:pt x="26" y="42"/>
                      <a:pt x="28" y="42"/>
                    </a:cubicBezTo>
                    <a:close/>
                    <a:moveTo>
                      <a:pt x="100" y="121"/>
                    </a:moveTo>
                    <a:cubicBezTo>
                      <a:pt x="66" y="121"/>
                      <a:pt x="66" y="121"/>
                      <a:pt x="66" y="121"/>
                    </a:cubicBezTo>
                    <a:cubicBezTo>
                      <a:pt x="64" y="121"/>
                      <a:pt x="62" y="123"/>
                      <a:pt x="62" y="125"/>
                    </a:cubicBezTo>
                    <a:cubicBezTo>
                      <a:pt x="62" y="127"/>
                      <a:pt x="64" y="129"/>
                      <a:pt x="66" y="129"/>
                    </a:cubicBezTo>
                    <a:cubicBezTo>
                      <a:pt x="100" y="129"/>
                      <a:pt x="100" y="129"/>
                      <a:pt x="100" y="129"/>
                    </a:cubicBezTo>
                    <a:cubicBezTo>
                      <a:pt x="102" y="129"/>
                      <a:pt x="104" y="127"/>
                      <a:pt x="104" y="125"/>
                    </a:cubicBezTo>
                    <a:cubicBezTo>
                      <a:pt x="104" y="123"/>
                      <a:pt x="102" y="121"/>
                      <a:pt x="100" y="121"/>
                    </a:cubicBezTo>
                    <a:close/>
                    <a:moveTo>
                      <a:pt x="66" y="96"/>
                    </a:moveTo>
                    <a:cubicBezTo>
                      <a:pt x="100" y="96"/>
                      <a:pt x="100" y="96"/>
                      <a:pt x="100" y="96"/>
                    </a:cubicBezTo>
                    <a:cubicBezTo>
                      <a:pt x="102" y="96"/>
                      <a:pt x="104" y="95"/>
                      <a:pt x="104" y="92"/>
                    </a:cubicBezTo>
                    <a:cubicBezTo>
                      <a:pt x="104" y="90"/>
                      <a:pt x="102" y="88"/>
                      <a:pt x="100" y="88"/>
                    </a:cubicBezTo>
                    <a:cubicBezTo>
                      <a:pt x="66" y="88"/>
                      <a:pt x="66" y="88"/>
                      <a:pt x="66" y="88"/>
                    </a:cubicBezTo>
                    <a:cubicBezTo>
                      <a:pt x="63" y="88"/>
                      <a:pt x="62" y="90"/>
                      <a:pt x="62" y="92"/>
                    </a:cubicBezTo>
                    <a:cubicBezTo>
                      <a:pt x="62" y="95"/>
                      <a:pt x="63" y="96"/>
                      <a:pt x="66" y="96"/>
                    </a:cubicBezTo>
                    <a:close/>
                  </a:path>
                </a:pathLst>
              </a:custGeom>
              <a:grpFill/>
              <a:ln>
                <a:noFill/>
              </a:ln>
              <a:effectLst>
                <a:outerShdw blurRad="57785" dist="33020" dir="3180000" algn="ctr">
                  <a:srgbClr val="000000">
                    <a:alpha val="30000"/>
                  </a:srgbClr>
                </a:outerShdw>
              </a:effectLst>
              <a:sp3d prstMaterial="metal">
                <a:bevelT w="38100" h="57150" prst="angle"/>
              </a:sp3d>
            </p:spPr>
            <p:txBody>
              <a:bodyPr vert="horz" wrap="square" lIns="91440" tIns="45720" rIns="91440" bIns="45720" numCol="1" anchor="t" anchorCtr="false" compatLnSpc="true"/>
              <a:lstStyle/>
              <a:p>
                <a:endParaRPr lang="zh-CN" altLang="en-US">
                  <a:cs typeface="+mn-ea"/>
                  <a:sym typeface="+mn-lt"/>
                </a:endParaRPr>
              </a:p>
            </p:txBody>
          </p:sp>
          <p:sp>
            <p:nvSpPr>
              <p:cNvPr id="1048644" name="Freeform 37"/>
              <p:cNvSpPr/>
              <p:nvPr>
                <p:custDataLst>
                  <p:tags r:id="rId7"/>
                </p:custDataLst>
              </p:nvPr>
            </p:nvSpPr>
            <p:spPr bwMode="auto">
              <a:xfrm>
                <a:off x="3530192" y="2821078"/>
                <a:ext cx="323850" cy="304800"/>
              </a:xfrm>
              <a:custGeom>
                <a:avLst/>
                <a:gdLst>
                  <a:gd name="T0" fmla="*/ 0 w 86"/>
                  <a:gd name="T1" fmla="*/ 41 h 81"/>
                  <a:gd name="T2" fmla="*/ 4 w 86"/>
                  <a:gd name="T3" fmla="*/ 45 h 81"/>
                  <a:gd name="T4" fmla="*/ 18 w 86"/>
                  <a:gd name="T5" fmla="*/ 45 h 81"/>
                  <a:gd name="T6" fmla="*/ 18 w 86"/>
                  <a:gd name="T7" fmla="*/ 77 h 81"/>
                  <a:gd name="T8" fmla="*/ 22 w 86"/>
                  <a:gd name="T9" fmla="*/ 81 h 81"/>
                  <a:gd name="T10" fmla="*/ 64 w 86"/>
                  <a:gd name="T11" fmla="*/ 81 h 81"/>
                  <a:gd name="T12" fmla="*/ 68 w 86"/>
                  <a:gd name="T13" fmla="*/ 77 h 81"/>
                  <a:gd name="T14" fmla="*/ 68 w 86"/>
                  <a:gd name="T15" fmla="*/ 45 h 81"/>
                  <a:gd name="T16" fmla="*/ 82 w 86"/>
                  <a:gd name="T17" fmla="*/ 45 h 81"/>
                  <a:gd name="T18" fmla="*/ 86 w 86"/>
                  <a:gd name="T19" fmla="*/ 41 h 81"/>
                  <a:gd name="T20" fmla="*/ 85 w 86"/>
                  <a:gd name="T21" fmla="*/ 38 h 81"/>
                  <a:gd name="T22" fmla="*/ 85 w 86"/>
                  <a:gd name="T23" fmla="*/ 38 h 81"/>
                  <a:gd name="T24" fmla="*/ 46 w 86"/>
                  <a:gd name="T25" fmla="*/ 1 h 81"/>
                  <a:gd name="T26" fmla="*/ 43 w 86"/>
                  <a:gd name="T27" fmla="*/ 0 h 81"/>
                  <a:gd name="T28" fmla="*/ 40 w 86"/>
                  <a:gd name="T29" fmla="*/ 1 h 81"/>
                  <a:gd name="T30" fmla="*/ 40 w 86"/>
                  <a:gd name="T31" fmla="*/ 1 h 81"/>
                  <a:gd name="T32" fmla="*/ 1 w 86"/>
                  <a:gd name="T33" fmla="*/ 38 h 81"/>
                  <a:gd name="T34" fmla="*/ 1 w 86"/>
                  <a:gd name="T35" fmla="*/ 38 h 81"/>
                  <a:gd name="T36" fmla="*/ 1 w 86"/>
                  <a:gd name="T37" fmla="*/ 38 h 81"/>
                  <a:gd name="T38" fmla="*/ 1 w 86"/>
                  <a:gd name="T39" fmla="*/ 39 h 81"/>
                  <a:gd name="T40" fmla="*/ 0 w 86"/>
                  <a:gd name="T41" fmla="*/ 4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81">
                    <a:moveTo>
                      <a:pt x="0" y="41"/>
                    </a:moveTo>
                    <a:cubicBezTo>
                      <a:pt x="0" y="43"/>
                      <a:pt x="2" y="45"/>
                      <a:pt x="4" y="45"/>
                    </a:cubicBezTo>
                    <a:cubicBezTo>
                      <a:pt x="18" y="45"/>
                      <a:pt x="18" y="45"/>
                      <a:pt x="18" y="45"/>
                    </a:cubicBezTo>
                    <a:cubicBezTo>
                      <a:pt x="18" y="77"/>
                      <a:pt x="18" y="77"/>
                      <a:pt x="18" y="77"/>
                    </a:cubicBezTo>
                    <a:cubicBezTo>
                      <a:pt x="18" y="79"/>
                      <a:pt x="20" y="81"/>
                      <a:pt x="22" y="81"/>
                    </a:cubicBezTo>
                    <a:cubicBezTo>
                      <a:pt x="64" y="81"/>
                      <a:pt x="64" y="81"/>
                      <a:pt x="64" y="81"/>
                    </a:cubicBezTo>
                    <a:cubicBezTo>
                      <a:pt x="66" y="81"/>
                      <a:pt x="68" y="79"/>
                      <a:pt x="68" y="77"/>
                    </a:cubicBezTo>
                    <a:cubicBezTo>
                      <a:pt x="68" y="45"/>
                      <a:pt x="68" y="45"/>
                      <a:pt x="68" y="45"/>
                    </a:cubicBezTo>
                    <a:cubicBezTo>
                      <a:pt x="82" y="45"/>
                      <a:pt x="82" y="45"/>
                      <a:pt x="82" y="45"/>
                    </a:cubicBezTo>
                    <a:cubicBezTo>
                      <a:pt x="84" y="45"/>
                      <a:pt x="86" y="43"/>
                      <a:pt x="86" y="41"/>
                    </a:cubicBezTo>
                    <a:cubicBezTo>
                      <a:pt x="86" y="40"/>
                      <a:pt x="86" y="39"/>
                      <a:pt x="85" y="38"/>
                    </a:cubicBezTo>
                    <a:cubicBezTo>
                      <a:pt x="85" y="38"/>
                      <a:pt x="85" y="38"/>
                      <a:pt x="85" y="38"/>
                    </a:cubicBezTo>
                    <a:cubicBezTo>
                      <a:pt x="46" y="1"/>
                      <a:pt x="46" y="1"/>
                      <a:pt x="46" y="1"/>
                    </a:cubicBezTo>
                    <a:cubicBezTo>
                      <a:pt x="46" y="1"/>
                      <a:pt x="44" y="0"/>
                      <a:pt x="43" y="0"/>
                    </a:cubicBezTo>
                    <a:cubicBezTo>
                      <a:pt x="42" y="0"/>
                      <a:pt x="41" y="1"/>
                      <a:pt x="40" y="1"/>
                    </a:cubicBezTo>
                    <a:cubicBezTo>
                      <a:pt x="40" y="1"/>
                      <a:pt x="40" y="1"/>
                      <a:pt x="40" y="1"/>
                    </a:cubicBezTo>
                    <a:cubicBezTo>
                      <a:pt x="1" y="38"/>
                      <a:pt x="1" y="38"/>
                      <a:pt x="1" y="38"/>
                    </a:cubicBezTo>
                    <a:cubicBezTo>
                      <a:pt x="1" y="38"/>
                      <a:pt x="1" y="38"/>
                      <a:pt x="1" y="38"/>
                    </a:cubicBezTo>
                    <a:cubicBezTo>
                      <a:pt x="1" y="38"/>
                      <a:pt x="1" y="38"/>
                      <a:pt x="1" y="38"/>
                    </a:cubicBezTo>
                    <a:cubicBezTo>
                      <a:pt x="1" y="39"/>
                      <a:pt x="1" y="39"/>
                      <a:pt x="1" y="39"/>
                    </a:cubicBezTo>
                    <a:cubicBezTo>
                      <a:pt x="0" y="39"/>
                      <a:pt x="0" y="40"/>
                      <a:pt x="0" y="41"/>
                    </a:cubicBezTo>
                    <a:close/>
                  </a:path>
                </a:pathLst>
              </a:custGeom>
              <a:grpFill/>
              <a:ln>
                <a:noFill/>
              </a:ln>
              <a:effectLst>
                <a:outerShdw blurRad="57785" dist="33020" dir="3180000" algn="ctr">
                  <a:srgbClr val="000000">
                    <a:alpha val="30000"/>
                  </a:srgbClr>
                </a:outerShdw>
              </a:effectLst>
              <a:sp3d prstMaterial="metal">
                <a:bevelT w="38100" h="57150" prst="angle"/>
              </a:sp3d>
            </p:spPr>
            <p:txBody>
              <a:bodyPr vert="horz" wrap="square" lIns="91440" tIns="45720" rIns="91440" bIns="45720" numCol="1" anchor="t" anchorCtr="false" compatLnSpc="true"/>
              <a:lstStyle/>
              <a:p>
                <a:endParaRPr lang="zh-CN" altLang="en-US">
                  <a:cs typeface="+mn-ea"/>
                  <a:sym typeface="+mn-lt"/>
                </a:endParaRPr>
              </a:p>
            </p:txBody>
          </p:sp>
        </p:grpSp>
      </p:grpSp>
      <p:grpSp>
        <p:nvGrpSpPr>
          <p:cNvPr id="114" name="组合 43"/>
          <p:cNvGrpSpPr/>
          <p:nvPr/>
        </p:nvGrpSpPr>
        <p:grpSpPr>
          <a:xfrm>
            <a:off x="4838322" y="2940113"/>
            <a:ext cx="1273769" cy="1464829"/>
            <a:chOff x="4411859" y="2589791"/>
            <a:chExt cx="1698137" cy="1953557"/>
          </a:xfrm>
          <a:solidFill>
            <a:schemeClr val="accent4"/>
          </a:solidFill>
          <a:scene3d>
            <a:camera prst="orthographicFront">
              <a:rot lat="0" lon="0" rev="0"/>
            </a:camera>
            <a:lightRig rig="brightRoom" dir="t">
              <a:rot lat="0" lon="0" rev="600000"/>
            </a:lightRig>
          </a:scene3d>
        </p:grpSpPr>
        <p:grpSp>
          <p:nvGrpSpPr>
            <p:cNvPr id="115" name="组合 44"/>
            <p:cNvGrpSpPr/>
            <p:nvPr/>
          </p:nvGrpSpPr>
          <p:grpSpPr>
            <a:xfrm>
              <a:off x="4411859" y="2589791"/>
              <a:ext cx="1698137" cy="1953557"/>
              <a:chOff x="4037938" y="2247255"/>
              <a:chExt cx="1945552" cy="2238186"/>
            </a:xfrm>
            <a:grpFill/>
          </p:grpSpPr>
          <p:sp>
            <p:nvSpPr>
              <p:cNvPr id="1048645" name="Freeform 6"/>
              <p:cNvSpPr/>
              <p:nvPr>
                <p:custDataLst>
                  <p:tags r:id="rId8"/>
                </p:custDataLst>
              </p:nvPr>
            </p:nvSpPr>
            <p:spPr bwMode="auto">
              <a:xfrm>
                <a:off x="4673984" y="2247255"/>
                <a:ext cx="1309506" cy="2238186"/>
              </a:xfrm>
              <a:custGeom>
                <a:avLst/>
                <a:gdLst>
                  <a:gd name="T0" fmla="*/ 521 w 521"/>
                  <a:gd name="T1" fmla="*/ 891 h 891"/>
                  <a:gd name="T2" fmla="*/ 327 w 521"/>
                  <a:gd name="T3" fmla="*/ 890 h 891"/>
                  <a:gd name="T4" fmla="*/ 290 w 521"/>
                  <a:gd name="T5" fmla="*/ 875 h 891"/>
                  <a:gd name="T6" fmla="*/ 19 w 521"/>
                  <a:gd name="T7" fmla="*/ 621 h 891"/>
                  <a:gd name="T8" fmla="*/ 13 w 521"/>
                  <a:gd name="T9" fmla="*/ 590 h 891"/>
                  <a:gd name="T10" fmla="*/ 7 w 521"/>
                  <a:gd name="T11" fmla="*/ 439 h 891"/>
                  <a:gd name="T12" fmla="*/ 8 w 521"/>
                  <a:gd name="T13" fmla="*/ 413 h 891"/>
                  <a:gd name="T14" fmla="*/ 382 w 521"/>
                  <a:gd name="T15" fmla="*/ 12 h 891"/>
                  <a:gd name="T16" fmla="*/ 389 w 521"/>
                  <a:gd name="T17" fmla="*/ 0 h 891"/>
                  <a:gd name="T18" fmla="*/ 394 w 521"/>
                  <a:gd name="T19" fmla="*/ 3 h 891"/>
                  <a:gd name="T20" fmla="*/ 396 w 521"/>
                  <a:gd name="T21" fmla="*/ 17 h 891"/>
                  <a:gd name="T22" fmla="*/ 396 w 521"/>
                  <a:gd name="T23" fmla="*/ 187 h 891"/>
                  <a:gd name="T24" fmla="*/ 379 w 521"/>
                  <a:gd name="T25" fmla="*/ 222 h 891"/>
                  <a:gd name="T26" fmla="*/ 122 w 521"/>
                  <a:gd name="T27" fmla="*/ 508 h 891"/>
                  <a:gd name="T28" fmla="*/ 113 w 521"/>
                  <a:gd name="T29" fmla="*/ 520 h 891"/>
                  <a:gd name="T30" fmla="*/ 145 w 521"/>
                  <a:gd name="T31" fmla="*/ 549 h 891"/>
                  <a:gd name="T32" fmla="*/ 508 w 521"/>
                  <a:gd name="T33" fmla="*/ 875 h 891"/>
                  <a:gd name="T34" fmla="*/ 521 w 521"/>
                  <a:gd name="T35" fmla="*/ 891 h 891"/>
                  <a:gd name="T36" fmla="*/ 521 w 521"/>
                  <a:gd name="T37" fmla="*/ 89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1" h="891">
                    <a:moveTo>
                      <a:pt x="521" y="891"/>
                    </a:moveTo>
                    <a:cubicBezTo>
                      <a:pt x="457" y="891"/>
                      <a:pt x="392" y="890"/>
                      <a:pt x="327" y="890"/>
                    </a:cubicBezTo>
                    <a:cubicBezTo>
                      <a:pt x="312" y="890"/>
                      <a:pt x="301" y="886"/>
                      <a:pt x="290" y="875"/>
                    </a:cubicBezTo>
                    <a:cubicBezTo>
                      <a:pt x="200" y="790"/>
                      <a:pt x="110" y="706"/>
                      <a:pt x="19" y="621"/>
                    </a:cubicBezTo>
                    <a:cubicBezTo>
                      <a:pt x="8" y="611"/>
                      <a:pt x="5" y="604"/>
                      <a:pt x="13" y="590"/>
                    </a:cubicBezTo>
                    <a:cubicBezTo>
                      <a:pt x="41" y="539"/>
                      <a:pt x="38" y="488"/>
                      <a:pt x="7" y="439"/>
                    </a:cubicBezTo>
                    <a:cubicBezTo>
                      <a:pt x="0" y="428"/>
                      <a:pt x="0" y="422"/>
                      <a:pt x="8" y="413"/>
                    </a:cubicBezTo>
                    <a:cubicBezTo>
                      <a:pt x="133" y="280"/>
                      <a:pt x="257" y="146"/>
                      <a:pt x="382" y="12"/>
                    </a:cubicBezTo>
                    <a:cubicBezTo>
                      <a:pt x="385" y="9"/>
                      <a:pt x="386" y="4"/>
                      <a:pt x="389" y="0"/>
                    </a:cubicBezTo>
                    <a:cubicBezTo>
                      <a:pt x="391" y="1"/>
                      <a:pt x="393" y="2"/>
                      <a:pt x="394" y="3"/>
                    </a:cubicBezTo>
                    <a:cubicBezTo>
                      <a:pt x="395" y="8"/>
                      <a:pt x="396" y="13"/>
                      <a:pt x="396" y="17"/>
                    </a:cubicBezTo>
                    <a:cubicBezTo>
                      <a:pt x="396" y="74"/>
                      <a:pt x="397" y="131"/>
                      <a:pt x="396" y="187"/>
                    </a:cubicBezTo>
                    <a:cubicBezTo>
                      <a:pt x="395" y="199"/>
                      <a:pt x="388" y="212"/>
                      <a:pt x="379" y="222"/>
                    </a:cubicBezTo>
                    <a:cubicBezTo>
                      <a:pt x="294" y="318"/>
                      <a:pt x="208" y="413"/>
                      <a:pt x="122" y="508"/>
                    </a:cubicBezTo>
                    <a:cubicBezTo>
                      <a:pt x="119" y="511"/>
                      <a:pt x="117" y="515"/>
                      <a:pt x="113" y="520"/>
                    </a:cubicBezTo>
                    <a:cubicBezTo>
                      <a:pt x="124" y="530"/>
                      <a:pt x="134" y="539"/>
                      <a:pt x="145" y="549"/>
                    </a:cubicBezTo>
                    <a:cubicBezTo>
                      <a:pt x="266" y="658"/>
                      <a:pt x="387" y="766"/>
                      <a:pt x="508" y="875"/>
                    </a:cubicBezTo>
                    <a:cubicBezTo>
                      <a:pt x="513" y="879"/>
                      <a:pt x="517" y="886"/>
                      <a:pt x="521" y="891"/>
                    </a:cubicBezTo>
                    <a:cubicBezTo>
                      <a:pt x="521" y="891"/>
                      <a:pt x="521" y="891"/>
                      <a:pt x="521" y="891"/>
                    </a:cubicBezTo>
                    <a:close/>
                  </a:path>
                </a:pathLst>
              </a:custGeom>
              <a:gr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048646" name="Freeform 10"/>
              <p:cNvSpPr/>
              <p:nvPr>
                <p:custDataLst>
                  <p:tags r:id="rId9"/>
                </p:custDataLst>
              </p:nvPr>
            </p:nvSpPr>
            <p:spPr bwMode="auto">
              <a:xfrm>
                <a:off x="4037938" y="3171926"/>
                <a:ext cx="638718" cy="721564"/>
              </a:xfrm>
              <a:custGeom>
                <a:avLst/>
                <a:gdLst>
                  <a:gd name="T0" fmla="*/ 1 w 254"/>
                  <a:gd name="T1" fmla="*/ 153 h 287"/>
                  <a:gd name="T2" fmla="*/ 40 w 254"/>
                  <a:gd name="T3" fmla="*/ 48 h 287"/>
                  <a:gd name="T4" fmla="*/ 204 w 254"/>
                  <a:gd name="T5" fmla="*/ 47 h 287"/>
                  <a:gd name="T6" fmla="*/ 237 w 254"/>
                  <a:gd name="T7" fmla="*/ 193 h 287"/>
                  <a:gd name="T8" fmla="*/ 136 w 254"/>
                  <a:gd name="T9" fmla="*/ 281 h 287"/>
                  <a:gd name="T10" fmla="*/ 33 w 254"/>
                  <a:gd name="T11" fmla="*/ 238 h 287"/>
                  <a:gd name="T12" fmla="*/ 1 w 254"/>
                  <a:gd name="T13" fmla="*/ 153 h 287"/>
                </a:gdLst>
                <a:ahLst/>
                <a:cxnLst>
                  <a:cxn ang="0">
                    <a:pos x="T0" y="T1"/>
                  </a:cxn>
                  <a:cxn ang="0">
                    <a:pos x="T2" y="T3"/>
                  </a:cxn>
                  <a:cxn ang="0">
                    <a:pos x="T4" y="T5"/>
                  </a:cxn>
                  <a:cxn ang="0">
                    <a:pos x="T6" y="T7"/>
                  </a:cxn>
                  <a:cxn ang="0">
                    <a:pos x="T8" y="T9"/>
                  </a:cxn>
                  <a:cxn ang="0">
                    <a:pos x="T10" y="T11"/>
                  </a:cxn>
                  <a:cxn ang="0">
                    <a:pos x="T12" y="T13"/>
                  </a:cxn>
                </a:cxnLst>
                <a:rect l="0" t="0" r="r" b="b"/>
                <a:pathLst>
                  <a:path w="254" h="287">
                    <a:moveTo>
                      <a:pt x="1" y="153"/>
                    </a:moveTo>
                    <a:cubicBezTo>
                      <a:pt x="1" y="108"/>
                      <a:pt x="14" y="75"/>
                      <a:pt x="40" y="48"/>
                    </a:cubicBezTo>
                    <a:cubicBezTo>
                      <a:pt x="86" y="0"/>
                      <a:pt x="158" y="0"/>
                      <a:pt x="204" y="47"/>
                    </a:cubicBezTo>
                    <a:cubicBezTo>
                      <a:pt x="244" y="89"/>
                      <a:pt x="254" y="139"/>
                      <a:pt x="237" y="193"/>
                    </a:cubicBezTo>
                    <a:cubicBezTo>
                      <a:pt x="221" y="242"/>
                      <a:pt x="189" y="274"/>
                      <a:pt x="136" y="281"/>
                    </a:cubicBezTo>
                    <a:cubicBezTo>
                      <a:pt x="94" y="287"/>
                      <a:pt x="59" y="270"/>
                      <a:pt x="33" y="238"/>
                    </a:cubicBezTo>
                    <a:cubicBezTo>
                      <a:pt x="11" y="211"/>
                      <a:pt x="0" y="180"/>
                      <a:pt x="1" y="153"/>
                    </a:cubicBezTo>
                    <a:close/>
                  </a:path>
                </a:pathLst>
              </a:custGeom>
              <a:gr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grpSp>
        <p:grpSp>
          <p:nvGrpSpPr>
            <p:cNvPr id="116" name="组合 45"/>
            <p:cNvGrpSpPr>
              <a:grpSpLocks noChangeAspect="true"/>
            </p:cNvGrpSpPr>
            <p:nvPr/>
          </p:nvGrpSpPr>
          <p:grpSpPr>
            <a:xfrm>
              <a:off x="4569829" y="3619726"/>
              <a:ext cx="196412" cy="192992"/>
              <a:chOff x="3488917" y="4964203"/>
              <a:chExt cx="638175" cy="627063"/>
            </a:xfrm>
            <a:grpFill/>
          </p:grpSpPr>
          <p:sp>
            <p:nvSpPr>
              <p:cNvPr id="1048647" name="Freeform 66"/>
              <p:cNvSpPr/>
              <p:nvPr>
                <p:custDataLst>
                  <p:tags r:id="rId10"/>
                </p:custDataLst>
              </p:nvPr>
            </p:nvSpPr>
            <p:spPr bwMode="auto">
              <a:xfrm>
                <a:off x="3544480" y="5327741"/>
                <a:ext cx="249238" cy="249238"/>
              </a:xfrm>
              <a:custGeom>
                <a:avLst/>
                <a:gdLst>
                  <a:gd name="T0" fmla="*/ 83 w 157"/>
                  <a:gd name="T1" fmla="*/ 50 h 157"/>
                  <a:gd name="T2" fmla="*/ 55 w 157"/>
                  <a:gd name="T3" fmla="*/ 55 h 157"/>
                  <a:gd name="T4" fmla="*/ 0 w 157"/>
                  <a:gd name="T5" fmla="*/ 135 h 157"/>
                  <a:gd name="T6" fmla="*/ 22 w 157"/>
                  <a:gd name="T7" fmla="*/ 157 h 157"/>
                  <a:gd name="T8" fmla="*/ 102 w 157"/>
                  <a:gd name="T9" fmla="*/ 102 h 157"/>
                  <a:gd name="T10" fmla="*/ 107 w 157"/>
                  <a:gd name="T11" fmla="*/ 74 h 157"/>
                  <a:gd name="T12" fmla="*/ 157 w 157"/>
                  <a:gd name="T13" fmla="*/ 24 h 157"/>
                  <a:gd name="T14" fmla="*/ 133 w 157"/>
                  <a:gd name="T15" fmla="*/ 0 h 157"/>
                  <a:gd name="T16" fmla="*/ 83 w 157"/>
                  <a:gd name="T17" fmla="*/ 5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57">
                    <a:moveTo>
                      <a:pt x="83" y="50"/>
                    </a:moveTo>
                    <a:lnTo>
                      <a:pt x="55" y="55"/>
                    </a:lnTo>
                    <a:lnTo>
                      <a:pt x="0" y="135"/>
                    </a:lnTo>
                    <a:lnTo>
                      <a:pt x="22" y="157"/>
                    </a:lnTo>
                    <a:lnTo>
                      <a:pt x="102" y="102"/>
                    </a:lnTo>
                    <a:lnTo>
                      <a:pt x="107" y="74"/>
                    </a:lnTo>
                    <a:lnTo>
                      <a:pt x="157" y="24"/>
                    </a:lnTo>
                    <a:lnTo>
                      <a:pt x="133" y="0"/>
                    </a:lnTo>
                    <a:lnTo>
                      <a:pt x="83" y="50"/>
                    </a:lnTo>
                    <a:close/>
                  </a:path>
                </a:pathLst>
              </a:custGeom>
              <a:grpFill/>
              <a:ln>
                <a:noFill/>
              </a:ln>
              <a:effectLst>
                <a:outerShdw blurRad="57785" dist="33020" dir="3180000" algn="ctr">
                  <a:srgbClr val="000000">
                    <a:alpha val="30000"/>
                  </a:srgbClr>
                </a:outerShdw>
              </a:effectLst>
              <a:sp3d prstMaterial="metal">
                <a:bevelT w="38100" h="57150" prst="angle"/>
              </a:sp3d>
            </p:spPr>
            <p:txBody>
              <a:bodyPr vert="horz" wrap="square" lIns="91440" tIns="45720" rIns="91440" bIns="45720" numCol="1" anchor="t" anchorCtr="false" compatLnSpc="true"/>
              <a:lstStyle/>
              <a:p>
                <a:endParaRPr lang="zh-CN" altLang="en-US">
                  <a:cs typeface="+mn-ea"/>
                  <a:sym typeface="+mn-lt"/>
                </a:endParaRPr>
              </a:p>
            </p:txBody>
          </p:sp>
          <p:sp>
            <p:nvSpPr>
              <p:cNvPr id="1048648" name="Freeform 67"/>
              <p:cNvSpPr>
                <a:spLocks noEditPoints="true"/>
              </p:cNvSpPr>
              <p:nvPr>
                <p:custDataLst>
                  <p:tags r:id="rId11"/>
                </p:custDataLst>
              </p:nvPr>
            </p:nvSpPr>
            <p:spPr bwMode="auto">
              <a:xfrm>
                <a:off x="3739742" y="5000716"/>
                <a:ext cx="387350" cy="387350"/>
              </a:xfrm>
              <a:custGeom>
                <a:avLst/>
                <a:gdLst>
                  <a:gd name="T0" fmla="*/ 94 w 103"/>
                  <a:gd name="T1" fmla="*/ 9 h 103"/>
                  <a:gd name="T2" fmla="*/ 63 w 103"/>
                  <a:gd name="T3" fmla="*/ 9 h 103"/>
                  <a:gd name="T4" fmla="*/ 0 w 103"/>
                  <a:gd name="T5" fmla="*/ 71 h 103"/>
                  <a:gd name="T6" fmla="*/ 31 w 103"/>
                  <a:gd name="T7" fmla="*/ 103 h 103"/>
                  <a:gd name="T8" fmla="*/ 94 w 103"/>
                  <a:gd name="T9" fmla="*/ 40 h 103"/>
                  <a:gd name="T10" fmla="*/ 94 w 103"/>
                  <a:gd name="T11" fmla="*/ 9 h 103"/>
                  <a:gd name="T12" fmla="*/ 27 w 103"/>
                  <a:gd name="T13" fmla="*/ 69 h 103"/>
                  <a:gd name="T14" fmla="*/ 21 w 103"/>
                  <a:gd name="T15" fmla="*/ 69 h 103"/>
                  <a:gd name="T16" fmla="*/ 21 w 103"/>
                  <a:gd name="T17" fmla="*/ 64 h 103"/>
                  <a:gd name="T18" fmla="*/ 70 w 103"/>
                  <a:gd name="T19" fmla="*/ 15 h 103"/>
                  <a:gd name="T20" fmla="*/ 76 w 103"/>
                  <a:gd name="T21" fmla="*/ 15 h 103"/>
                  <a:gd name="T22" fmla="*/ 76 w 103"/>
                  <a:gd name="T23" fmla="*/ 20 h 103"/>
                  <a:gd name="T24" fmla="*/ 27 w 103"/>
                  <a:gd name="T25" fmla="*/ 69 h 103"/>
                  <a:gd name="T26" fmla="*/ 88 w 103"/>
                  <a:gd name="T27" fmla="*/ 32 h 103"/>
                  <a:gd name="T28" fmla="*/ 39 w 103"/>
                  <a:gd name="T29" fmla="*/ 81 h 103"/>
                  <a:gd name="T30" fmla="*/ 33 w 103"/>
                  <a:gd name="T31" fmla="*/ 81 h 103"/>
                  <a:gd name="T32" fmla="*/ 33 w 103"/>
                  <a:gd name="T33" fmla="*/ 76 h 103"/>
                  <a:gd name="T34" fmla="*/ 82 w 103"/>
                  <a:gd name="T35" fmla="*/ 27 h 103"/>
                  <a:gd name="T36" fmla="*/ 88 w 103"/>
                  <a:gd name="T37" fmla="*/ 27 h 103"/>
                  <a:gd name="T38" fmla="*/ 88 w 103"/>
                  <a:gd name="T39" fmla="*/ 3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3" h="103">
                    <a:moveTo>
                      <a:pt x="94" y="9"/>
                    </a:moveTo>
                    <a:cubicBezTo>
                      <a:pt x="85" y="0"/>
                      <a:pt x="71" y="0"/>
                      <a:pt x="63" y="9"/>
                    </a:cubicBezTo>
                    <a:cubicBezTo>
                      <a:pt x="0" y="71"/>
                      <a:pt x="0" y="71"/>
                      <a:pt x="0" y="71"/>
                    </a:cubicBezTo>
                    <a:cubicBezTo>
                      <a:pt x="31" y="103"/>
                      <a:pt x="31" y="103"/>
                      <a:pt x="31" y="103"/>
                    </a:cubicBezTo>
                    <a:cubicBezTo>
                      <a:pt x="94" y="40"/>
                      <a:pt x="94" y="40"/>
                      <a:pt x="94" y="40"/>
                    </a:cubicBezTo>
                    <a:cubicBezTo>
                      <a:pt x="103" y="32"/>
                      <a:pt x="103" y="18"/>
                      <a:pt x="94" y="9"/>
                    </a:cubicBezTo>
                    <a:close/>
                    <a:moveTo>
                      <a:pt x="27" y="69"/>
                    </a:moveTo>
                    <a:cubicBezTo>
                      <a:pt x="26" y="71"/>
                      <a:pt x="23" y="71"/>
                      <a:pt x="21" y="69"/>
                    </a:cubicBezTo>
                    <a:cubicBezTo>
                      <a:pt x="20" y="68"/>
                      <a:pt x="20" y="65"/>
                      <a:pt x="21" y="64"/>
                    </a:cubicBezTo>
                    <a:cubicBezTo>
                      <a:pt x="70" y="15"/>
                      <a:pt x="70" y="15"/>
                      <a:pt x="70" y="15"/>
                    </a:cubicBezTo>
                    <a:cubicBezTo>
                      <a:pt x="72" y="13"/>
                      <a:pt x="75" y="13"/>
                      <a:pt x="76" y="15"/>
                    </a:cubicBezTo>
                    <a:cubicBezTo>
                      <a:pt x="78" y="16"/>
                      <a:pt x="78" y="19"/>
                      <a:pt x="76" y="20"/>
                    </a:cubicBezTo>
                    <a:lnTo>
                      <a:pt x="27" y="69"/>
                    </a:lnTo>
                    <a:close/>
                    <a:moveTo>
                      <a:pt x="88" y="32"/>
                    </a:moveTo>
                    <a:cubicBezTo>
                      <a:pt x="39" y="81"/>
                      <a:pt x="39" y="81"/>
                      <a:pt x="39" y="81"/>
                    </a:cubicBezTo>
                    <a:cubicBezTo>
                      <a:pt x="38" y="83"/>
                      <a:pt x="35" y="83"/>
                      <a:pt x="33" y="81"/>
                    </a:cubicBezTo>
                    <a:cubicBezTo>
                      <a:pt x="32" y="80"/>
                      <a:pt x="32" y="77"/>
                      <a:pt x="33" y="76"/>
                    </a:cubicBezTo>
                    <a:cubicBezTo>
                      <a:pt x="82" y="27"/>
                      <a:pt x="82" y="27"/>
                      <a:pt x="82" y="27"/>
                    </a:cubicBezTo>
                    <a:cubicBezTo>
                      <a:pt x="84" y="25"/>
                      <a:pt x="87" y="25"/>
                      <a:pt x="88" y="27"/>
                    </a:cubicBezTo>
                    <a:cubicBezTo>
                      <a:pt x="90" y="28"/>
                      <a:pt x="90" y="31"/>
                      <a:pt x="88" y="32"/>
                    </a:cubicBezTo>
                    <a:close/>
                  </a:path>
                </a:pathLst>
              </a:custGeom>
              <a:grpFill/>
              <a:ln>
                <a:noFill/>
              </a:ln>
              <a:effectLst>
                <a:outerShdw blurRad="57785" dist="33020" dir="3180000" algn="ctr">
                  <a:srgbClr val="000000">
                    <a:alpha val="30000"/>
                  </a:srgbClr>
                </a:outerShdw>
              </a:effectLst>
              <a:sp3d prstMaterial="metal">
                <a:bevelT w="38100" h="57150" prst="angle"/>
              </a:sp3d>
            </p:spPr>
            <p:txBody>
              <a:bodyPr vert="horz" wrap="square" lIns="91440" tIns="45720" rIns="91440" bIns="45720" numCol="1" anchor="t" anchorCtr="false" compatLnSpc="true"/>
              <a:lstStyle/>
              <a:p>
                <a:endParaRPr lang="zh-CN" altLang="en-US">
                  <a:cs typeface="+mn-ea"/>
                  <a:sym typeface="+mn-lt"/>
                </a:endParaRPr>
              </a:p>
            </p:txBody>
          </p:sp>
          <p:sp>
            <p:nvSpPr>
              <p:cNvPr id="1048649" name="Freeform 68"/>
              <p:cNvSpPr>
                <a:spLocks noEditPoints="true"/>
              </p:cNvSpPr>
              <p:nvPr>
                <p:custDataLst>
                  <p:tags r:id="rId12"/>
                </p:custDataLst>
              </p:nvPr>
            </p:nvSpPr>
            <p:spPr bwMode="auto">
              <a:xfrm>
                <a:off x="3849280" y="5327741"/>
                <a:ext cx="263525" cy="263525"/>
              </a:xfrm>
              <a:custGeom>
                <a:avLst/>
                <a:gdLst>
                  <a:gd name="T0" fmla="*/ 61 w 70"/>
                  <a:gd name="T1" fmla="*/ 30 h 70"/>
                  <a:gd name="T2" fmla="*/ 61 w 70"/>
                  <a:gd name="T3" fmla="*/ 30 h 70"/>
                  <a:gd name="T4" fmla="*/ 29 w 70"/>
                  <a:gd name="T5" fmla="*/ 0 h 70"/>
                  <a:gd name="T6" fmla="*/ 0 w 70"/>
                  <a:gd name="T7" fmla="*/ 29 h 70"/>
                  <a:gd name="T8" fmla="*/ 30 w 70"/>
                  <a:gd name="T9" fmla="*/ 61 h 70"/>
                  <a:gd name="T10" fmla="*/ 30 w 70"/>
                  <a:gd name="T11" fmla="*/ 61 h 70"/>
                  <a:gd name="T12" fmla="*/ 62 w 70"/>
                  <a:gd name="T13" fmla="*/ 61 h 70"/>
                  <a:gd name="T14" fmla="*/ 61 w 70"/>
                  <a:gd name="T15" fmla="*/ 30 h 70"/>
                  <a:gd name="T16" fmla="*/ 52 w 70"/>
                  <a:gd name="T17" fmla="*/ 52 h 70"/>
                  <a:gd name="T18" fmla="*/ 40 w 70"/>
                  <a:gd name="T19" fmla="*/ 52 h 70"/>
                  <a:gd name="T20" fmla="*/ 40 w 70"/>
                  <a:gd name="T21" fmla="*/ 39 h 70"/>
                  <a:gd name="T22" fmla="*/ 52 w 70"/>
                  <a:gd name="T23" fmla="*/ 39 h 70"/>
                  <a:gd name="T24" fmla="*/ 52 w 70"/>
                  <a:gd name="T25" fmla="*/ 5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1" y="30"/>
                    </a:moveTo>
                    <a:cubicBezTo>
                      <a:pt x="61" y="30"/>
                      <a:pt x="61" y="30"/>
                      <a:pt x="61" y="30"/>
                    </a:cubicBezTo>
                    <a:cubicBezTo>
                      <a:pt x="29" y="0"/>
                      <a:pt x="29" y="0"/>
                      <a:pt x="29" y="0"/>
                    </a:cubicBezTo>
                    <a:cubicBezTo>
                      <a:pt x="0" y="29"/>
                      <a:pt x="0" y="29"/>
                      <a:pt x="0" y="29"/>
                    </a:cubicBezTo>
                    <a:cubicBezTo>
                      <a:pt x="14" y="43"/>
                      <a:pt x="25" y="55"/>
                      <a:pt x="30" y="61"/>
                    </a:cubicBezTo>
                    <a:cubicBezTo>
                      <a:pt x="30" y="61"/>
                      <a:pt x="30" y="61"/>
                      <a:pt x="30" y="61"/>
                    </a:cubicBezTo>
                    <a:cubicBezTo>
                      <a:pt x="39" y="69"/>
                      <a:pt x="53" y="70"/>
                      <a:pt x="62" y="61"/>
                    </a:cubicBezTo>
                    <a:cubicBezTo>
                      <a:pt x="70" y="52"/>
                      <a:pt x="70" y="38"/>
                      <a:pt x="61" y="30"/>
                    </a:cubicBezTo>
                    <a:close/>
                    <a:moveTo>
                      <a:pt x="52" y="52"/>
                    </a:moveTo>
                    <a:cubicBezTo>
                      <a:pt x="49" y="55"/>
                      <a:pt x="43" y="55"/>
                      <a:pt x="40" y="52"/>
                    </a:cubicBezTo>
                    <a:cubicBezTo>
                      <a:pt x="36" y="48"/>
                      <a:pt x="36" y="43"/>
                      <a:pt x="40" y="39"/>
                    </a:cubicBezTo>
                    <a:cubicBezTo>
                      <a:pt x="43" y="36"/>
                      <a:pt x="49" y="36"/>
                      <a:pt x="52" y="39"/>
                    </a:cubicBezTo>
                    <a:cubicBezTo>
                      <a:pt x="56" y="43"/>
                      <a:pt x="56" y="48"/>
                      <a:pt x="52" y="52"/>
                    </a:cubicBezTo>
                    <a:close/>
                  </a:path>
                </a:pathLst>
              </a:custGeom>
              <a:grpFill/>
              <a:ln>
                <a:noFill/>
              </a:ln>
              <a:effectLst>
                <a:outerShdw blurRad="57785" dist="33020" dir="3180000" algn="ctr">
                  <a:srgbClr val="000000">
                    <a:alpha val="30000"/>
                  </a:srgbClr>
                </a:outerShdw>
              </a:effectLst>
              <a:sp3d prstMaterial="metal">
                <a:bevelT w="38100" h="57150" prst="angle"/>
              </a:sp3d>
            </p:spPr>
            <p:txBody>
              <a:bodyPr vert="horz" wrap="square" lIns="91440" tIns="45720" rIns="91440" bIns="45720" numCol="1" anchor="t" anchorCtr="false" compatLnSpc="true"/>
              <a:lstStyle/>
              <a:p>
                <a:endParaRPr lang="zh-CN" altLang="en-US">
                  <a:cs typeface="+mn-ea"/>
                  <a:sym typeface="+mn-lt"/>
                </a:endParaRPr>
              </a:p>
            </p:txBody>
          </p:sp>
          <p:sp>
            <p:nvSpPr>
              <p:cNvPr id="1048650" name="Freeform 69"/>
              <p:cNvSpPr/>
              <p:nvPr>
                <p:custDataLst>
                  <p:tags r:id="rId13"/>
                </p:custDataLst>
              </p:nvPr>
            </p:nvSpPr>
            <p:spPr bwMode="auto">
              <a:xfrm>
                <a:off x="3488917" y="4964203"/>
                <a:ext cx="307975" cy="307975"/>
              </a:xfrm>
              <a:custGeom>
                <a:avLst/>
                <a:gdLst>
                  <a:gd name="T0" fmla="*/ 41 w 82"/>
                  <a:gd name="T1" fmla="*/ 0 h 82"/>
                  <a:gd name="T2" fmla="*/ 25 w 82"/>
                  <a:gd name="T3" fmla="*/ 3 h 82"/>
                  <a:gd name="T4" fmla="*/ 47 w 82"/>
                  <a:gd name="T5" fmla="*/ 25 h 82"/>
                  <a:gd name="T6" fmla="*/ 47 w 82"/>
                  <a:gd name="T7" fmla="*/ 39 h 82"/>
                  <a:gd name="T8" fmla="*/ 39 w 82"/>
                  <a:gd name="T9" fmla="*/ 48 h 82"/>
                  <a:gd name="T10" fmla="*/ 24 w 82"/>
                  <a:gd name="T11" fmla="*/ 48 h 82"/>
                  <a:gd name="T12" fmla="*/ 2 w 82"/>
                  <a:gd name="T13" fmla="*/ 26 h 82"/>
                  <a:gd name="T14" fmla="*/ 0 w 82"/>
                  <a:gd name="T15" fmla="*/ 41 h 82"/>
                  <a:gd name="T16" fmla="*/ 41 w 82"/>
                  <a:gd name="T17" fmla="*/ 82 h 82"/>
                  <a:gd name="T18" fmla="*/ 82 w 82"/>
                  <a:gd name="T19" fmla="*/ 41 h 82"/>
                  <a:gd name="T20" fmla="*/ 41 w 82"/>
                  <a:gd name="T21"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82">
                    <a:moveTo>
                      <a:pt x="41" y="0"/>
                    </a:moveTo>
                    <a:cubicBezTo>
                      <a:pt x="35" y="0"/>
                      <a:pt x="30" y="1"/>
                      <a:pt x="25" y="3"/>
                    </a:cubicBezTo>
                    <a:cubicBezTo>
                      <a:pt x="47" y="25"/>
                      <a:pt x="47" y="25"/>
                      <a:pt x="47" y="25"/>
                    </a:cubicBezTo>
                    <a:cubicBezTo>
                      <a:pt x="51" y="29"/>
                      <a:pt x="51" y="35"/>
                      <a:pt x="47" y="39"/>
                    </a:cubicBezTo>
                    <a:cubicBezTo>
                      <a:pt x="39" y="48"/>
                      <a:pt x="39" y="48"/>
                      <a:pt x="39" y="48"/>
                    </a:cubicBezTo>
                    <a:cubicBezTo>
                      <a:pt x="35" y="52"/>
                      <a:pt x="28" y="52"/>
                      <a:pt x="24" y="48"/>
                    </a:cubicBezTo>
                    <a:cubicBezTo>
                      <a:pt x="2" y="26"/>
                      <a:pt x="2" y="26"/>
                      <a:pt x="2" y="26"/>
                    </a:cubicBezTo>
                    <a:cubicBezTo>
                      <a:pt x="1" y="30"/>
                      <a:pt x="0" y="35"/>
                      <a:pt x="0" y="41"/>
                    </a:cubicBezTo>
                    <a:cubicBezTo>
                      <a:pt x="0" y="63"/>
                      <a:pt x="18" y="82"/>
                      <a:pt x="41" y="82"/>
                    </a:cubicBezTo>
                    <a:cubicBezTo>
                      <a:pt x="63" y="82"/>
                      <a:pt x="82" y="63"/>
                      <a:pt x="82" y="41"/>
                    </a:cubicBezTo>
                    <a:cubicBezTo>
                      <a:pt x="82" y="18"/>
                      <a:pt x="63" y="0"/>
                      <a:pt x="41" y="0"/>
                    </a:cubicBezTo>
                    <a:close/>
                  </a:path>
                </a:pathLst>
              </a:custGeom>
              <a:grpFill/>
              <a:ln>
                <a:noFill/>
              </a:ln>
              <a:effectLst>
                <a:outerShdw blurRad="57785" dist="33020" dir="3180000" algn="ctr">
                  <a:srgbClr val="000000">
                    <a:alpha val="30000"/>
                  </a:srgbClr>
                </a:outerShdw>
              </a:effectLst>
              <a:sp3d prstMaterial="metal">
                <a:bevelT w="38100" h="57150" prst="angle"/>
              </a:sp3d>
            </p:spPr>
            <p:txBody>
              <a:bodyPr vert="horz" wrap="square" lIns="91440" tIns="45720" rIns="91440" bIns="45720" numCol="1" anchor="t" anchorCtr="false" compatLnSpc="true"/>
              <a:lstStyle/>
              <a:p>
                <a:endParaRPr lang="zh-CN" altLang="en-US">
                  <a:cs typeface="+mn-ea"/>
                  <a:sym typeface="+mn-lt"/>
                </a:endParaRPr>
              </a:p>
            </p:txBody>
          </p:sp>
        </p:grpSp>
      </p:grpSp>
      <p:grpSp>
        <p:nvGrpSpPr>
          <p:cNvPr id="117" name="组合 52"/>
          <p:cNvGrpSpPr/>
          <p:nvPr/>
        </p:nvGrpSpPr>
        <p:grpSpPr>
          <a:xfrm>
            <a:off x="5663297" y="2677756"/>
            <a:ext cx="1454861" cy="1267186"/>
            <a:chOff x="5511683" y="2239900"/>
            <a:chExt cx="1939562" cy="1689973"/>
          </a:xfrm>
          <a:solidFill>
            <a:schemeClr val="accent1"/>
          </a:solidFill>
          <a:scene3d>
            <a:camera prst="orthographicFront">
              <a:rot lat="0" lon="0" rev="0"/>
            </a:camera>
            <a:lightRig rig="brightRoom" dir="t">
              <a:rot lat="0" lon="0" rev="600000"/>
            </a:lightRig>
          </a:scene3d>
        </p:grpSpPr>
        <p:grpSp>
          <p:nvGrpSpPr>
            <p:cNvPr id="118" name="组合 53"/>
            <p:cNvGrpSpPr/>
            <p:nvPr/>
          </p:nvGrpSpPr>
          <p:grpSpPr>
            <a:xfrm>
              <a:off x="5511683" y="2239900"/>
              <a:ext cx="1939562" cy="1689973"/>
              <a:chOff x="5298004" y="1846386"/>
              <a:chExt cx="2222152" cy="1936198"/>
            </a:xfrm>
            <a:grpFill/>
          </p:grpSpPr>
          <p:sp>
            <p:nvSpPr>
              <p:cNvPr id="1048651" name="Freeform 8"/>
              <p:cNvSpPr/>
              <p:nvPr>
                <p:custDataLst>
                  <p:tags r:id="rId14"/>
                </p:custDataLst>
              </p:nvPr>
            </p:nvSpPr>
            <p:spPr bwMode="auto">
              <a:xfrm>
                <a:off x="5298004" y="2509156"/>
                <a:ext cx="2222152" cy="1273428"/>
              </a:xfrm>
              <a:custGeom>
                <a:avLst/>
                <a:gdLst>
                  <a:gd name="T0" fmla="*/ 884 w 884"/>
                  <a:gd name="T1" fmla="*/ 395 h 507"/>
                  <a:gd name="T2" fmla="*/ 863 w 884"/>
                  <a:gd name="T3" fmla="*/ 396 h 507"/>
                  <a:gd name="T4" fmla="*/ 699 w 884"/>
                  <a:gd name="T5" fmla="*/ 395 h 507"/>
                  <a:gd name="T6" fmla="*/ 671 w 884"/>
                  <a:gd name="T7" fmla="*/ 385 h 507"/>
                  <a:gd name="T8" fmla="*/ 385 w 884"/>
                  <a:gd name="T9" fmla="*/ 126 h 507"/>
                  <a:gd name="T10" fmla="*/ 352 w 884"/>
                  <a:gd name="T11" fmla="*/ 127 h 507"/>
                  <a:gd name="T12" fmla="*/ 127 w 884"/>
                  <a:gd name="T13" fmla="*/ 379 h 507"/>
                  <a:gd name="T14" fmla="*/ 97 w 884"/>
                  <a:gd name="T15" fmla="*/ 417 h 507"/>
                  <a:gd name="T16" fmla="*/ 3 w 884"/>
                  <a:gd name="T17" fmla="*/ 507 h 507"/>
                  <a:gd name="T18" fmla="*/ 1 w 884"/>
                  <a:gd name="T19" fmla="*/ 490 h 507"/>
                  <a:gd name="T20" fmla="*/ 2 w 884"/>
                  <a:gd name="T21" fmla="*/ 327 h 507"/>
                  <a:gd name="T22" fmla="*/ 18 w 884"/>
                  <a:gd name="T23" fmla="*/ 290 h 507"/>
                  <a:gd name="T24" fmla="*/ 230 w 884"/>
                  <a:gd name="T25" fmla="*/ 59 h 507"/>
                  <a:gd name="T26" fmla="*/ 270 w 884"/>
                  <a:gd name="T27" fmla="*/ 16 h 507"/>
                  <a:gd name="T28" fmla="*/ 294 w 884"/>
                  <a:gd name="T29" fmla="*/ 13 h 507"/>
                  <a:gd name="T30" fmla="*/ 449 w 884"/>
                  <a:gd name="T31" fmla="*/ 7 h 507"/>
                  <a:gd name="T32" fmla="*/ 472 w 884"/>
                  <a:gd name="T33" fmla="*/ 8 h 507"/>
                  <a:gd name="T34" fmla="*/ 875 w 884"/>
                  <a:gd name="T35" fmla="*/ 384 h 507"/>
                  <a:gd name="T36" fmla="*/ 884 w 884"/>
                  <a:gd name="T37" fmla="*/ 395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4" h="507">
                    <a:moveTo>
                      <a:pt x="884" y="395"/>
                    </a:moveTo>
                    <a:cubicBezTo>
                      <a:pt x="875" y="395"/>
                      <a:pt x="869" y="396"/>
                      <a:pt x="863" y="396"/>
                    </a:cubicBezTo>
                    <a:cubicBezTo>
                      <a:pt x="808" y="396"/>
                      <a:pt x="754" y="397"/>
                      <a:pt x="699" y="395"/>
                    </a:cubicBezTo>
                    <a:cubicBezTo>
                      <a:pt x="690" y="395"/>
                      <a:pt x="678" y="391"/>
                      <a:pt x="671" y="385"/>
                    </a:cubicBezTo>
                    <a:cubicBezTo>
                      <a:pt x="575" y="299"/>
                      <a:pt x="480" y="213"/>
                      <a:pt x="385" y="126"/>
                    </a:cubicBezTo>
                    <a:cubicBezTo>
                      <a:pt x="372" y="113"/>
                      <a:pt x="364" y="113"/>
                      <a:pt x="352" y="127"/>
                    </a:cubicBezTo>
                    <a:cubicBezTo>
                      <a:pt x="277" y="212"/>
                      <a:pt x="202" y="295"/>
                      <a:pt x="127" y="379"/>
                    </a:cubicBezTo>
                    <a:cubicBezTo>
                      <a:pt x="116" y="391"/>
                      <a:pt x="109" y="405"/>
                      <a:pt x="97" y="417"/>
                    </a:cubicBezTo>
                    <a:cubicBezTo>
                      <a:pt x="67" y="447"/>
                      <a:pt x="36" y="476"/>
                      <a:pt x="3" y="507"/>
                    </a:cubicBezTo>
                    <a:cubicBezTo>
                      <a:pt x="3" y="502"/>
                      <a:pt x="1" y="496"/>
                      <a:pt x="1" y="490"/>
                    </a:cubicBezTo>
                    <a:cubicBezTo>
                      <a:pt x="1" y="436"/>
                      <a:pt x="0" y="381"/>
                      <a:pt x="2" y="327"/>
                    </a:cubicBezTo>
                    <a:cubicBezTo>
                      <a:pt x="2" y="314"/>
                      <a:pt x="9" y="299"/>
                      <a:pt x="18" y="290"/>
                    </a:cubicBezTo>
                    <a:cubicBezTo>
                      <a:pt x="88" y="212"/>
                      <a:pt x="159" y="136"/>
                      <a:pt x="230" y="59"/>
                    </a:cubicBezTo>
                    <a:cubicBezTo>
                      <a:pt x="244" y="45"/>
                      <a:pt x="257" y="31"/>
                      <a:pt x="270" y="16"/>
                    </a:cubicBezTo>
                    <a:cubicBezTo>
                      <a:pt x="277" y="8"/>
                      <a:pt x="284" y="8"/>
                      <a:pt x="294" y="13"/>
                    </a:cubicBezTo>
                    <a:cubicBezTo>
                      <a:pt x="347" y="41"/>
                      <a:pt x="399" y="40"/>
                      <a:pt x="449" y="7"/>
                    </a:cubicBezTo>
                    <a:cubicBezTo>
                      <a:pt x="458" y="1"/>
                      <a:pt x="463" y="0"/>
                      <a:pt x="472" y="8"/>
                    </a:cubicBezTo>
                    <a:cubicBezTo>
                      <a:pt x="606" y="133"/>
                      <a:pt x="741" y="259"/>
                      <a:pt x="875" y="384"/>
                    </a:cubicBezTo>
                    <a:cubicBezTo>
                      <a:pt x="878" y="386"/>
                      <a:pt x="880" y="389"/>
                      <a:pt x="884" y="395"/>
                    </a:cubicBezTo>
                    <a:close/>
                  </a:path>
                </a:pathLst>
              </a:custGeom>
              <a:gr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048652" name="Freeform 12"/>
              <p:cNvSpPr/>
              <p:nvPr>
                <p:custDataLst>
                  <p:tags r:id="rId15"/>
                </p:custDataLst>
              </p:nvPr>
            </p:nvSpPr>
            <p:spPr bwMode="auto">
              <a:xfrm>
                <a:off x="5855212" y="1846386"/>
                <a:ext cx="734927" cy="642727"/>
              </a:xfrm>
              <a:custGeom>
                <a:avLst/>
                <a:gdLst>
                  <a:gd name="T0" fmla="*/ 154 w 292"/>
                  <a:gd name="T1" fmla="*/ 256 h 256"/>
                  <a:gd name="T2" fmla="*/ 58 w 292"/>
                  <a:gd name="T3" fmla="*/ 223 h 256"/>
                  <a:gd name="T4" fmla="*/ 55 w 292"/>
                  <a:gd name="T5" fmla="*/ 47 h 256"/>
                  <a:gd name="T6" fmla="*/ 242 w 292"/>
                  <a:gd name="T7" fmla="*/ 45 h 256"/>
                  <a:gd name="T8" fmla="*/ 281 w 292"/>
                  <a:gd name="T9" fmla="*/ 160 h 256"/>
                  <a:gd name="T10" fmla="*/ 184 w 292"/>
                  <a:gd name="T11" fmla="*/ 251 h 256"/>
                  <a:gd name="T12" fmla="*/ 154 w 292"/>
                  <a:gd name="T13" fmla="*/ 256 h 256"/>
                </a:gdLst>
                <a:ahLst/>
                <a:cxnLst>
                  <a:cxn ang="0">
                    <a:pos x="T0" y="T1"/>
                  </a:cxn>
                  <a:cxn ang="0">
                    <a:pos x="T2" y="T3"/>
                  </a:cxn>
                  <a:cxn ang="0">
                    <a:pos x="T4" y="T5"/>
                  </a:cxn>
                  <a:cxn ang="0">
                    <a:pos x="T6" y="T7"/>
                  </a:cxn>
                  <a:cxn ang="0">
                    <a:pos x="T8" y="T9"/>
                  </a:cxn>
                  <a:cxn ang="0">
                    <a:pos x="T10" y="T11"/>
                  </a:cxn>
                  <a:cxn ang="0">
                    <a:pos x="T12" y="T13"/>
                  </a:cxn>
                </a:cxnLst>
                <a:rect l="0" t="0" r="r" b="b"/>
                <a:pathLst>
                  <a:path w="292" h="256">
                    <a:moveTo>
                      <a:pt x="154" y="256"/>
                    </a:moveTo>
                    <a:cubicBezTo>
                      <a:pt x="115" y="255"/>
                      <a:pt x="84" y="245"/>
                      <a:pt x="58" y="223"/>
                    </a:cubicBezTo>
                    <a:cubicBezTo>
                      <a:pt x="1" y="177"/>
                      <a:pt x="0" y="95"/>
                      <a:pt x="55" y="47"/>
                    </a:cubicBezTo>
                    <a:cubicBezTo>
                      <a:pt x="107" y="1"/>
                      <a:pt x="191" y="0"/>
                      <a:pt x="242" y="45"/>
                    </a:cubicBezTo>
                    <a:cubicBezTo>
                      <a:pt x="277" y="76"/>
                      <a:pt x="292" y="114"/>
                      <a:pt x="281" y="160"/>
                    </a:cubicBezTo>
                    <a:cubicBezTo>
                      <a:pt x="268" y="211"/>
                      <a:pt x="232" y="238"/>
                      <a:pt x="184" y="251"/>
                    </a:cubicBezTo>
                    <a:cubicBezTo>
                      <a:pt x="172" y="254"/>
                      <a:pt x="160" y="255"/>
                      <a:pt x="154" y="256"/>
                    </a:cubicBezTo>
                    <a:close/>
                  </a:path>
                </a:pathLst>
              </a:custGeom>
              <a:gr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grpSp>
        <p:grpSp>
          <p:nvGrpSpPr>
            <p:cNvPr id="119" name="组合 54"/>
            <p:cNvGrpSpPr>
              <a:grpSpLocks noChangeAspect="true"/>
            </p:cNvGrpSpPr>
            <p:nvPr/>
          </p:nvGrpSpPr>
          <p:grpSpPr>
            <a:xfrm>
              <a:off x="6212633" y="2431633"/>
              <a:ext cx="228408" cy="192992"/>
              <a:chOff x="2203042" y="1374866"/>
              <a:chExt cx="706438" cy="596900"/>
            </a:xfrm>
            <a:grpFill/>
          </p:grpSpPr>
          <p:sp>
            <p:nvSpPr>
              <p:cNvPr id="1048653" name="Oval 50"/>
              <p:cNvSpPr>
                <a:spLocks noChangeArrowheads="true"/>
              </p:cNvSpPr>
              <p:nvPr>
                <p:custDataLst>
                  <p:tags r:id="rId16"/>
                </p:custDataLst>
              </p:nvPr>
            </p:nvSpPr>
            <p:spPr bwMode="auto">
              <a:xfrm>
                <a:off x="2455455" y="1441541"/>
                <a:ext cx="203200" cy="203200"/>
              </a:xfrm>
              <a:prstGeom prst="ellipse">
                <a:avLst/>
              </a:prstGeom>
              <a:grpFill/>
              <a:ln>
                <a:noFill/>
              </a:ln>
              <a:effectLst>
                <a:outerShdw blurRad="57785" dist="33020" dir="3180000" algn="ctr">
                  <a:srgbClr val="000000">
                    <a:alpha val="30000"/>
                  </a:srgbClr>
                </a:outerShdw>
              </a:effectLst>
              <a:sp3d prstMaterial="metal">
                <a:bevelT w="38100" h="57150" prst="angle"/>
              </a:sp3d>
            </p:spPr>
            <p:txBody>
              <a:bodyPr vert="horz" wrap="square" lIns="91440" tIns="45720" rIns="91440" bIns="45720" numCol="1" anchor="t" anchorCtr="false" compatLnSpc="true"/>
              <a:lstStyle/>
              <a:p>
                <a:endParaRPr lang="zh-CN" altLang="en-US">
                  <a:cs typeface="+mn-ea"/>
                  <a:sym typeface="+mn-lt"/>
                </a:endParaRPr>
              </a:p>
            </p:txBody>
          </p:sp>
          <p:sp>
            <p:nvSpPr>
              <p:cNvPr id="1048654" name="Freeform 51"/>
              <p:cNvSpPr/>
              <p:nvPr>
                <p:custDataLst>
                  <p:tags r:id="rId17"/>
                </p:custDataLst>
              </p:nvPr>
            </p:nvSpPr>
            <p:spPr bwMode="auto">
              <a:xfrm>
                <a:off x="2379255" y="1663791"/>
                <a:ext cx="357188" cy="307975"/>
              </a:xfrm>
              <a:custGeom>
                <a:avLst/>
                <a:gdLst>
                  <a:gd name="T0" fmla="*/ 65 w 95"/>
                  <a:gd name="T1" fmla="*/ 0 h 82"/>
                  <a:gd name="T2" fmla="*/ 48 w 95"/>
                  <a:gd name="T3" fmla="*/ 20 h 82"/>
                  <a:gd name="T4" fmla="*/ 31 w 95"/>
                  <a:gd name="T5" fmla="*/ 0 h 82"/>
                  <a:gd name="T6" fmla="*/ 0 w 95"/>
                  <a:gd name="T7" fmla="*/ 51 h 82"/>
                  <a:gd name="T8" fmla="*/ 1 w 95"/>
                  <a:gd name="T9" fmla="*/ 61 h 82"/>
                  <a:gd name="T10" fmla="*/ 48 w 95"/>
                  <a:gd name="T11" fmla="*/ 82 h 82"/>
                  <a:gd name="T12" fmla="*/ 94 w 95"/>
                  <a:gd name="T13" fmla="*/ 61 h 82"/>
                  <a:gd name="T14" fmla="*/ 95 w 95"/>
                  <a:gd name="T15" fmla="*/ 51 h 82"/>
                  <a:gd name="T16" fmla="*/ 65 w 95"/>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82">
                    <a:moveTo>
                      <a:pt x="65" y="0"/>
                    </a:moveTo>
                    <a:cubicBezTo>
                      <a:pt x="48" y="20"/>
                      <a:pt x="48" y="20"/>
                      <a:pt x="48" y="20"/>
                    </a:cubicBezTo>
                    <a:cubicBezTo>
                      <a:pt x="31" y="0"/>
                      <a:pt x="31" y="0"/>
                      <a:pt x="31" y="0"/>
                    </a:cubicBezTo>
                    <a:cubicBezTo>
                      <a:pt x="13" y="8"/>
                      <a:pt x="0" y="28"/>
                      <a:pt x="0" y="51"/>
                    </a:cubicBezTo>
                    <a:cubicBezTo>
                      <a:pt x="0" y="54"/>
                      <a:pt x="1" y="57"/>
                      <a:pt x="1" y="61"/>
                    </a:cubicBezTo>
                    <a:cubicBezTo>
                      <a:pt x="11" y="73"/>
                      <a:pt x="28" y="82"/>
                      <a:pt x="48" y="82"/>
                    </a:cubicBezTo>
                    <a:cubicBezTo>
                      <a:pt x="67" y="82"/>
                      <a:pt x="84" y="73"/>
                      <a:pt x="94" y="61"/>
                    </a:cubicBezTo>
                    <a:cubicBezTo>
                      <a:pt x="95" y="57"/>
                      <a:pt x="95" y="54"/>
                      <a:pt x="95" y="51"/>
                    </a:cubicBezTo>
                    <a:cubicBezTo>
                      <a:pt x="95" y="28"/>
                      <a:pt x="82" y="7"/>
                      <a:pt x="65" y="0"/>
                    </a:cubicBezTo>
                    <a:close/>
                  </a:path>
                </a:pathLst>
              </a:custGeom>
              <a:grpFill/>
              <a:ln>
                <a:noFill/>
              </a:ln>
              <a:effectLst>
                <a:outerShdw blurRad="57785" dist="33020" dir="3180000" algn="ctr">
                  <a:srgbClr val="000000">
                    <a:alpha val="30000"/>
                  </a:srgbClr>
                </a:outerShdw>
              </a:effectLst>
              <a:sp3d prstMaterial="metal">
                <a:bevelT w="38100" h="57150" prst="angle"/>
              </a:sp3d>
            </p:spPr>
            <p:txBody>
              <a:bodyPr vert="horz" wrap="square" lIns="91440" tIns="45720" rIns="91440" bIns="45720" numCol="1" anchor="t" anchorCtr="false" compatLnSpc="true"/>
              <a:lstStyle/>
              <a:p>
                <a:endParaRPr lang="zh-CN" altLang="en-US">
                  <a:cs typeface="+mn-ea"/>
                  <a:sym typeface="+mn-lt"/>
                </a:endParaRPr>
              </a:p>
            </p:txBody>
          </p:sp>
          <p:sp>
            <p:nvSpPr>
              <p:cNvPr id="1048655" name="Freeform 52"/>
              <p:cNvSpPr/>
              <p:nvPr>
                <p:custDataLst>
                  <p:tags r:id="rId18"/>
                </p:custDataLst>
              </p:nvPr>
            </p:nvSpPr>
            <p:spPr bwMode="auto">
              <a:xfrm>
                <a:off x="2653892" y="1374866"/>
                <a:ext cx="184150" cy="187325"/>
              </a:xfrm>
              <a:custGeom>
                <a:avLst/>
                <a:gdLst>
                  <a:gd name="T0" fmla="*/ 24 w 49"/>
                  <a:gd name="T1" fmla="*/ 0 h 50"/>
                  <a:gd name="T2" fmla="*/ 0 w 49"/>
                  <a:gd name="T3" fmla="*/ 18 h 50"/>
                  <a:gd name="T4" fmla="*/ 11 w 49"/>
                  <a:gd name="T5" fmla="*/ 45 h 50"/>
                  <a:gd name="T6" fmla="*/ 11 w 49"/>
                  <a:gd name="T7" fmla="*/ 46 h 50"/>
                  <a:gd name="T8" fmla="*/ 24 w 49"/>
                  <a:gd name="T9" fmla="*/ 50 h 50"/>
                  <a:gd name="T10" fmla="*/ 49 w 49"/>
                  <a:gd name="T11" fmla="*/ 25 h 50"/>
                  <a:gd name="T12" fmla="*/ 24 w 4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49" h="50">
                    <a:moveTo>
                      <a:pt x="24" y="0"/>
                    </a:moveTo>
                    <a:cubicBezTo>
                      <a:pt x="12" y="0"/>
                      <a:pt x="2" y="8"/>
                      <a:pt x="0" y="18"/>
                    </a:cubicBezTo>
                    <a:cubicBezTo>
                      <a:pt x="6" y="25"/>
                      <a:pt x="11" y="34"/>
                      <a:pt x="11" y="45"/>
                    </a:cubicBezTo>
                    <a:cubicBezTo>
                      <a:pt x="11" y="45"/>
                      <a:pt x="11" y="46"/>
                      <a:pt x="11" y="46"/>
                    </a:cubicBezTo>
                    <a:cubicBezTo>
                      <a:pt x="14" y="49"/>
                      <a:pt x="19" y="50"/>
                      <a:pt x="24" y="50"/>
                    </a:cubicBezTo>
                    <a:cubicBezTo>
                      <a:pt x="37" y="50"/>
                      <a:pt x="49" y="39"/>
                      <a:pt x="49" y="25"/>
                    </a:cubicBezTo>
                    <a:cubicBezTo>
                      <a:pt x="49" y="11"/>
                      <a:pt x="37" y="0"/>
                      <a:pt x="24" y="0"/>
                    </a:cubicBezTo>
                    <a:close/>
                  </a:path>
                </a:pathLst>
              </a:custGeom>
              <a:grpFill/>
              <a:ln>
                <a:noFill/>
              </a:ln>
              <a:effectLst>
                <a:outerShdw blurRad="57785" dist="33020" dir="3180000" algn="ctr">
                  <a:srgbClr val="000000">
                    <a:alpha val="30000"/>
                  </a:srgbClr>
                </a:outerShdw>
              </a:effectLst>
              <a:sp3d prstMaterial="metal">
                <a:bevelT w="38100" h="57150" prst="angle"/>
              </a:sp3d>
            </p:spPr>
            <p:txBody>
              <a:bodyPr vert="horz" wrap="square" lIns="91440" tIns="45720" rIns="91440" bIns="45720" numCol="1" anchor="t" anchorCtr="false" compatLnSpc="true"/>
              <a:lstStyle/>
              <a:p>
                <a:endParaRPr lang="zh-CN" altLang="en-US">
                  <a:cs typeface="+mn-ea"/>
                  <a:sym typeface="+mn-lt"/>
                </a:endParaRPr>
              </a:p>
            </p:txBody>
          </p:sp>
          <p:sp>
            <p:nvSpPr>
              <p:cNvPr id="1048656" name="Freeform 53"/>
              <p:cNvSpPr/>
              <p:nvPr>
                <p:custDataLst>
                  <p:tags r:id="rId19"/>
                </p:custDataLst>
              </p:nvPr>
            </p:nvSpPr>
            <p:spPr bwMode="auto">
              <a:xfrm>
                <a:off x="2271305" y="1374866"/>
                <a:ext cx="187325" cy="187325"/>
              </a:xfrm>
              <a:custGeom>
                <a:avLst/>
                <a:gdLst>
                  <a:gd name="T0" fmla="*/ 40 w 50"/>
                  <a:gd name="T1" fmla="*/ 45 h 50"/>
                  <a:gd name="T2" fmla="*/ 50 w 50"/>
                  <a:gd name="T3" fmla="*/ 20 h 50"/>
                  <a:gd name="T4" fmla="*/ 25 w 50"/>
                  <a:gd name="T5" fmla="*/ 0 h 50"/>
                  <a:gd name="T6" fmla="*/ 0 w 50"/>
                  <a:gd name="T7" fmla="*/ 25 h 50"/>
                  <a:gd name="T8" fmla="*/ 25 w 50"/>
                  <a:gd name="T9" fmla="*/ 50 h 50"/>
                  <a:gd name="T10" fmla="*/ 40 w 50"/>
                  <a:gd name="T11" fmla="*/ 45 h 50"/>
                  <a:gd name="T12" fmla="*/ 40 w 50"/>
                  <a:gd name="T13" fmla="*/ 45 h 50"/>
                </a:gdLst>
                <a:ahLst/>
                <a:cxnLst>
                  <a:cxn ang="0">
                    <a:pos x="T0" y="T1"/>
                  </a:cxn>
                  <a:cxn ang="0">
                    <a:pos x="T2" y="T3"/>
                  </a:cxn>
                  <a:cxn ang="0">
                    <a:pos x="T4" y="T5"/>
                  </a:cxn>
                  <a:cxn ang="0">
                    <a:pos x="T6" y="T7"/>
                  </a:cxn>
                  <a:cxn ang="0">
                    <a:pos x="T8" y="T9"/>
                  </a:cxn>
                  <a:cxn ang="0">
                    <a:pos x="T10" y="T11"/>
                  </a:cxn>
                  <a:cxn ang="0">
                    <a:pos x="T12" y="T13"/>
                  </a:cxn>
                </a:cxnLst>
                <a:rect l="0" t="0" r="r" b="b"/>
                <a:pathLst>
                  <a:path w="50" h="50">
                    <a:moveTo>
                      <a:pt x="40" y="45"/>
                    </a:moveTo>
                    <a:cubicBezTo>
                      <a:pt x="40" y="35"/>
                      <a:pt x="44" y="26"/>
                      <a:pt x="50" y="20"/>
                    </a:cubicBezTo>
                    <a:cubicBezTo>
                      <a:pt x="48" y="8"/>
                      <a:pt x="37" y="0"/>
                      <a:pt x="25" y="0"/>
                    </a:cubicBezTo>
                    <a:cubicBezTo>
                      <a:pt x="12" y="0"/>
                      <a:pt x="0" y="11"/>
                      <a:pt x="0" y="25"/>
                    </a:cubicBezTo>
                    <a:cubicBezTo>
                      <a:pt x="0" y="39"/>
                      <a:pt x="12" y="50"/>
                      <a:pt x="25" y="50"/>
                    </a:cubicBezTo>
                    <a:cubicBezTo>
                      <a:pt x="31" y="50"/>
                      <a:pt x="36" y="48"/>
                      <a:pt x="40" y="45"/>
                    </a:cubicBezTo>
                    <a:cubicBezTo>
                      <a:pt x="40" y="45"/>
                      <a:pt x="40" y="45"/>
                      <a:pt x="40" y="45"/>
                    </a:cubicBezTo>
                    <a:close/>
                  </a:path>
                </a:pathLst>
              </a:custGeom>
              <a:grpFill/>
              <a:ln>
                <a:noFill/>
              </a:ln>
              <a:effectLst>
                <a:outerShdw blurRad="57785" dist="33020" dir="3180000" algn="ctr">
                  <a:srgbClr val="000000">
                    <a:alpha val="30000"/>
                  </a:srgbClr>
                </a:outerShdw>
              </a:effectLst>
              <a:sp3d prstMaterial="metal">
                <a:bevelT w="38100" h="57150" prst="angle"/>
              </a:sp3d>
            </p:spPr>
            <p:txBody>
              <a:bodyPr vert="horz" wrap="square" lIns="91440" tIns="45720" rIns="91440" bIns="45720" numCol="1" anchor="t" anchorCtr="false" compatLnSpc="true"/>
              <a:lstStyle/>
              <a:p>
                <a:endParaRPr lang="zh-CN" altLang="en-US">
                  <a:cs typeface="+mn-ea"/>
                  <a:sym typeface="+mn-lt"/>
                </a:endParaRPr>
              </a:p>
            </p:txBody>
          </p:sp>
          <p:sp>
            <p:nvSpPr>
              <p:cNvPr id="1048657" name="Freeform 54"/>
              <p:cNvSpPr/>
              <p:nvPr>
                <p:custDataLst>
                  <p:tags r:id="rId20"/>
                </p:custDataLst>
              </p:nvPr>
            </p:nvSpPr>
            <p:spPr bwMode="auto">
              <a:xfrm>
                <a:off x="2653892" y="1578066"/>
                <a:ext cx="255588" cy="285750"/>
              </a:xfrm>
              <a:custGeom>
                <a:avLst/>
                <a:gdLst>
                  <a:gd name="T0" fmla="*/ 40 w 68"/>
                  <a:gd name="T1" fmla="*/ 0 h 76"/>
                  <a:gd name="T2" fmla="*/ 24 w 68"/>
                  <a:gd name="T3" fmla="*/ 19 h 76"/>
                  <a:gd name="T4" fmla="*/ 9 w 68"/>
                  <a:gd name="T5" fmla="*/ 2 h 76"/>
                  <a:gd name="T6" fmla="*/ 0 w 68"/>
                  <a:gd name="T7" fmla="*/ 16 h 76"/>
                  <a:gd name="T8" fmla="*/ 32 w 68"/>
                  <a:gd name="T9" fmla="*/ 74 h 76"/>
                  <a:gd name="T10" fmla="*/ 31 w 68"/>
                  <a:gd name="T11" fmla="*/ 76 h 76"/>
                  <a:gd name="T12" fmla="*/ 67 w 68"/>
                  <a:gd name="T13" fmla="*/ 57 h 76"/>
                  <a:gd name="T14" fmla="*/ 68 w 68"/>
                  <a:gd name="T15" fmla="*/ 48 h 76"/>
                  <a:gd name="T16" fmla="*/ 40 w 68"/>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76">
                    <a:moveTo>
                      <a:pt x="40" y="0"/>
                    </a:moveTo>
                    <a:cubicBezTo>
                      <a:pt x="24" y="19"/>
                      <a:pt x="24" y="19"/>
                      <a:pt x="24" y="19"/>
                    </a:cubicBezTo>
                    <a:cubicBezTo>
                      <a:pt x="9" y="2"/>
                      <a:pt x="9" y="2"/>
                      <a:pt x="9" y="2"/>
                    </a:cubicBezTo>
                    <a:cubicBezTo>
                      <a:pt x="7" y="7"/>
                      <a:pt x="4" y="12"/>
                      <a:pt x="0" y="16"/>
                    </a:cubicBezTo>
                    <a:cubicBezTo>
                      <a:pt x="19" y="27"/>
                      <a:pt x="32" y="49"/>
                      <a:pt x="32" y="74"/>
                    </a:cubicBezTo>
                    <a:cubicBezTo>
                      <a:pt x="32" y="75"/>
                      <a:pt x="31" y="75"/>
                      <a:pt x="31" y="76"/>
                    </a:cubicBezTo>
                    <a:cubicBezTo>
                      <a:pt x="46" y="74"/>
                      <a:pt x="59" y="67"/>
                      <a:pt x="67" y="57"/>
                    </a:cubicBezTo>
                    <a:cubicBezTo>
                      <a:pt x="68" y="54"/>
                      <a:pt x="68" y="51"/>
                      <a:pt x="68" y="48"/>
                    </a:cubicBezTo>
                    <a:cubicBezTo>
                      <a:pt x="68" y="26"/>
                      <a:pt x="56" y="8"/>
                      <a:pt x="40" y="0"/>
                    </a:cubicBezTo>
                    <a:close/>
                  </a:path>
                </a:pathLst>
              </a:custGeom>
              <a:grpFill/>
              <a:ln>
                <a:noFill/>
              </a:ln>
              <a:effectLst>
                <a:outerShdw blurRad="57785" dist="33020" dir="3180000" algn="ctr">
                  <a:srgbClr val="000000">
                    <a:alpha val="30000"/>
                  </a:srgbClr>
                </a:outerShdw>
              </a:effectLst>
              <a:sp3d prstMaterial="metal">
                <a:bevelT w="38100" h="57150" prst="angle"/>
              </a:sp3d>
            </p:spPr>
            <p:txBody>
              <a:bodyPr vert="horz" wrap="square" lIns="91440" tIns="45720" rIns="91440" bIns="45720" numCol="1" anchor="t" anchorCtr="false" compatLnSpc="true"/>
              <a:lstStyle/>
              <a:p>
                <a:endParaRPr lang="zh-CN" altLang="en-US">
                  <a:cs typeface="+mn-ea"/>
                  <a:sym typeface="+mn-lt"/>
                </a:endParaRPr>
              </a:p>
            </p:txBody>
          </p:sp>
          <p:sp>
            <p:nvSpPr>
              <p:cNvPr id="1048658" name="Freeform 55"/>
              <p:cNvSpPr/>
              <p:nvPr>
                <p:custDataLst>
                  <p:tags r:id="rId21"/>
                </p:custDataLst>
              </p:nvPr>
            </p:nvSpPr>
            <p:spPr bwMode="auto">
              <a:xfrm>
                <a:off x="2203042" y="1578066"/>
                <a:ext cx="258763" cy="285750"/>
              </a:xfrm>
              <a:custGeom>
                <a:avLst/>
                <a:gdLst>
                  <a:gd name="T0" fmla="*/ 38 w 69"/>
                  <a:gd name="T1" fmla="*/ 74 h 76"/>
                  <a:gd name="T2" fmla="*/ 69 w 69"/>
                  <a:gd name="T3" fmla="*/ 17 h 76"/>
                  <a:gd name="T4" fmla="*/ 59 w 69"/>
                  <a:gd name="T5" fmla="*/ 0 h 76"/>
                  <a:gd name="T6" fmla="*/ 59 w 69"/>
                  <a:gd name="T7" fmla="*/ 0 h 76"/>
                  <a:gd name="T8" fmla="*/ 44 w 69"/>
                  <a:gd name="T9" fmla="*/ 19 h 76"/>
                  <a:gd name="T10" fmla="*/ 28 w 69"/>
                  <a:gd name="T11" fmla="*/ 1 h 76"/>
                  <a:gd name="T12" fmla="*/ 0 w 69"/>
                  <a:gd name="T13" fmla="*/ 48 h 76"/>
                  <a:gd name="T14" fmla="*/ 0 w 69"/>
                  <a:gd name="T15" fmla="*/ 57 h 76"/>
                  <a:gd name="T16" fmla="*/ 38 w 69"/>
                  <a:gd name="T17" fmla="*/ 76 h 76"/>
                  <a:gd name="T18" fmla="*/ 38 w 69"/>
                  <a:gd name="T19"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6">
                    <a:moveTo>
                      <a:pt x="38" y="74"/>
                    </a:moveTo>
                    <a:cubicBezTo>
                      <a:pt x="38" y="49"/>
                      <a:pt x="50" y="28"/>
                      <a:pt x="69" y="17"/>
                    </a:cubicBezTo>
                    <a:cubicBezTo>
                      <a:pt x="65" y="12"/>
                      <a:pt x="61" y="7"/>
                      <a:pt x="59" y="0"/>
                    </a:cubicBezTo>
                    <a:cubicBezTo>
                      <a:pt x="59" y="0"/>
                      <a:pt x="59" y="0"/>
                      <a:pt x="59" y="0"/>
                    </a:cubicBezTo>
                    <a:cubicBezTo>
                      <a:pt x="44" y="19"/>
                      <a:pt x="44" y="19"/>
                      <a:pt x="44" y="19"/>
                    </a:cubicBezTo>
                    <a:cubicBezTo>
                      <a:pt x="28" y="1"/>
                      <a:pt x="28" y="1"/>
                      <a:pt x="28" y="1"/>
                    </a:cubicBezTo>
                    <a:cubicBezTo>
                      <a:pt x="12" y="8"/>
                      <a:pt x="0" y="26"/>
                      <a:pt x="0" y="48"/>
                    </a:cubicBezTo>
                    <a:cubicBezTo>
                      <a:pt x="0" y="51"/>
                      <a:pt x="0" y="54"/>
                      <a:pt x="0" y="57"/>
                    </a:cubicBezTo>
                    <a:cubicBezTo>
                      <a:pt x="9" y="67"/>
                      <a:pt x="22" y="75"/>
                      <a:pt x="38" y="76"/>
                    </a:cubicBezTo>
                    <a:cubicBezTo>
                      <a:pt x="38" y="75"/>
                      <a:pt x="38" y="75"/>
                      <a:pt x="38" y="74"/>
                    </a:cubicBezTo>
                    <a:close/>
                  </a:path>
                </a:pathLst>
              </a:custGeom>
              <a:grpFill/>
              <a:ln>
                <a:noFill/>
              </a:ln>
              <a:effectLst>
                <a:outerShdw blurRad="57785" dist="33020" dir="3180000" algn="ctr">
                  <a:srgbClr val="000000">
                    <a:alpha val="30000"/>
                  </a:srgbClr>
                </a:outerShdw>
              </a:effectLst>
              <a:sp3d prstMaterial="metal">
                <a:bevelT w="38100" h="57150" prst="angle"/>
              </a:sp3d>
            </p:spPr>
            <p:txBody>
              <a:bodyPr vert="horz" wrap="square" lIns="91440" tIns="45720" rIns="91440" bIns="45720" numCol="1" anchor="t" anchorCtr="false" compatLnSpc="true"/>
              <a:lstStyle/>
              <a:p>
                <a:endParaRPr lang="zh-CN" altLang="en-US">
                  <a:cs typeface="+mn-ea"/>
                  <a:sym typeface="+mn-lt"/>
                </a:endParaRPr>
              </a:p>
            </p:txBody>
          </p:sp>
        </p:grpSp>
      </p:grpSp>
      <p:grpSp>
        <p:nvGrpSpPr>
          <p:cNvPr id="120" name="组合 63"/>
          <p:cNvGrpSpPr/>
          <p:nvPr/>
        </p:nvGrpSpPr>
        <p:grpSpPr>
          <a:xfrm>
            <a:off x="6085845" y="3502432"/>
            <a:ext cx="1279017" cy="1474448"/>
            <a:chOff x="6075007" y="3339724"/>
            <a:chExt cx="1705134" cy="1966386"/>
          </a:xfrm>
          <a:solidFill>
            <a:schemeClr val="accent2"/>
          </a:solidFill>
          <a:scene3d>
            <a:camera prst="orthographicFront">
              <a:rot lat="0" lon="0" rev="0"/>
            </a:camera>
            <a:lightRig rig="brightRoom" dir="t">
              <a:rot lat="0" lon="0" rev="600000"/>
            </a:lightRig>
          </a:scene3d>
        </p:grpSpPr>
        <p:grpSp>
          <p:nvGrpSpPr>
            <p:cNvPr id="121" name="组合 64"/>
            <p:cNvGrpSpPr/>
            <p:nvPr/>
          </p:nvGrpSpPr>
          <p:grpSpPr>
            <a:xfrm>
              <a:off x="6075007" y="3339724"/>
              <a:ext cx="1705134" cy="1966386"/>
              <a:chOff x="5943403" y="3106452"/>
              <a:chExt cx="1953569" cy="2252884"/>
            </a:xfrm>
            <a:grpFill/>
          </p:grpSpPr>
          <p:sp>
            <p:nvSpPr>
              <p:cNvPr id="1048659" name="Freeform 7"/>
              <p:cNvSpPr/>
              <p:nvPr>
                <p:custDataLst>
                  <p:tags r:id="rId22"/>
                </p:custDataLst>
              </p:nvPr>
            </p:nvSpPr>
            <p:spPr bwMode="auto">
              <a:xfrm>
                <a:off x="5943403" y="3106452"/>
                <a:ext cx="1325541" cy="2252884"/>
              </a:xfrm>
              <a:custGeom>
                <a:avLst/>
                <a:gdLst>
                  <a:gd name="T0" fmla="*/ 522 w 527"/>
                  <a:gd name="T1" fmla="*/ 286 h 897"/>
                  <a:gd name="T2" fmla="*/ 527 w 527"/>
                  <a:gd name="T3" fmla="*/ 470 h 897"/>
                  <a:gd name="T4" fmla="*/ 129 w 527"/>
                  <a:gd name="T5" fmla="*/ 897 h 897"/>
                  <a:gd name="T6" fmla="*/ 128 w 527"/>
                  <a:gd name="T7" fmla="*/ 870 h 897"/>
                  <a:gd name="T8" fmla="*/ 128 w 527"/>
                  <a:gd name="T9" fmla="*/ 714 h 897"/>
                  <a:gd name="T10" fmla="*/ 143 w 527"/>
                  <a:gd name="T11" fmla="*/ 675 h 897"/>
                  <a:gd name="T12" fmla="*/ 401 w 527"/>
                  <a:gd name="T13" fmla="*/ 389 h 897"/>
                  <a:gd name="T14" fmla="*/ 413 w 527"/>
                  <a:gd name="T15" fmla="*/ 375 h 897"/>
                  <a:gd name="T16" fmla="*/ 0 w 527"/>
                  <a:gd name="T17" fmla="*/ 5 h 897"/>
                  <a:gd name="T18" fmla="*/ 101 w 527"/>
                  <a:gd name="T19" fmla="*/ 5 h 897"/>
                  <a:gd name="T20" fmla="*/ 165 w 527"/>
                  <a:gd name="T21" fmla="*/ 5 h 897"/>
                  <a:gd name="T22" fmla="*/ 258 w 527"/>
                  <a:gd name="T23" fmla="*/ 41 h 897"/>
                  <a:gd name="T24" fmla="*/ 497 w 527"/>
                  <a:gd name="T25" fmla="*/ 265 h 897"/>
                  <a:gd name="T26" fmla="*/ 522 w 527"/>
                  <a:gd name="T27" fmla="*/ 286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7" h="897">
                    <a:moveTo>
                      <a:pt x="522" y="286"/>
                    </a:moveTo>
                    <a:cubicBezTo>
                      <a:pt x="482" y="350"/>
                      <a:pt x="483" y="410"/>
                      <a:pt x="527" y="470"/>
                    </a:cubicBezTo>
                    <a:cubicBezTo>
                      <a:pt x="395" y="611"/>
                      <a:pt x="264" y="752"/>
                      <a:pt x="129" y="897"/>
                    </a:cubicBezTo>
                    <a:cubicBezTo>
                      <a:pt x="129" y="884"/>
                      <a:pt x="128" y="877"/>
                      <a:pt x="128" y="870"/>
                    </a:cubicBezTo>
                    <a:cubicBezTo>
                      <a:pt x="128" y="818"/>
                      <a:pt x="128" y="766"/>
                      <a:pt x="128" y="714"/>
                    </a:cubicBezTo>
                    <a:cubicBezTo>
                      <a:pt x="127" y="698"/>
                      <a:pt x="132" y="687"/>
                      <a:pt x="143" y="675"/>
                    </a:cubicBezTo>
                    <a:cubicBezTo>
                      <a:pt x="229" y="580"/>
                      <a:pt x="315" y="485"/>
                      <a:pt x="401" y="389"/>
                    </a:cubicBezTo>
                    <a:cubicBezTo>
                      <a:pt x="405" y="385"/>
                      <a:pt x="408" y="381"/>
                      <a:pt x="413" y="375"/>
                    </a:cubicBezTo>
                    <a:cubicBezTo>
                      <a:pt x="276" y="253"/>
                      <a:pt x="140" y="131"/>
                      <a:pt x="0" y="5"/>
                    </a:cubicBezTo>
                    <a:cubicBezTo>
                      <a:pt x="38" y="5"/>
                      <a:pt x="70" y="5"/>
                      <a:pt x="101" y="5"/>
                    </a:cubicBezTo>
                    <a:cubicBezTo>
                      <a:pt x="123" y="5"/>
                      <a:pt x="144" y="8"/>
                      <a:pt x="165" y="5"/>
                    </a:cubicBezTo>
                    <a:cubicBezTo>
                      <a:pt x="204" y="0"/>
                      <a:pt x="231" y="15"/>
                      <a:pt x="258" y="41"/>
                    </a:cubicBezTo>
                    <a:cubicBezTo>
                      <a:pt x="337" y="117"/>
                      <a:pt x="417" y="191"/>
                      <a:pt x="497" y="265"/>
                    </a:cubicBezTo>
                    <a:cubicBezTo>
                      <a:pt x="505" y="273"/>
                      <a:pt x="513" y="279"/>
                      <a:pt x="522" y="286"/>
                    </a:cubicBezTo>
                    <a:close/>
                  </a:path>
                </a:pathLst>
              </a:custGeom>
              <a:gr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048660" name="Freeform 11"/>
              <p:cNvSpPr/>
              <p:nvPr>
                <p:custDataLst>
                  <p:tags r:id="rId23"/>
                </p:custDataLst>
              </p:nvPr>
            </p:nvSpPr>
            <p:spPr bwMode="auto">
              <a:xfrm>
                <a:off x="7252909" y="3685039"/>
                <a:ext cx="644063" cy="708202"/>
              </a:xfrm>
              <a:custGeom>
                <a:avLst/>
                <a:gdLst>
                  <a:gd name="T0" fmla="*/ 256 w 256"/>
                  <a:gd name="T1" fmla="*/ 142 h 282"/>
                  <a:gd name="T2" fmla="*/ 128 w 256"/>
                  <a:gd name="T3" fmla="*/ 280 h 282"/>
                  <a:gd name="T4" fmla="*/ 44 w 256"/>
                  <a:gd name="T5" fmla="*/ 235 h 282"/>
                  <a:gd name="T6" fmla="*/ 47 w 256"/>
                  <a:gd name="T7" fmla="*/ 50 h 282"/>
                  <a:gd name="T8" fmla="*/ 169 w 256"/>
                  <a:gd name="T9" fmla="*/ 16 h 282"/>
                  <a:gd name="T10" fmla="*/ 255 w 256"/>
                  <a:gd name="T11" fmla="*/ 126 h 282"/>
                  <a:gd name="T12" fmla="*/ 256 w 256"/>
                  <a:gd name="T13" fmla="*/ 142 h 282"/>
                </a:gdLst>
                <a:ahLst/>
                <a:cxnLst>
                  <a:cxn ang="0">
                    <a:pos x="T0" y="T1"/>
                  </a:cxn>
                  <a:cxn ang="0">
                    <a:pos x="T2" y="T3"/>
                  </a:cxn>
                  <a:cxn ang="0">
                    <a:pos x="T4" y="T5"/>
                  </a:cxn>
                  <a:cxn ang="0">
                    <a:pos x="T6" y="T7"/>
                  </a:cxn>
                  <a:cxn ang="0">
                    <a:pos x="T8" y="T9"/>
                  </a:cxn>
                  <a:cxn ang="0">
                    <a:pos x="T10" y="T11"/>
                  </a:cxn>
                  <a:cxn ang="0">
                    <a:pos x="T12" y="T13"/>
                  </a:cxn>
                </a:cxnLst>
                <a:rect l="0" t="0" r="r" b="b"/>
                <a:pathLst>
                  <a:path w="256" h="282">
                    <a:moveTo>
                      <a:pt x="256" y="142"/>
                    </a:moveTo>
                    <a:cubicBezTo>
                      <a:pt x="255" y="224"/>
                      <a:pt x="200" y="282"/>
                      <a:pt x="128" y="280"/>
                    </a:cubicBezTo>
                    <a:cubicBezTo>
                      <a:pt x="93" y="278"/>
                      <a:pt x="65" y="262"/>
                      <a:pt x="44" y="235"/>
                    </a:cubicBezTo>
                    <a:cubicBezTo>
                      <a:pt x="0" y="183"/>
                      <a:pt x="2" y="100"/>
                      <a:pt x="47" y="50"/>
                    </a:cubicBezTo>
                    <a:cubicBezTo>
                      <a:pt x="80" y="13"/>
                      <a:pt x="122" y="0"/>
                      <a:pt x="169" y="16"/>
                    </a:cubicBezTo>
                    <a:cubicBezTo>
                      <a:pt x="221" y="33"/>
                      <a:pt x="246" y="74"/>
                      <a:pt x="255" y="126"/>
                    </a:cubicBezTo>
                    <a:cubicBezTo>
                      <a:pt x="256" y="133"/>
                      <a:pt x="256" y="139"/>
                      <a:pt x="256" y="142"/>
                    </a:cubicBezTo>
                    <a:close/>
                  </a:path>
                </a:pathLst>
              </a:custGeom>
              <a:gr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grpSp>
        <p:grpSp>
          <p:nvGrpSpPr>
            <p:cNvPr id="122" name="组合 65"/>
            <p:cNvGrpSpPr>
              <a:grpSpLocks noChangeAspect="true"/>
            </p:cNvGrpSpPr>
            <p:nvPr/>
          </p:nvGrpSpPr>
          <p:grpSpPr>
            <a:xfrm>
              <a:off x="7418847" y="4066831"/>
              <a:ext cx="191895" cy="192992"/>
              <a:chOff x="4005263" y="4962526"/>
              <a:chExt cx="277812" cy="279400"/>
            </a:xfrm>
            <a:grpFill/>
          </p:grpSpPr>
          <p:sp>
            <p:nvSpPr>
              <p:cNvPr id="1048661" name="Freeform 478"/>
              <p:cNvSpPr/>
              <p:nvPr>
                <p:custDataLst>
                  <p:tags r:id="rId24"/>
                </p:custDataLst>
              </p:nvPr>
            </p:nvSpPr>
            <p:spPr bwMode="auto">
              <a:xfrm>
                <a:off x="4005263" y="4962526"/>
                <a:ext cx="250825" cy="250825"/>
              </a:xfrm>
              <a:custGeom>
                <a:avLst/>
                <a:gdLst>
                  <a:gd name="T0" fmla="*/ 129 w 258"/>
                  <a:gd name="T1" fmla="*/ 245 h 259"/>
                  <a:gd name="T2" fmla="*/ 14 w 258"/>
                  <a:gd name="T3" fmla="*/ 129 h 259"/>
                  <a:gd name="T4" fmla="*/ 129 w 258"/>
                  <a:gd name="T5" fmla="*/ 14 h 259"/>
                  <a:gd name="T6" fmla="*/ 244 w 258"/>
                  <a:gd name="T7" fmla="*/ 129 h 259"/>
                  <a:gd name="T8" fmla="*/ 241 w 258"/>
                  <a:gd name="T9" fmla="*/ 156 h 259"/>
                  <a:gd name="T10" fmla="*/ 255 w 258"/>
                  <a:gd name="T11" fmla="*/ 159 h 259"/>
                  <a:gd name="T12" fmla="*/ 258 w 258"/>
                  <a:gd name="T13" fmla="*/ 129 h 259"/>
                  <a:gd name="T14" fmla="*/ 129 w 258"/>
                  <a:gd name="T15" fmla="*/ 0 h 259"/>
                  <a:gd name="T16" fmla="*/ 0 w 258"/>
                  <a:gd name="T17" fmla="*/ 129 h 259"/>
                  <a:gd name="T18" fmla="*/ 129 w 258"/>
                  <a:gd name="T19" fmla="*/ 259 h 259"/>
                  <a:gd name="T20" fmla="*/ 155 w 258"/>
                  <a:gd name="T21" fmla="*/ 256 h 259"/>
                  <a:gd name="T22" fmla="*/ 152 w 258"/>
                  <a:gd name="T23" fmla="*/ 242 h 259"/>
                  <a:gd name="T24" fmla="*/ 129 w 258"/>
                  <a:gd name="T25" fmla="*/ 24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 h="259">
                    <a:moveTo>
                      <a:pt x="129" y="245"/>
                    </a:moveTo>
                    <a:cubicBezTo>
                      <a:pt x="65" y="245"/>
                      <a:pt x="14" y="193"/>
                      <a:pt x="14" y="129"/>
                    </a:cubicBezTo>
                    <a:cubicBezTo>
                      <a:pt x="14" y="66"/>
                      <a:pt x="65" y="14"/>
                      <a:pt x="129" y="14"/>
                    </a:cubicBezTo>
                    <a:cubicBezTo>
                      <a:pt x="193" y="14"/>
                      <a:pt x="244" y="66"/>
                      <a:pt x="244" y="129"/>
                    </a:cubicBezTo>
                    <a:cubicBezTo>
                      <a:pt x="244" y="139"/>
                      <a:pt x="243" y="148"/>
                      <a:pt x="241" y="156"/>
                    </a:cubicBezTo>
                    <a:cubicBezTo>
                      <a:pt x="255" y="159"/>
                      <a:pt x="255" y="159"/>
                      <a:pt x="255" y="159"/>
                    </a:cubicBezTo>
                    <a:cubicBezTo>
                      <a:pt x="257" y="150"/>
                      <a:pt x="258" y="140"/>
                      <a:pt x="258" y="129"/>
                    </a:cubicBezTo>
                    <a:cubicBezTo>
                      <a:pt x="258" y="58"/>
                      <a:pt x="200" y="0"/>
                      <a:pt x="129" y="0"/>
                    </a:cubicBezTo>
                    <a:cubicBezTo>
                      <a:pt x="58" y="0"/>
                      <a:pt x="0" y="58"/>
                      <a:pt x="0" y="129"/>
                    </a:cubicBezTo>
                    <a:cubicBezTo>
                      <a:pt x="0" y="201"/>
                      <a:pt x="58" y="259"/>
                      <a:pt x="129" y="259"/>
                    </a:cubicBezTo>
                    <a:cubicBezTo>
                      <a:pt x="138" y="259"/>
                      <a:pt x="147" y="258"/>
                      <a:pt x="155" y="256"/>
                    </a:cubicBezTo>
                    <a:cubicBezTo>
                      <a:pt x="152" y="242"/>
                      <a:pt x="152" y="242"/>
                      <a:pt x="152" y="242"/>
                    </a:cubicBezTo>
                    <a:cubicBezTo>
                      <a:pt x="145" y="244"/>
                      <a:pt x="137" y="245"/>
                      <a:pt x="129" y="245"/>
                    </a:cubicBezTo>
                    <a:close/>
                  </a:path>
                </a:pathLst>
              </a:custGeom>
              <a:grpFill/>
              <a:ln>
                <a:noFill/>
              </a:ln>
              <a:effectLst>
                <a:outerShdw blurRad="57785" dist="33020" dir="3180000" algn="ctr">
                  <a:srgbClr val="000000">
                    <a:alpha val="30000"/>
                  </a:srgbClr>
                </a:outerShdw>
              </a:effectLst>
              <a:sp3d prstMaterial="metal">
                <a:bevelT w="38100" h="57150" prst="angle"/>
              </a:sp3d>
            </p:spPr>
            <p:txBody>
              <a:bodyPr vert="horz" wrap="square" lIns="91440" tIns="45720" rIns="91440" bIns="45720" numCol="1" anchor="t" anchorCtr="false" compatLnSpc="true"/>
              <a:lstStyle/>
              <a:p>
                <a:endParaRPr lang="zh-CN" altLang="en-US">
                  <a:cs typeface="+mn-ea"/>
                  <a:sym typeface="+mn-lt"/>
                </a:endParaRPr>
              </a:p>
            </p:txBody>
          </p:sp>
          <p:sp>
            <p:nvSpPr>
              <p:cNvPr id="1048662" name="Freeform 479"/>
              <p:cNvSpPr>
                <a:spLocks noEditPoints="true"/>
              </p:cNvSpPr>
              <p:nvPr>
                <p:custDataLst>
                  <p:tags r:id="rId25"/>
                </p:custDataLst>
              </p:nvPr>
            </p:nvSpPr>
            <p:spPr bwMode="auto">
              <a:xfrm>
                <a:off x="4027488" y="4984751"/>
                <a:ext cx="206375" cy="206375"/>
              </a:xfrm>
              <a:custGeom>
                <a:avLst/>
                <a:gdLst>
                  <a:gd name="T0" fmla="*/ 106 w 212"/>
                  <a:gd name="T1" fmla="*/ 0 h 213"/>
                  <a:gd name="T2" fmla="*/ 0 w 212"/>
                  <a:gd name="T3" fmla="*/ 106 h 213"/>
                  <a:gd name="T4" fmla="*/ 106 w 212"/>
                  <a:gd name="T5" fmla="*/ 213 h 213"/>
                  <a:gd name="T6" fmla="*/ 127 w 212"/>
                  <a:gd name="T7" fmla="*/ 211 h 213"/>
                  <a:gd name="T8" fmla="*/ 105 w 212"/>
                  <a:gd name="T9" fmla="*/ 106 h 213"/>
                  <a:gd name="T10" fmla="*/ 120 w 212"/>
                  <a:gd name="T11" fmla="*/ 110 h 213"/>
                  <a:gd name="T12" fmla="*/ 117 w 212"/>
                  <a:gd name="T13" fmla="*/ 103 h 213"/>
                  <a:gd name="T14" fmla="*/ 128 w 212"/>
                  <a:gd name="T15" fmla="*/ 92 h 213"/>
                  <a:gd name="T16" fmla="*/ 139 w 212"/>
                  <a:gd name="T17" fmla="*/ 103 h 213"/>
                  <a:gd name="T18" fmla="*/ 132 w 212"/>
                  <a:gd name="T19" fmla="*/ 113 h 213"/>
                  <a:gd name="T20" fmla="*/ 209 w 212"/>
                  <a:gd name="T21" fmla="*/ 131 h 213"/>
                  <a:gd name="T22" fmla="*/ 212 w 212"/>
                  <a:gd name="T23" fmla="*/ 106 h 213"/>
                  <a:gd name="T24" fmla="*/ 106 w 212"/>
                  <a:gd name="T25" fmla="*/ 0 h 213"/>
                  <a:gd name="T26" fmla="*/ 42 w 212"/>
                  <a:gd name="T27" fmla="*/ 54 h 213"/>
                  <a:gd name="T28" fmla="*/ 57 w 212"/>
                  <a:gd name="T29" fmla="*/ 70 h 213"/>
                  <a:gd name="T30" fmla="*/ 42 w 212"/>
                  <a:gd name="T31" fmla="*/ 85 h 213"/>
                  <a:gd name="T32" fmla="*/ 26 w 212"/>
                  <a:gd name="T33" fmla="*/ 70 h 213"/>
                  <a:gd name="T34" fmla="*/ 42 w 212"/>
                  <a:gd name="T35" fmla="*/ 54 h 213"/>
                  <a:gd name="T36" fmla="*/ 40 w 212"/>
                  <a:gd name="T37" fmla="*/ 154 h 213"/>
                  <a:gd name="T38" fmla="*/ 21 w 212"/>
                  <a:gd name="T39" fmla="*/ 135 h 213"/>
                  <a:gd name="T40" fmla="*/ 40 w 212"/>
                  <a:gd name="T41" fmla="*/ 115 h 213"/>
                  <a:gd name="T42" fmla="*/ 60 w 212"/>
                  <a:gd name="T43" fmla="*/ 135 h 213"/>
                  <a:gd name="T44" fmla="*/ 40 w 212"/>
                  <a:gd name="T45" fmla="*/ 154 h 213"/>
                  <a:gd name="T46" fmla="*/ 89 w 212"/>
                  <a:gd name="T47" fmla="*/ 70 h 213"/>
                  <a:gd name="T48" fmla="*/ 102 w 212"/>
                  <a:gd name="T49" fmla="*/ 83 h 213"/>
                  <a:gd name="T50" fmla="*/ 89 w 212"/>
                  <a:gd name="T51" fmla="*/ 96 h 213"/>
                  <a:gd name="T52" fmla="*/ 76 w 212"/>
                  <a:gd name="T53" fmla="*/ 83 h 213"/>
                  <a:gd name="T54" fmla="*/ 89 w 212"/>
                  <a:gd name="T55" fmla="*/ 70 h 213"/>
                  <a:gd name="T56" fmla="*/ 76 w 212"/>
                  <a:gd name="T57" fmla="*/ 133 h 213"/>
                  <a:gd name="T58" fmla="*/ 89 w 212"/>
                  <a:gd name="T59" fmla="*/ 120 h 213"/>
                  <a:gd name="T60" fmla="*/ 102 w 212"/>
                  <a:gd name="T61" fmla="*/ 133 h 213"/>
                  <a:gd name="T62" fmla="*/ 89 w 212"/>
                  <a:gd name="T63" fmla="*/ 146 h 213"/>
                  <a:gd name="T64" fmla="*/ 76 w 212"/>
                  <a:gd name="T65" fmla="*/ 133 h 213"/>
                  <a:gd name="T66" fmla="*/ 117 w 212"/>
                  <a:gd name="T67" fmla="*/ 183 h 213"/>
                  <a:gd name="T68" fmla="*/ 102 w 212"/>
                  <a:gd name="T69" fmla="*/ 198 h 213"/>
                  <a:gd name="T70" fmla="*/ 87 w 212"/>
                  <a:gd name="T71" fmla="*/ 183 h 213"/>
                  <a:gd name="T72" fmla="*/ 102 w 212"/>
                  <a:gd name="T73" fmla="*/ 168 h 213"/>
                  <a:gd name="T74" fmla="*/ 117 w 212"/>
                  <a:gd name="T75" fmla="*/ 183 h 213"/>
                  <a:gd name="T76" fmla="*/ 106 w 212"/>
                  <a:gd name="T77" fmla="*/ 55 h 213"/>
                  <a:gd name="T78" fmla="*/ 88 w 212"/>
                  <a:gd name="T79" fmla="*/ 36 h 213"/>
                  <a:gd name="T80" fmla="*/ 106 w 212"/>
                  <a:gd name="T81" fmla="*/ 18 h 213"/>
                  <a:gd name="T82" fmla="*/ 125 w 212"/>
                  <a:gd name="T83" fmla="*/ 36 h 213"/>
                  <a:gd name="T84" fmla="*/ 106 w 212"/>
                  <a:gd name="T85" fmla="*/ 55 h 213"/>
                  <a:gd name="T86" fmla="*/ 139 w 212"/>
                  <a:gd name="T87" fmla="*/ 49 h 213"/>
                  <a:gd name="T88" fmla="*/ 152 w 212"/>
                  <a:gd name="T89" fmla="*/ 36 h 213"/>
                  <a:gd name="T90" fmla="*/ 165 w 212"/>
                  <a:gd name="T91" fmla="*/ 49 h 213"/>
                  <a:gd name="T92" fmla="*/ 152 w 212"/>
                  <a:gd name="T93" fmla="*/ 62 h 213"/>
                  <a:gd name="T94" fmla="*/ 139 w 212"/>
                  <a:gd name="T95" fmla="*/ 49 h 213"/>
                  <a:gd name="T96" fmla="*/ 175 w 212"/>
                  <a:gd name="T97" fmla="*/ 112 h 213"/>
                  <a:gd name="T98" fmla="*/ 157 w 212"/>
                  <a:gd name="T99" fmla="*/ 95 h 213"/>
                  <a:gd name="T100" fmla="*/ 175 w 212"/>
                  <a:gd name="T101" fmla="*/ 77 h 213"/>
                  <a:gd name="T102" fmla="*/ 193 w 212"/>
                  <a:gd name="T103" fmla="*/ 95 h 213"/>
                  <a:gd name="T104" fmla="*/ 175 w 212"/>
                  <a:gd name="T105" fmla="*/ 11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2" h="213">
                    <a:moveTo>
                      <a:pt x="106" y="0"/>
                    </a:moveTo>
                    <a:cubicBezTo>
                      <a:pt x="47" y="0"/>
                      <a:pt x="0" y="48"/>
                      <a:pt x="0" y="106"/>
                    </a:cubicBezTo>
                    <a:cubicBezTo>
                      <a:pt x="0" y="165"/>
                      <a:pt x="47" y="213"/>
                      <a:pt x="106" y="213"/>
                    </a:cubicBezTo>
                    <a:cubicBezTo>
                      <a:pt x="113" y="213"/>
                      <a:pt x="120" y="212"/>
                      <a:pt x="127" y="211"/>
                    </a:cubicBezTo>
                    <a:cubicBezTo>
                      <a:pt x="105" y="106"/>
                      <a:pt x="105" y="106"/>
                      <a:pt x="105" y="106"/>
                    </a:cubicBezTo>
                    <a:cubicBezTo>
                      <a:pt x="120" y="110"/>
                      <a:pt x="120" y="110"/>
                      <a:pt x="120" y="110"/>
                    </a:cubicBezTo>
                    <a:cubicBezTo>
                      <a:pt x="118" y="108"/>
                      <a:pt x="117" y="105"/>
                      <a:pt x="117" y="103"/>
                    </a:cubicBezTo>
                    <a:cubicBezTo>
                      <a:pt x="117" y="97"/>
                      <a:pt x="122" y="92"/>
                      <a:pt x="128" y="92"/>
                    </a:cubicBezTo>
                    <a:cubicBezTo>
                      <a:pt x="134" y="92"/>
                      <a:pt x="139" y="97"/>
                      <a:pt x="139" y="103"/>
                    </a:cubicBezTo>
                    <a:cubicBezTo>
                      <a:pt x="139" y="107"/>
                      <a:pt x="136" y="111"/>
                      <a:pt x="132" y="113"/>
                    </a:cubicBezTo>
                    <a:cubicBezTo>
                      <a:pt x="209" y="131"/>
                      <a:pt x="209" y="131"/>
                      <a:pt x="209" y="131"/>
                    </a:cubicBezTo>
                    <a:cubicBezTo>
                      <a:pt x="211" y="123"/>
                      <a:pt x="212" y="115"/>
                      <a:pt x="212" y="106"/>
                    </a:cubicBezTo>
                    <a:cubicBezTo>
                      <a:pt x="212" y="48"/>
                      <a:pt x="165" y="0"/>
                      <a:pt x="106" y="0"/>
                    </a:cubicBezTo>
                    <a:close/>
                    <a:moveTo>
                      <a:pt x="42" y="54"/>
                    </a:moveTo>
                    <a:cubicBezTo>
                      <a:pt x="50" y="54"/>
                      <a:pt x="57" y="61"/>
                      <a:pt x="57" y="70"/>
                    </a:cubicBezTo>
                    <a:cubicBezTo>
                      <a:pt x="57" y="78"/>
                      <a:pt x="50" y="85"/>
                      <a:pt x="42" y="85"/>
                    </a:cubicBezTo>
                    <a:cubicBezTo>
                      <a:pt x="33" y="85"/>
                      <a:pt x="26" y="78"/>
                      <a:pt x="26" y="70"/>
                    </a:cubicBezTo>
                    <a:cubicBezTo>
                      <a:pt x="26" y="61"/>
                      <a:pt x="33" y="54"/>
                      <a:pt x="42" y="54"/>
                    </a:cubicBezTo>
                    <a:close/>
                    <a:moveTo>
                      <a:pt x="40" y="154"/>
                    </a:moveTo>
                    <a:cubicBezTo>
                      <a:pt x="30" y="154"/>
                      <a:pt x="21" y="146"/>
                      <a:pt x="21" y="135"/>
                    </a:cubicBezTo>
                    <a:cubicBezTo>
                      <a:pt x="21" y="124"/>
                      <a:pt x="30" y="115"/>
                      <a:pt x="40" y="115"/>
                    </a:cubicBezTo>
                    <a:cubicBezTo>
                      <a:pt x="51" y="115"/>
                      <a:pt x="60" y="124"/>
                      <a:pt x="60" y="135"/>
                    </a:cubicBezTo>
                    <a:cubicBezTo>
                      <a:pt x="60" y="146"/>
                      <a:pt x="51" y="154"/>
                      <a:pt x="40" y="154"/>
                    </a:cubicBezTo>
                    <a:close/>
                    <a:moveTo>
                      <a:pt x="89" y="70"/>
                    </a:moveTo>
                    <a:cubicBezTo>
                      <a:pt x="96" y="70"/>
                      <a:pt x="102" y="76"/>
                      <a:pt x="102" y="83"/>
                    </a:cubicBezTo>
                    <a:cubicBezTo>
                      <a:pt x="102" y="90"/>
                      <a:pt x="96" y="96"/>
                      <a:pt x="89" y="96"/>
                    </a:cubicBezTo>
                    <a:cubicBezTo>
                      <a:pt x="82" y="96"/>
                      <a:pt x="76" y="90"/>
                      <a:pt x="76" y="83"/>
                    </a:cubicBezTo>
                    <a:cubicBezTo>
                      <a:pt x="76" y="76"/>
                      <a:pt x="82" y="70"/>
                      <a:pt x="89" y="70"/>
                    </a:cubicBezTo>
                    <a:close/>
                    <a:moveTo>
                      <a:pt x="76" y="133"/>
                    </a:moveTo>
                    <a:cubicBezTo>
                      <a:pt x="76" y="126"/>
                      <a:pt x="82" y="120"/>
                      <a:pt x="89" y="120"/>
                    </a:cubicBezTo>
                    <a:cubicBezTo>
                      <a:pt x="96" y="120"/>
                      <a:pt x="102" y="126"/>
                      <a:pt x="102" y="133"/>
                    </a:cubicBezTo>
                    <a:cubicBezTo>
                      <a:pt x="102" y="140"/>
                      <a:pt x="96" y="146"/>
                      <a:pt x="89" y="146"/>
                    </a:cubicBezTo>
                    <a:cubicBezTo>
                      <a:pt x="82" y="146"/>
                      <a:pt x="76" y="140"/>
                      <a:pt x="76" y="133"/>
                    </a:cubicBezTo>
                    <a:close/>
                    <a:moveTo>
                      <a:pt x="117" y="183"/>
                    </a:moveTo>
                    <a:cubicBezTo>
                      <a:pt x="117" y="191"/>
                      <a:pt x="110" y="198"/>
                      <a:pt x="102" y="198"/>
                    </a:cubicBezTo>
                    <a:cubicBezTo>
                      <a:pt x="94" y="198"/>
                      <a:pt x="87" y="191"/>
                      <a:pt x="87" y="183"/>
                    </a:cubicBezTo>
                    <a:cubicBezTo>
                      <a:pt x="87" y="175"/>
                      <a:pt x="94" y="168"/>
                      <a:pt x="102" y="168"/>
                    </a:cubicBezTo>
                    <a:cubicBezTo>
                      <a:pt x="110" y="168"/>
                      <a:pt x="117" y="175"/>
                      <a:pt x="117" y="183"/>
                    </a:cubicBezTo>
                    <a:close/>
                    <a:moveTo>
                      <a:pt x="106" y="55"/>
                    </a:moveTo>
                    <a:cubicBezTo>
                      <a:pt x="96" y="55"/>
                      <a:pt x="88" y="46"/>
                      <a:pt x="88" y="36"/>
                    </a:cubicBezTo>
                    <a:cubicBezTo>
                      <a:pt x="88" y="26"/>
                      <a:pt x="96" y="18"/>
                      <a:pt x="106" y="18"/>
                    </a:cubicBezTo>
                    <a:cubicBezTo>
                      <a:pt x="116" y="18"/>
                      <a:pt x="125" y="26"/>
                      <a:pt x="125" y="36"/>
                    </a:cubicBezTo>
                    <a:cubicBezTo>
                      <a:pt x="125" y="46"/>
                      <a:pt x="116" y="55"/>
                      <a:pt x="106" y="55"/>
                    </a:cubicBezTo>
                    <a:close/>
                    <a:moveTo>
                      <a:pt x="139" y="49"/>
                    </a:moveTo>
                    <a:cubicBezTo>
                      <a:pt x="139" y="42"/>
                      <a:pt x="145" y="36"/>
                      <a:pt x="152" y="36"/>
                    </a:cubicBezTo>
                    <a:cubicBezTo>
                      <a:pt x="159" y="36"/>
                      <a:pt x="165" y="42"/>
                      <a:pt x="165" y="49"/>
                    </a:cubicBezTo>
                    <a:cubicBezTo>
                      <a:pt x="165" y="56"/>
                      <a:pt x="159" y="62"/>
                      <a:pt x="152" y="62"/>
                    </a:cubicBezTo>
                    <a:cubicBezTo>
                      <a:pt x="145" y="62"/>
                      <a:pt x="139" y="56"/>
                      <a:pt x="139" y="49"/>
                    </a:cubicBezTo>
                    <a:close/>
                    <a:moveTo>
                      <a:pt x="175" y="112"/>
                    </a:moveTo>
                    <a:cubicBezTo>
                      <a:pt x="165" y="112"/>
                      <a:pt x="157" y="105"/>
                      <a:pt x="157" y="95"/>
                    </a:cubicBezTo>
                    <a:cubicBezTo>
                      <a:pt x="157" y="85"/>
                      <a:pt x="165" y="77"/>
                      <a:pt x="175" y="77"/>
                    </a:cubicBezTo>
                    <a:cubicBezTo>
                      <a:pt x="185" y="77"/>
                      <a:pt x="193" y="85"/>
                      <a:pt x="193" y="95"/>
                    </a:cubicBezTo>
                    <a:cubicBezTo>
                      <a:pt x="193" y="105"/>
                      <a:pt x="185" y="112"/>
                      <a:pt x="175" y="112"/>
                    </a:cubicBezTo>
                    <a:close/>
                  </a:path>
                </a:pathLst>
              </a:custGeom>
              <a:grpFill/>
              <a:ln>
                <a:noFill/>
              </a:ln>
              <a:effectLst>
                <a:outerShdw blurRad="57785" dist="33020" dir="3180000" algn="ctr">
                  <a:srgbClr val="000000">
                    <a:alpha val="30000"/>
                  </a:srgbClr>
                </a:outerShdw>
              </a:effectLst>
              <a:sp3d prstMaterial="metal">
                <a:bevelT w="38100" h="57150" prst="angle"/>
              </a:sp3d>
            </p:spPr>
            <p:txBody>
              <a:bodyPr vert="horz" wrap="square" lIns="91440" tIns="45720" rIns="91440" bIns="45720" numCol="1" anchor="t" anchorCtr="false" compatLnSpc="true"/>
              <a:lstStyle/>
              <a:p>
                <a:endParaRPr lang="zh-CN" altLang="en-US">
                  <a:cs typeface="+mn-ea"/>
                  <a:sym typeface="+mn-lt"/>
                </a:endParaRPr>
              </a:p>
            </p:txBody>
          </p:sp>
          <p:sp>
            <p:nvSpPr>
              <p:cNvPr id="1048663" name="Freeform 480"/>
              <p:cNvSpPr/>
              <p:nvPr>
                <p:custDataLst>
                  <p:tags r:id="rId26"/>
                </p:custDataLst>
              </p:nvPr>
            </p:nvSpPr>
            <p:spPr bwMode="auto">
              <a:xfrm>
                <a:off x="4184650" y="5145088"/>
                <a:ext cx="98425" cy="96838"/>
              </a:xfrm>
              <a:custGeom>
                <a:avLst/>
                <a:gdLst>
                  <a:gd name="T0" fmla="*/ 90 w 103"/>
                  <a:gd name="T1" fmla="*/ 0 h 100"/>
                  <a:gd name="T2" fmla="*/ 0 w 103"/>
                  <a:gd name="T3" fmla="*/ 87 h 100"/>
                  <a:gd name="T4" fmla="*/ 3 w 103"/>
                  <a:gd name="T5" fmla="*/ 100 h 100"/>
                  <a:gd name="T6" fmla="*/ 103 w 103"/>
                  <a:gd name="T7" fmla="*/ 4 h 100"/>
                  <a:gd name="T8" fmla="*/ 90 w 103"/>
                  <a:gd name="T9" fmla="*/ 0 h 100"/>
                </a:gdLst>
                <a:ahLst/>
                <a:cxnLst>
                  <a:cxn ang="0">
                    <a:pos x="T0" y="T1"/>
                  </a:cxn>
                  <a:cxn ang="0">
                    <a:pos x="T2" y="T3"/>
                  </a:cxn>
                  <a:cxn ang="0">
                    <a:pos x="T4" y="T5"/>
                  </a:cxn>
                  <a:cxn ang="0">
                    <a:pos x="T6" y="T7"/>
                  </a:cxn>
                  <a:cxn ang="0">
                    <a:pos x="T8" y="T9"/>
                  </a:cxn>
                </a:cxnLst>
                <a:rect l="0" t="0" r="r" b="b"/>
                <a:pathLst>
                  <a:path w="103" h="100">
                    <a:moveTo>
                      <a:pt x="90" y="0"/>
                    </a:moveTo>
                    <a:cubicBezTo>
                      <a:pt x="79" y="44"/>
                      <a:pt x="44" y="78"/>
                      <a:pt x="0" y="87"/>
                    </a:cubicBezTo>
                    <a:cubicBezTo>
                      <a:pt x="3" y="100"/>
                      <a:pt x="3" y="100"/>
                      <a:pt x="3" y="100"/>
                    </a:cubicBezTo>
                    <a:cubicBezTo>
                      <a:pt x="53" y="90"/>
                      <a:pt x="92" y="52"/>
                      <a:pt x="103" y="4"/>
                    </a:cubicBezTo>
                    <a:lnTo>
                      <a:pt x="90" y="0"/>
                    </a:lnTo>
                    <a:close/>
                  </a:path>
                </a:pathLst>
              </a:custGeom>
              <a:grpFill/>
              <a:ln>
                <a:noFill/>
              </a:ln>
              <a:effectLst>
                <a:outerShdw blurRad="57785" dist="33020" dir="3180000" algn="ctr">
                  <a:srgbClr val="000000">
                    <a:alpha val="30000"/>
                  </a:srgbClr>
                </a:outerShdw>
              </a:effectLst>
              <a:sp3d prstMaterial="metal">
                <a:bevelT w="38100" h="57150" prst="angle"/>
              </a:sp3d>
            </p:spPr>
            <p:txBody>
              <a:bodyPr vert="horz" wrap="square" lIns="91440" tIns="45720" rIns="91440" bIns="45720" numCol="1" anchor="t" anchorCtr="false" compatLnSpc="true"/>
              <a:lstStyle/>
              <a:p>
                <a:endParaRPr lang="zh-CN" altLang="en-US">
                  <a:cs typeface="+mn-ea"/>
                  <a:sym typeface="+mn-lt"/>
                </a:endParaRPr>
              </a:p>
            </p:txBody>
          </p:sp>
          <p:sp>
            <p:nvSpPr>
              <p:cNvPr id="1048664" name="Freeform 481"/>
              <p:cNvSpPr>
                <a:spLocks noEditPoints="true"/>
              </p:cNvSpPr>
              <p:nvPr>
                <p:custDataLst>
                  <p:tags r:id="rId27"/>
                </p:custDataLst>
              </p:nvPr>
            </p:nvSpPr>
            <p:spPr bwMode="auto">
              <a:xfrm>
                <a:off x="4162425" y="5118101"/>
                <a:ext cx="100013" cy="101600"/>
              </a:xfrm>
              <a:custGeom>
                <a:avLst/>
                <a:gdLst>
                  <a:gd name="T0" fmla="*/ 104 w 104"/>
                  <a:gd name="T1" fmla="*/ 25 h 105"/>
                  <a:gd name="T2" fmla="*/ 27 w 104"/>
                  <a:gd name="T3" fmla="*/ 7 h 105"/>
                  <a:gd name="T4" fmla="*/ 23 w 104"/>
                  <a:gd name="T5" fmla="*/ 8 h 105"/>
                  <a:gd name="T6" fmla="*/ 14 w 104"/>
                  <a:gd name="T7" fmla="*/ 4 h 105"/>
                  <a:gd name="T8" fmla="*/ 0 w 104"/>
                  <a:gd name="T9" fmla="*/ 0 h 105"/>
                  <a:gd name="T10" fmla="*/ 22 w 104"/>
                  <a:gd name="T11" fmla="*/ 105 h 105"/>
                  <a:gd name="T12" fmla="*/ 104 w 104"/>
                  <a:gd name="T13" fmla="*/ 25 h 105"/>
                  <a:gd name="T14" fmla="*/ 73 w 104"/>
                  <a:gd name="T15" fmla="*/ 20 h 105"/>
                  <a:gd name="T16" fmla="*/ 84 w 104"/>
                  <a:gd name="T17" fmla="*/ 31 h 105"/>
                  <a:gd name="T18" fmla="*/ 73 w 104"/>
                  <a:gd name="T19" fmla="*/ 42 h 105"/>
                  <a:gd name="T20" fmla="*/ 62 w 104"/>
                  <a:gd name="T21" fmla="*/ 31 h 105"/>
                  <a:gd name="T22" fmla="*/ 73 w 104"/>
                  <a:gd name="T23" fmla="*/ 20 h 105"/>
                  <a:gd name="T24" fmla="*/ 31 w 104"/>
                  <a:gd name="T25" fmla="*/ 62 h 105"/>
                  <a:gd name="T26" fmla="*/ 13 w 104"/>
                  <a:gd name="T27" fmla="*/ 43 h 105"/>
                  <a:gd name="T28" fmla="*/ 31 w 104"/>
                  <a:gd name="T29" fmla="*/ 24 h 105"/>
                  <a:gd name="T30" fmla="*/ 50 w 104"/>
                  <a:gd name="T31" fmla="*/ 43 h 105"/>
                  <a:gd name="T32" fmla="*/ 31 w 104"/>
                  <a:gd name="T33" fmla="*/ 6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05">
                    <a:moveTo>
                      <a:pt x="104" y="25"/>
                    </a:moveTo>
                    <a:cubicBezTo>
                      <a:pt x="27" y="7"/>
                      <a:pt x="27" y="7"/>
                      <a:pt x="27" y="7"/>
                    </a:cubicBezTo>
                    <a:cubicBezTo>
                      <a:pt x="26" y="7"/>
                      <a:pt x="24" y="8"/>
                      <a:pt x="23" y="8"/>
                    </a:cubicBezTo>
                    <a:cubicBezTo>
                      <a:pt x="19" y="8"/>
                      <a:pt x="16" y="6"/>
                      <a:pt x="14" y="4"/>
                    </a:cubicBezTo>
                    <a:cubicBezTo>
                      <a:pt x="0" y="0"/>
                      <a:pt x="0" y="0"/>
                      <a:pt x="0" y="0"/>
                    </a:cubicBezTo>
                    <a:cubicBezTo>
                      <a:pt x="22" y="105"/>
                      <a:pt x="22" y="105"/>
                      <a:pt x="22" y="105"/>
                    </a:cubicBezTo>
                    <a:cubicBezTo>
                      <a:pt x="62" y="97"/>
                      <a:pt x="94" y="65"/>
                      <a:pt x="104" y="25"/>
                    </a:cubicBezTo>
                    <a:close/>
                    <a:moveTo>
                      <a:pt x="73" y="20"/>
                    </a:moveTo>
                    <a:cubicBezTo>
                      <a:pt x="79" y="20"/>
                      <a:pt x="84" y="25"/>
                      <a:pt x="84" y="31"/>
                    </a:cubicBezTo>
                    <a:cubicBezTo>
                      <a:pt x="84" y="37"/>
                      <a:pt x="79" y="42"/>
                      <a:pt x="73" y="42"/>
                    </a:cubicBezTo>
                    <a:cubicBezTo>
                      <a:pt x="67" y="42"/>
                      <a:pt x="62" y="37"/>
                      <a:pt x="62" y="31"/>
                    </a:cubicBezTo>
                    <a:cubicBezTo>
                      <a:pt x="62" y="25"/>
                      <a:pt x="67" y="20"/>
                      <a:pt x="73" y="20"/>
                    </a:cubicBezTo>
                    <a:close/>
                    <a:moveTo>
                      <a:pt x="31" y="62"/>
                    </a:moveTo>
                    <a:cubicBezTo>
                      <a:pt x="21" y="62"/>
                      <a:pt x="13" y="53"/>
                      <a:pt x="13" y="43"/>
                    </a:cubicBezTo>
                    <a:cubicBezTo>
                      <a:pt x="13" y="33"/>
                      <a:pt x="21" y="24"/>
                      <a:pt x="31" y="24"/>
                    </a:cubicBezTo>
                    <a:cubicBezTo>
                      <a:pt x="42" y="24"/>
                      <a:pt x="50" y="33"/>
                      <a:pt x="50" y="43"/>
                    </a:cubicBezTo>
                    <a:cubicBezTo>
                      <a:pt x="50" y="53"/>
                      <a:pt x="42" y="62"/>
                      <a:pt x="31" y="62"/>
                    </a:cubicBezTo>
                    <a:close/>
                  </a:path>
                </a:pathLst>
              </a:custGeom>
              <a:grpFill/>
              <a:ln>
                <a:noFill/>
              </a:ln>
              <a:effectLst>
                <a:outerShdw blurRad="57785" dist="33020" dir="3180000" algn="ctr">
                  <a:srgbClr val="000000">
                    <a:alpha val="30000"/>
                  </a:srgbClr>
                </a:outerShdw>
              </a:effectLst>
              <a:sp3d prstMaterial="metal">
                <a:bevelT w="38100" h="57150" prst="angle"/>
              </a:sp3d>
            </p:spPr>
            <p:txBody>
              <a:bodyPr vert="horz" wrap="square" lIns="91440" tIns="45720" rIns="91440" bIns="45720" numCol="1" anchor="t" anchorCtr="false" compatLnSpc="true"/>
              <a:lstStyle/>
              <a:p>
                <a:endParaRPr lang="zh-CN" altLang="en-US">
                  <a:cs typeface="+mn-ea"/>
                  <a:sym typeface="+mn-lt"/>
                </a:endParaRPr>
              </a:p>
            </p:txBody>
          </p:sp>
        </p:grpSp>
      </p:grpSp>
      <p:sp>
        <p:nvSpPr>
          <p:cNvPr id="1048665" name="矩形 54"/>
          <p:cNvSpPr/>
          <p:nvPr>
            <p:custDataLst>
              <p:tags r:id="rId28"/>
            </p:custDataLst>
          </p:nvPr>
        </p:nvSpPr>
        <p:spPr>
          <a:xfrm>
            <a:off x="3120450" y="2331085"/>
            <a:ext cx="1569660" cy="369332"/>
          </a:xfrm>
          <a:prstGeom prst="rect">
            <a:avLst/>
          </a:prstGeom>
          <a:solidFill>
            <a:srgbClr val="207DBF"/>
          </a:solidFill>
        </p:spPr>
        <p:txBody>
          <a:bodyPr wrap="none">
            <a:spAutoFit/>
          </a:bodyPr>
          <a:lstStyle/>
          <a:p>
            <a:pPr algn="r"/>
            <a:r>
              <a:rPr lang="zh-CN" altLang="en-US" b="1" dirty="0">
                <a:solidFill>
                  <a:schemeClr val="bg1"/>
                </a:solidFill>
                <a:cs typeface="+mn-ea"/>
                <a:sym typeface="+mn-lt"/>
              </a:rPr>
              <a:t>治理技术要求</a:t>
            </a:r>
            <a:endParaRPr lang="zh-CN" altLang="en-US" b="1" dirty="0">
              <a:solidFill>
                <a:schemeClr val="bg1"/>
              </a:solidFill>
              <a:cs typeface="+mn-ea"/>
              <a:sym typeface="+mn-lt"/>
            </a:endParaRPr>
          </a:p>
        </p:txBody>
      </p:sp>
      <p:sp>
        <p:nvSpPr>
          <p:cNvPr id="1048666" name="矩形 60"/>
          <p:cNvSpPr/>
          <p:nvPr>
            <p:custDataLst>
              <p:tags r:id="rId29"/>
            </p:custDataLst>
          </p:nvPr>
        </p:nvSpPr>
        <p:spPr>
          <a:xfrm>
            <a:off x="7656981" y="2331085"/>
            <a:ext cx="1569660" cy="369332"/>
          </a:xfrm>
          <a:prstGeom prst="rect">
            <a:avLst/>
          </a:prstGeom>
          <a:solidFill>
            <a:schemeClr val="accent1"/>
          </a:solidFill>
        </p:spPr>
        <p:txBody>
          <a:bodyPr wrap="none">
            <a:spAutoFit/>
          </a:bodyPr>
          <a:lstStyle/>
          <a:p>
            <a:pPr algn="r"/>
            <a:r>
              <a:rPr lang="zh-CN" altLang="en-US" b="1" dirty="0">
                <a:solidFill>
                  <a:schemeClr val="bg1"/>
                </a:solidFill>
                <a:cs typeface="+mn-ea"/>
                <a:sym typeface="+mn-lt"/>
              </a:rPr>
              <a:t>申请资料要求</a:t>
            </a:r>
            <a:endParaRPr lang="zh-CN" altLang="en-US" b="1" dirty="0">
              <a:solidFill>
                <a:schemeClr val="bg1"/>
              </a:solidFill>
              <a:cs typeface="+mn-ea"/>
              <a:sym typeface="+mn-lt"/>
            </a:endParaRPr>
          </a:p>
        </p:txBody>
      </p:sp>
      <p:sp>
        <p:nvSpPr>
          <p:cNvPr id="1048668" name="矩形 81"/>
          <p:cNvSpPr/>
          <p:nvPr>
            <p:custDataLst>
              <p:tags r:id="rId30"/>
            </p:custDataLst>
          </p:nvPr>
        </p:nvSpPr>
        <p:spPr>
          <a:xfrm>
            <a:off x="1316355" y="2770333"/>
            <a:ext cx="3384000" cy="1818640"/>
          </a:xfrm>
          <a:prstGeom prst="rect">
            <a:avLst/>
          </a:prstGeom>
        </p:spPr>
        <p:txBody>
          <a:bodyPr wrap="square">
            <a:spAutoFit/>
          </a:bodyPr>
          <a:lstStyle/>
          <a:p>
            <a:pPr algn="just" defTabSz="685800">
              <a:lnSpc>
                <a:spcPct val="120000"/>
              </a:lnSpc>
            </a:pPr>
            <a:r>
              <a:rPr lang="en-US" altLang="zh-CN" sz="1100" b="1" kern="0" dirty="0">
                <a:solidFill>
                  <a:schemeClr val="tx1"/>
                </a:solidFill>
                <a:latin typeface="仿宋_GB2312" panose="02010609030101010101" charset="-122"/>
                <a:ea typeface="仿宋_GB2312" panose="02010609030101010101" charset="-122"/>
                <a:cs typeface="仿宋_GB2312" panose="02010609030101010101" charset="-122"/>
                <a:sym typeface="+mn-lt"/>
              </a:rPr>
              <a:t>1.</a:t>
            </a:r>
            <a:r>
              <a:rPr lang="zh-CN" altLang="en-US" sz="1100" b="1" kern="0" dirty="0">
                <a:solidFill>
                  <a:schemeClr val="tx1"/>
                </a:solidFill>
                <a:latin typeface="仿宋_GB2312" panose="02010609030101010101" charset="-122"/>
                <a:ea typeface="仿宋_GB2312" panose="02010609030101010101" charset="-122"/>
                <a:cs typeface="仿宋_GB2312" panose="02010609030101010101" charset="-122"/>
                <a:sym typeface="+mn-lt"/>
              </a:rPr>
              <a:t>明确治理技术和治理目标，所采取治理技术应为行业内现阶段普遍认可的成熟有效工艺。</a:t>
            </a:r>
            <a:endParaRPr lang="zh-CN" altLang="en-US" sz="1100" b="1" kern="0" dirty="0">
              <a:solidFill>
                <a:schemeClr val="tx1"/>
              </a:solidFill>
              <a:latin typeface="仿宋_GB2312" panose="02010609030101010101" charset="-122"/>
              <a:ea typeface="仿宋_GB2312" panose="02010609030101010101" charset="-122"/>
              <a:cs typeface="仿宋_GB2312" panose="02010609030101010101" charset="-122"/>
              <a:sym typeface="+mn-lt"/>
            </a:endParaRPr>
          </a:p>
          <a:p>
            <a:pPr algn="just" defTabSz="685800">
              <a:lnSpc>
                <a:spcPct val="120000"/>
              </a:lnSpc>
            </a:pPr>
            <a:r>
              <a:rPr lang="en-US" altLang="zh-CN" sz="1100" b="1" kern="0" dirty="0">
                <a:solidFill>
                  <a:schemeClr val="tx1"/>
                </a:solidFill>
                <a:latin typeface="仿宋_GB2312" panose="02010609030101010101" charset="-122"/>
                <a:ea typeface="仿宋_GB2312" panose="02010609030101010101" charset="-122"/>
                <a:cs typeface="仿宋_GB2312" panose="02010609030101010101" charset="-122"/>
                <a:sym typeface="+mn-lt"/>
              </a:rPr>
              <a:t>2.</a:t>
            </a:r>
            <a:r>
              <a:rPr lang="zh-CN" altLang="en-US" sz="1100" b="1" kern="0" dirty="0">
                <a:solidFill>
                  <a:schemeClr val="tx1"/>
                </a:solidFill>
                <a:latin typeface="仿宋_GB2312" panose="02010609030101010101" charset="-122"/>
                <a:ea typeface="仿宋_GB2312" panose="02010609030101010101" charset="-122"/>
                <a:cs typeface="仿宋_GB2312" panose="02010609030101010101" charset="-122"/>
                <a:sym typeface="+mn-lt"/>
              </a:rPr>
              <a:t>生产线设备改造、企业达标排放改造、烟气脱白（烟羽治理）、新改扩建“三同时”项目、节能改造项目等不可申请</a:t>
            </a:r>
            <a:r>
              <a:rPr lang="zh-CN" altLang="en-US" sz="1100" b="1" kern="0" dirty="0">
                <a:latin typeface="仿宋_GB2312" panose="02010609030101010101" charset="-122"/>
                <a:ea typeface="仿宋_GB2312" panose="02010609030101010101" charset="-122"/>
                <a:cs typeface="仿宋_GB2312" panose="02010609030101010101" charset="-122"/>
                <a:sym typeface="+mn-lt"/>
              </a:rPr>
              <a:t>中央大气污染防治资金。</a:t>
            </a:r>
            <a:endParaRPr lang="zh-CN" altLang="en-US" sz="1100" b="1" kern="0" dirty="0">
              <a:solidFill>
                <a:schemeClr val="tx1"/>
              </a:solidFill>
              <a:latin typeface="仿宋_GB2312" panose="02010609030101010101" charset="-122"/>
              <a:ea typeface="仿宋_GB2312" panose="02010609030101010101" charset="-122"/>
              <a:cs typeface="仿宋_GB2312" panose="02010609030101010101" charset="-122"/>
              <a:sym typeface="+mn-lt"/>
            </a:endParaRPr>
          </a:p>
          <a:p>
            <a:pPr algn="just" defTabSz="685800">
              <a:lnSpc>
                <a:spcPct val="120000"/>
              </a:lnSpc>
            </a:pPr>
            <a:r>
              <a:rPr lang="en-US" altLang="zh-CN" sz="1100" b="1" kern="0" dirty="0">
                <a:solidFill>
                  <a:schemeClr val="tx1"/>
                </a:solidFill>
                <a:latin typeface="仿宋_GB2312" panose="02010609030101010101" charset="-122"/>
                <a:ea typeface="仿宋_GB2312" panose="02010609030101010101" charset="-122"/>
                <a:cs typeface="仿宋_GB2312" panose="02010609030101010101" charset="-122"/>
                <a:sym typeface="+mn-lt"/>
              </a:rPr>
              <a:t>3</a:t>
            </a:r>
            <a:r>
              <a:rPr lang="zh-CN" altLang="en-US" sz="1100" b="1" kern="0" dirty="0">
                <a:solidFill>
                  <a:schemeClr val="tx1"/>
                </a:solidFill>
                <a:latin typeface="仿宋_GB2312" panose="02010609030101010101" charset="-122"/>
                <a:ea typeface="仿宋_GB2312" panose="02010609030101010101" charset="-122"/>
                <a:cs typeface="仿宋_GB2312" panose="02010609030101010101" charset="-122"/>
                <a:sym typeface="+mn-lt"/>
              </a:rPr>
              <a:t>.违反“绿色门槛”制度，或三年内存在严重环保失信和严重环境违法行为的企业不得申请中央大气污染防治资金。</a:t>
            </a:r>
            <a:endParaRPr lang="zh-CN" altLang="en-US" sz="1100" b="1" kern="0" dirty="0">
              <a:solidFill>
                <a:schemeClr val="tx1"/>
              </a:solidFill>
              <a:latin typeface="仿宋_GB2312" panose="02010609030101010101" charset="-122"/>
              <a:ea typeface="仿宋_GB2312" panose="02010609030101010101" charset="-122"/>
              <a:cs typeface="仿宋_GB2312" panose="02010609030101010101" charset="-122"/>
              <a:sym typeface="+mn-lt"/>
            </a:endParaRPr>
          </a:p>
        </p:txBody>
      </p:sp>
      <p:sp>
        <p:nvSpPr>
          <p:cNvPr id="1048669" name="矩形 84"/>
          <p:cNvSpPr/>
          <p:nvPr>
            <p:custDataLst>
              <p:tags r:id="rId31"/>
            </p:custDataLst>
          </p:nvPr>
        </p:nvSpPr>
        <p:spPr>
          <a:xfrm>
            <a:off x="1316355" y="5061394"/>
            <a:ext cx="3384000" cy="699135"/>
          </a:xfrm>
          <a:prstGeom prst="rect">
            <a:avLst/>
          </a:prstGeom>
        </p:spPr>
        <p:txBody>
          <a:bodyPr wrap="square">
            <a:spAutoFit/>
          </a:bodyPr>
          <a:lstStyle/>
          <a:p>
            <a:pPr algn="just" defTabSz="685800">
              <a:lnSpc>
                <a:spcPct val="120000"/>
              </a:lnSpc>
            </a:pPr>
            <a:r>
              <a:rPr lang="zh-CN" altLang="en-US" sz="1100" b="1" kern="0" dirty="0">
                <a:latin typeface="仿宋_GB2312" panose="02010609030101010101" charset="-122"/>
                <a:ea typeface="仿宋_GB2312" panose="02010609030101010101" charset="-122"/>
                <a:cs typeface="仿宋_GB2312" panose="02010609030101010101" charset="-122"/>
                <a:sym typeface="+mn-lt"/>
              </a:rPr>
              <a:t>企业污染治理类申请项目，投资额不得少于200万元，企业配套资金比例一般不少于</a:t>
            </a:r>
            <a:r>
              <a:rPr lang="en-US" altLang="zh-CN" sz="1100" b="1" kern="0" dirty="0">
                <a:latin typeface="仿宋_GB2312" panose="02010609030101010101" charset="-122"/>
                <a:ea typeface="仿宋_GB2312" panose="02010609030101010101" charset="-122"/>
                <a:cs typeface="仿宋_GB2312" panose="02010609030101010101" charset="-122"/>
                <a:sym typeface="+mn-lt"/>
              </a:rPr>
              <a:t>6</a:t>
            </a:r>
            <a:r>
              <a:rPr lang="zh-CN" altLang="en-US" sz="1100" b="1" kern="0" dirty="0">
                <a:latin typeface="仿宋_GB2312" panose="02010609030101010101" charset="-122"/>
                <a:ea typeface="仿宋_GB2312" panose="02010609030101010101" charset="-122"/>
                <a:cs typeface="仿宋_GB2312" panose="02010609030101010101" charset="-122"/>
                <a:sym typeface="+mn-lt"/>
              </a:rPr>
              <a:t>0%（VOC</a:t>
            </a:r>
            <a:r>
              <a:rPr lang="en-US" altLang="zh-CN" sz="1100" b="1" kern="0" dirty="0">
                <a:latin typeface="仿宋_GB2312" panose="02010609030101010101" charset="-122"/>
                <a:ea typeface="仿宋_GB2312" panose="02010609030101010101" charset="-122"/>
                <a:cs typeface="仿宋_GB2312" panose="02010609030101010101" charset="-122"/>
                <a:sym typeface="+mn-lt"/>
              </a:rPr>
              <a:t>s</a:t>
            </a:r>
            <a:r>
              <a:rPr lang="zh-CN" altLang="en-US" sz="1100" b="1" kern="0" dirty="0">
                <a:latin typeface="仿宋_GB2312" panose="02010609030101010101" charset="-122"/>
                <a:ea typeface="仿宋_GB2312" panose="02010609030101010101" charset="-122"/>
                <a:cs typeface="仿宋_GB2312" panose="02010609030101010101" charset="-122"/>
                <a:sym typeface="+mn-lt"/>
              </a:rPr>
              <a:t>源头替代不低于80%）。</a:t>
            </a:r>
            <a:endParaRPr lang="zh-CN" altLang="en-US" sz="1100" b="1" kern="0" dirty="0">
              <a:solidFill>
                <a:schemeClr val="tx1"/>
              </a:solidFill>
              <a:latin typeface="仿宋_GB2312" panose="02010609030101010101" charset="-122"/>
              <a:ea typeface="仿宋_GB2312" panose="02010609030101010101" charset="-122"/>
              <a:cs typeface="仿宋_GB2312" panose="02010609030101010101" charset="-122"/>
              <a:sym typeface="+mn-lt"/>
            </a:endParaRPr>
          </a:p>
        </p:txBody>
      </p:sp>
      <p:sp>
        <p:nvSpPr>
          <p:cNvPr id="1048670" name="矩形 87"/>
          <p:cNvSpPr/>
          <p:nvPr>
            <p:custDataLst>
              <p:tags r:id="rId32"/>
            </p:custDataLst>
          </p:nvPr>
        </p:nvSpPr>
        <p:spPr>
          <a:xfrm>
            <a:off x="7574920" y="2724787"/>
            <a:ext cx="3564000" cy="1818639"/>
          </a:xfrm>
          <a:prstGeom prst="rect">
            <a:avLst/>
          </a:prstGeom>
        </p:spPr>
        <p:txBody>
          <a:bodyPr wrap="square">
            <a:spAutoFit/>
          </a:bodyPr>
          <a:lstStyle/>
          <a:p>
            <a:pPr algn="just" defTabSz="685800">
              <a:lnSpc>
                <a:spcPct val="120000"/>
              </a:lnSpc>
            </a:pPr>
            <a:r>
              <a:rPr lang="zh-CN" altLang="en-US" sz="1100" b="1" kern="0" dirty="0">
                <a:solidFill>
                  <a:schemeClr val="tx1"/>
                </a:solidFill>
                <a:latin typeface="仿宋_GB2312" panose="02010609030101010101" charset="-122"/>
                <a:ea typeface="仿宋_GB2312" panose="02010609030101010101" charset="-122"/>
                <a:cs typeface="仿宋_GB2312" panose="02010609030101010101" charset="-122"/>
                <a:sym typeface="+mn-lt"/>
              </a:rPr>
              <a:t>1.项目可研报告或实施方案（需包含但不限于企业工艺流程及排污环节、现有治理技术和排放情况、改造必要性、拟采取技术相关参数、财务水平的投资估算、预期治理效果和改造前后减排效益等）。</a:t>
            </a:r>
            <a:endParaRPr lang="zh-CN" altLang="en-US" sz="1100" b="1" kern="0" dirty="0">
              <a:solidFill>
                <a:schemeClr val="tx1"/>
              </a:solidFill>
              <a:latin typeface="仿宋_GB2312" panose="02010609030101010101" charset="-122"/>
              <a:ea typeface="仿宋_GB2312" panose="02010609030101010101" charset="-122"/>
              <a:cs typeface="仿宋_GB2312" panose="02010609030101010101" charset="-122"/>
              <a:sym typeface="+mn-lt"/>
            </a:endParaRPr>
          </a:p>
          <a:p>
            <a:pPr algn="just" defTabSz="685800">
              <a:lnSpc>
                <a:spcPct val="120000"/>
              </a:lnSpc>
            </a:pPr>
            <a:r>
              <a:rPr lang="zh-CN" altLang="en-US" sz="1100" b="1" kern="0" dirty="0">
                <a:solidFill>
                  <a:schemeClr val="tx1"/>
                </a:solidFill>
                <a:latin typeface="仿宋_GB2312" panose="02010609030101010101" charset="-122"/>
                <a:ea typeface="仿宋_GB2312" panose="02010609030101010101" charset="-122"/>
                <a:cs typeface="仿宋_GB2312" panose="02010609030101010101" charset="-122"/>
                <a:sym typeface="+mn-lt"/>
              </a:rPr>
              <a:t>2.项目成熟度证明材料（一般为项目备案证明）。</a:t>
            </a:r>
            <a:endParaRPr lang="zh-CN" altLang="en-US" sz="1100" b="1" kern="0" dirty="0">
              <a:solidFill>
                <a:schemeClr val="tx1"/>
              </a:solidFill>
              <a:latin typeface="仿宋_GB2312" panose="02010609030101010101" charset="-122"/>
              <a:ea typeface="仿宋_GB2312" panose="02010609030101010101" charset="-122"/>
              <a:cs typeface="仿宋_GB2312" panose="02010609030101010101" charset="-122"/>
              <a:sym typeface="+mn-lt"/>
            </a:endParaRPr>
          </a:p>
          <a:p>
            <a:pPr algn="just" defTabSz="685800">
              <a:lnSpc>
                <a:spcPct val="120000"/>
              </a:lnSpc>
            </a:pPr>
            <a:r>
              <a:rPr lang="zh-CN" altLang="en-US" sz="1100" b="1" kern="0" dirty="0">
                <a:solidFill>
                  <a:schemeClr val="tx1"/>
                </a:solidFill>
                <a:latin typeface="仿宋_GB2312" panose="02010609030101010101" charset="-122"/>
                <a:ea typeface="仿宋_GB2312" panose="02010609030101010101" charset="-122"/>
                <a:cs typeface="仿宋_GB2312" panose="02010609030101010101" charset="-122"/>
                <a:sym typeface="+mn-lt"/>
              </a:rPr>
              <a:t>3.项目绩效目标申请表。</a:t>
            </a:r>
            <a:endParaRPr lang="zh-CN" altLang="en-US" sz="1100" b="1" kern="0" dirty="0">
              <a:solidFill>
                <a:schemeClr val="tx1"/>
              </a:solidFill>
              <a:latin typeface="仿宋_GB2312" panose="02010609030101010101" charset="-122"/>
              <a:ea typeface="仿宋_GB2312" panose="02010609030101010101" charset="-122"/>
              <a:cs typeface="仿宋_GB2312" panose="02010609030101010101" charset="-122"/>
              <a:sym typeface="+mn-lt"/>
            </a:endParaRPr>
          </a:p>
          <a:p>
            <a:pPr algn="just" defTabSz="685800">
              <a:lnSpc>
                <a:spcPct val="120000"/>
              </a:lnSpc>
            </a:pPr>
            <a:r>
              <a:rPr lang="zh-CN" altLang="en-US" sz="1100" b="1" kern="0" dirty="0">
                <a:solidFill>
                  <a:schemeClr val="tx1"/>
                </a:solidFill>
                <a:latin typeface="仿宋_GB2312" panose="02010609030101010101" charset="-122"/>
                <a:ea typeface="仿宋_GB2312" panose="02010609030101010101" charset="-122"/>
                <a:cs typeface="仿宋_GB2312" panose="02010609030101010101" charset="-122"/>
                <a:sym typeface="+mn-lt"/>
              </a:rPr>
              <a:t>4.企业近三年无环境违法和环保失信行为、符合“绿色门槛”</a:t>
            </a:r>
            <a:r>
              <a:rPr lang="zh-CN" altLang="en-US" sz="1100" b="1" kern="0" dirty="0">
                <a:latin typeface="仿宋_GB2312" panose="02010609030101010101" charset="-122"/>
                <a:ea typeface="仿宋_GB2312" panose="02010609030101010101" charset="-122"/>
                <a:cs typeface="仿宋_GB2312" panose="02010609030101010101" charset="-122"/>
                <a:sym typeface="+mn-lt"/>
              </a:rPr>
              <a:t>制度要求</a:t>
            </a:r>
            <a:r>
              <a:rPr lang="zh-CN" altLang="en-US" sz="1100" b="1" kern="0" dirty="0">
                <a:solidFill>
                  <a:schemeClr val="tx1"/>
                </a:solidFill>
                <a:latin typeface="仿宋_GB2312" panose="02010609030101010101" charset="-122"/>
                <a:ea typeface="仿宋_GB2312" panose="02010609030101010101" charset="-122"/>
                <a:cs typeface="仿宋_GB2312" panose="02010609030101010101" charset="-122"/>
                <a:sym typeface="+mn-lt"/>
              </a:rPr>
              <a:t>的当地盖章证明文件、企业承诺书。</a:t>
            </a:r>
            <a:endParaRPr lang="zh-CN" altLang="en-US" sz="1100" b="1" kern="0" dirty="0">
              <a:solidFill>
                <a:schemeClr val="tx1"/>
              </a:solidFill>
              <a:latin typeface="仿宋_GB2312" panose="02010609030101010101" charset="-122"/>
              <a:ea typeface="仿宋_GB2312" panose="02010609030101010101" charset="-122"/>
              <a:cs typeface="仿宋_GB2312" panose="02010609030101010101" charset="-122"/>
              <a:sym typeface="+mn-lt"/>
            </a:endParaRPr>
          </a:p>
        </p:txBody>
      </p:sp>
      <p:sp>
        <p:nvSpPr>
          <p:cNvPr id="1048671" name="矩形 90"/>
          <p:cNvSpPr/>
          <p:nvPr>
            <p:custDataLst>
              <p:tags r:id="rId33"/>
            </p:custDataLst>
          </p:nvPr>
        </p:nvSpPr>
        <p:spPr>
          <a:xfrm>
            <a:off x="7574920" y="5061394"/>
            <a:ext cx="3564000" cy="901700"/>
          </a:xfrm>
          <a:prstGeom prst="rect">
            <a:avLst/>
          </a:prstGeom>
        </p:spPr>
        <p:txBody>
          <a:bodyPr wrap="square">
            <a:spAutoFit/>
          </a:bodyPr>
          <a:lstStyle/>
          <a:p>
            <a:pPr algn="just" defTabSz="685800">
              <a:lnSpc>
                <a:spcPct val="120000"/>
              </a:lnSpc>
            </a:pPr>
            <a:r>
              <a:rPr lang="zh-CN" altLang="en-US" sz="1100" b="1" kern="0" dirty="0">
                <a:latin typeface="仿宋_GB2312" panose="02010609030101010101" charset="-122"/>
                <a:ea typeface="仿宋_GB2312" panose="02010609030101010101" charset="-122"/>
                <a:cs typeface="仿宋_GB2312" panose="02010609030101010101" charset="-122"/>
                <a:sym typeface="+mn-lt"/>
              </a:rPr>
              <a:t>1.项目技术路线科学、环境效益良好。</a:t>
            </a:r>
            <a:endParaRPr lang="zh-CN" altLang="en-US" sz="1100" b="1" kern="0" dirty="0">
              <a:solidFill>
                <a:schemeClr val="tx1"/>
              </a:solidFill>
              <a:latin typeface="仿宋_GB2312" panose="02010609030101010101" charset="-122"/>
              <a:ea typeface="仿宋_GB2312" panose="02010609030101010101" charset="-122"/>
              <a:cs typeface="仿宋_GB2312" panose="02010609030101010101" charset="-122"/>
              <a:sym typeface="+mn-lt"/>
            </a:endParaRPr>
          </a:p>
          <a:p>
            <a:pPr algn="just" defTabSz="685800">
              <a:lnSpc>
                <a:spcPct val="120000"/>
              </a:lnSpc>
            </a:pPr>
            <a:r>
              <a:rPr lang="zh-CN" altLang="en-US" sz="1100" b="1" kern="0" dirty="0">
                <a:latin typeface="仿宋_GB2312" panose="02010609030101010101" charset="-122"/>
                <a:ea typeface="仿宋_GB2312" panose="02010609030101010101" charset="-122"/>
                <a:cs typeface="仿宋_GB2312" panose="02010609030101010101" charset="-122"/>
                <a:sym typeface="+mn-lt"/>
              </a:rPr>
              <a:t>2.主体工艺成熟、高效、适用，工程绩效明确、可量化、可考核。</a:t>
            </a:r>
            <a:endParaRPr lang="zh-CN" altLang="en-US" sz="1100" b="1" kern="0" dirty="0">
              <a:solidFill>
                <a:schemeClr val="tx1"/>
              </a:solidFill>
              <a:latin typeface="仿宋_GB2312" panose="02010609030101010101" charset="-122"/>
              <a:ea typeface="仿宋_GB2312" panose="02010609030101010101" charset="-122"/>
              <a:cs typeface="仿宋_GB2312" panose="02010609030101010101" charset="-122"/>
              <a:sym typeface="+mn-lt"/>
            </a:endParaRPr>
          </a:p>
          <a:p>
            <a:pPr algn="just" defTabSz="685800">
              <a:lnSpc>
                <a:spcPct val="120000"/>
              </a:lnSpc>
            </a:pPr>
            <a:r>
              <a:rPr lang="zh-CN" altLang="en-US" sz="1100" b="1" kern="0" dirty="0">
                <a:latin typeface="仿宋_GB2312" panose="02010609030101010101" charset="-122"/>
                <a:ea typeface="仿宋_GB2312" panose="02010609030101010101" charset="-122"/>
                <a:cs typeface="仿宋_GB2312" panose="02010609030101010101" charset="-122"/>
                <a:sym typeface="+mn-lt"/>
              </a:rPr>
              <a:t>3.项目建成后能够可持续运行。</a:t>
            </a:r>
            <a:endParaRPr lang="zh-CN" altLang="en-US" sz="1100" b="1" kern="0" dirty="0">
              <a:solidFill>
                <a:schemeClr val="tx1"/>
              </a:solidFill>
              <a:latin typeface="仿宋_GB2312" panose="02010609030101010101" charset="-122"/>
              <a:ea typeface="仿宋_GB2312" panose="02010609030101010101" charset="-122"/>
              <a:cs typeface="仿宋_GB2312" panose="02010609030101010101" charset="-122"/>
              <a:sym typeface="+mn-lt"/>
            </a:endParaRPr>
          </a:p>
        </p:txBody>
      </p:sp>
      <p:sp>
        <p:nvSpPr>
          <p:cNvPr id="1048672" name="矩形 10"/>
          <p:cNvSpPr/>
          <p:nvPr>
            <p:custDataLst>
              <p:tags r:id="rId34"/>
            </p:custDataLst>
          </p:nvPr>
        </p:nvSpPr>
        <p:spPr>
          <a:xfrm>
            <a:off x="7656981" y="4693285"/>
            <a:ext cx="1554480" cy="368300"/>
          </a:xfrm>
          <a:prstGeom prst="rect">
            <a:avLst/>
          </a:prstGeom>
          <a:solidFill>
            <a:schemeClr val="accent2"/>
          </a:solidFill>
        </p:spPr>
        <p:txBody>
          <a:bodyPr wrap="none">
            <a:spAutoFit/>
          </a:bodyPr>
          <a:lstStyle/>
          <a:p>
            <a:pPr algn="l"/>
            <a:r>
              <a:rPr lang="zh-CN" altLang="en-US" b="1" dirty="0">
                <a:solidFill>
                  <a:schemeClr val="bg1"/>
                </a:solidFill>
                <a:cs typeface="+mn-ea"/>
                <a:sym typeface="+mn-lt"/>
              </a:rPr>
              <a:t>绩效目标要求</a:t>
            </a:r>
            <a:endParaRPr lang="zh-CN" altLang="en-US" b="1" dirty="0">
              <a:solidFill>
                <a:schemeClr val="bg1"/>
              </a:solidFill>
              <a:cs typeface="+mn-ea"/>
              <a:sym typeface="+mn-lt"/>
            </a:endParaRPr>
          </a:p>
        </p:txBody>
      </p:sp>
      <p:sp>
        <p:nvSpPr>
          <p:cNvPr id="1048673" name="矩形 12"/>
          <p:cNvSpPr/>
          <p:nvPr>
            <p:custDataLst>
              <p:tags r:id="rId35"/>
            </p:custDataLst>
          </p:nvPr>
        </p:nvSpPr>
        <p:spPr>
          <a:xfrm>
            <a:off x="3120450" y="4681220"/>
            <a:ext cx="1554480" cy="368300"/>
          </a:xfrm>
          <a:prstGeom prst="rect">
            <a:avLst/>
          </a:prstGeom>
          <a:solidFill>
            <a:srgbClr val="00B0F0"/>
          </a:solidFill>
        </p:spPr>
        <p:txBody>
          <a:bodyPr wrap="none">
            <a:spAutoFit/>
          </a:bodyPr>
          <a:lstStyle/>
          <a:p>
            <a:pPr algn="l"/>
            <a:r>
              <a:rPr lang="zh-CN" altLang="en-US" b="1" dirty="0">
                <a:solidFill>
                  <a:schemeClr val="bg1"/>
                </a:solidFill>
                <a:cs typeface="+mn-ea"/>
                <a:sym typeface="+mn-lt"/>
              </a:rPr>
              <a:t>资金配套要求</a:t>
            </a:r>
            <a:endParaRPr lang="zh-CN" altLang="en-US" b="1" dirty="0">
              <a:solidFill>
                <a:schemeClr val="bg1"/>
              </a:solidFill>
              <a:cs typeface="+mn-ea"/>
              <a:sym typeface="+mn-lt"/>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 name="Group 5"/>
          <p:cNvGrpSpPr/>
          <p:nvPr/>
        </p:nvGrpSpPr>
        <p:grpSpPr>
          <a:xfrm>
            <a:off x="0" y="3175"/>
            <a:ext cx="12192000" cy="6854825"/>
            <a:chOff x="0" y="3175"/>
            <a:chExt cx="12192000" cy="6854825"/>
          </a:xfrm>
        </p:grpSpPr>
        <p:sp>
          <p:nvSpPr>
            <p:cNvPr id="1048686" name="Freeform 9"/>
            <p:cNvSpPr/>
            <p:nvPr/>
          </p:nvSpPr>
          <p:spPr bwMode="auto">
            <a:xfrm>
              <a:off x="5475817" y="3175"/>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false" compatLnSpc="true"/>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8687" name="矩形 14"/>
            <p:cNvSpPr/>
            <p:nvPr/>
          </p:nvSpPr>
          <p:spPr>
            <a:xfrm>
              <a:off x="0" y="6533321"/>
              <a:ext cx="12192000" cy="324679"/>
            </a:xfrm>
            <a:prstGeom prst="rect">
              <a:avLst/>
            </a:prstGeom>
            <a:gradFill>
              <a:gsLst>
                <a:gs pos="0">
                  <a:schemeClr val="accent1"/>
                </a:gs>
                <a:gs pos="100000">
                  <a:schemeClr val="accent2"/>
                </a:gs>
              </a:gsLst>
              <a:lin ang="108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pic>
        <p:nvPicPr>
          <p:cNvPr id="2097158" name="Picture 2" descr="C:\Users\Administrator\Desktop\d439b6003af33a87e950a77b741407385343fbf21f33_看图王.jpg"/>
          <p:cNvPicPr>
            <a:picLocks noChangeAspect="true" noChangeArrowheads="true"/>
          </p:cNvPicPr>
          <p:nvPr/>
        </p:nvPicPr>
        <p:blipFill>
          <a:blip r:embed="rId1" cstate="print"/>
          <a:srcRect/>
          <a:stretch>
            <a:fillRect/>
          </a:stretch>
        </p:blipFill>
        <p:spPr bwMode="auto">
          <a:xfrm>
            <a:off x="317997" y="319405"/>
            <a:ext cx="684000" cy="637870"/>
          </a:xfrm>
          <a:prstGeom prst="rect">
            <a:avLst/>
          </a:prstGeom>
          <a:noFill/>
        </p:spPr>
      </p:pic>
      <p:sp>
        <p:nvSpPr>
          <p:cNvPr id="1048688" name="文本框 137"/>
          <p:cNvSpPr txBox="true"/>
          <p:nvPr/>
        </p:nvSpPr>
        <p:spPr>
          <a:xfrm>
            <a:off x="1239358" y="405765"/>
            <a:ext cx="4323081" cy="523239"/>
          </a:xfrm>
          <a:prstGeom prst="rect">
            <a:avLst/>
          </a:prstGeom>
          <a:noFill/>
        </p:spPr>
        <p:txBody>
          <a:bodyPr wrap="none" rtlCol="0" anchor="t">
            <a:spAutoFit/>
          </a:bodyPr>
          <a:lstStyle/>
          <a:p>
            <a:pPr algn="l" fontAlgn="base">
              <a:spcBef>
                <a:spcPct val="0"/>
              </a:spcBef>
              <a:spcAft>
                <a:spcPct val="0"/>
              </a:spcAft>
            </a:pPr>
            <a:r>
              <a:rPr lang="zh-CN" altLang="en-US" sz="2600" dirty="0" smtClean="0">
                <a:latin typeface="方正小标宋简体" panose="02000000000000000000" charset="-122"/>
                <a:ea typeface="方正小标宋简体" panose="02000000000000000000" charset="-122"/>
                <a:cs typeface="+mn-ea"/>
                <a:sym typeface="+mn-lt"/>
              </a:rPr>
              <a:t>（四）实行环评审批简政放权</a:t>
            </a:r>
            <a:endParaRPr lang="zh-CN" altLang="en-US" sz="2600" dirty="0" smtClean="0">
              <a:latin typeface="方正小标宋简体" panose="02000000000000000000" charset="-122"/>
              <a:ea typeface="方正小标宋简体" panose="02000000000000000000" charset="-122"/>
              <a:cs typeface="+mn-ea"/>
              <a:sym typeface="+mn-lt"/>
            </a:endParaRPr>
          </a:p>
        </p:txBody>
      </p:sp>
      <p:sp>
        <p:nvSpPr>
          <p:cNvPr id="1048689" name="文本框 1"/>
          <p:cNvSpPr txBox="true"/>
          <p:nvPr/>
        </p:nvSpPr>
        <p:spPr>
          <a:xfrm>
            <a:off x="3562370" y="2223323"/>
            <a:ext cx="2239934" cy="1753235"/>
          </a:xfrm>
          <a:prstGeom prst="rect">
            <a:avLst/>
          </a:prstGeom>
          <a:noFill/>
        </p:spPr>
        <p:txBody>
          <a:bodyPr wrap="square" rtlCol="0">
            <a:spAutoFit/>
          </a:bodyPr>
          <a:lstStyle/>
          <a:p>
            <a:pPr algn="just"/>
            <a:r>
              <a:rPr lang="zh-CN" altLang="en-US" dirty="0" smtClean="0">
                <a:latin typeface="仿宋_GB2312" panose="02010609030101010101" charset="-122"/>
                <a:ea typeface="仿宋_GB2312" panose="02010609030101010101" charset="-122"/>
              </a:rPr>
              <a:t>凡</a:t>
            </a:r>
            <a:r>
              <a:rPr lang="en-US" altLang="zh-CN" dirty="0" smtClean="0">
                <a:latin typeface="仿宋_GB2312" panose="02010609030101010101" charset="-122"/>
                <a:ea typeface="仿宋_GB2312" panose="02010609030101010101" charset="-122"/>
              </a:rPr>
              <a:t>《</a:t>
            </a:r>
            <a:r>
              <a:rPr lang="zh-CN" altLang="en-US" dirty="0" smtClean="0">
                <a:latin typeface="仿宋_GB2312" panose="02010609030101010101" charset="-122"/>
                <a:ea typeface="仿宋_GB2312" panose="02010609030101010101" charset="-122"/>
              </a:rPr>
              <a:t>建设项目环境影响评价分类管理名录（</a:t>
            </a:r>
            <a:r>
              <a:rPr lang="en-US" altLang="zh-CN" dirty="0" smtClean="0">
                <a:latin typeface="仿宋_GB2312" panose="02010609030101010101" charset="-122"/>
                <a:ea typeface="仿宋_GB2312" panose="02010609030101010101" charset="-122"/>
              </a:rPr>
              <a:t>2021</a:t>
            </a:r>
            <a:r>
              <a:rPr lang="zh-CN" altLang="en-US" dirty="0" smtClean="0">
                <a:latin typeface="仿宋_GB2312" panose="02010609030101010101" charset="-122"/>
                <a:ea typeface="仿宋_GB2312" panose="02010609030101010101" charset="-122"/>
              </a:rPr>
              <a:t>年版）</a:t>
            </a:r>
            <a:r>
              <a:rPr lang="en-US" altLang="zh-CN" dirty="0" smtClean="0">
                <a:latin typeface="仿宋_GB2312" panose="02010609030101010101" charset="-122"/>
                <a:ea typeface="仿宋_GB2312" panose="02010609030101010101" charset="-122"/>
              </a:rPr>
              <a:t>》</a:t>
            </a:r>
            <a:r>
              <a:rPr lang="zh-CN" altLang="en-US" dirty="0" smtClean="0">
                <a:latin typeface="仿宋_GB2312" panose="02010609030101010101" charset="-122"/>
                <a:ea typeface="仿宋_GB2312" panose="02010609030101010101" charset="-122"/>
              </a:rPr>
              <a:t>未作规定的建设项目，实施建设项目环评豁免管理。</a:t>
            </a:r>
            <a:endParaRPr lang="zh-CN" altLang="en-US" dirty="0" smtClean="0">
              <a:latin typeface="仿宋_GB2312" panose="02010609030101010101" charset="-122"/>
              <a:ea typeface="仿宋_GB2312" panose="02010609030101010101" charset="-122"/>
            </a:endParaRPr>
          </a:p>
        </p:txBody>
      </p:sp>
      <p:sp>
        <p:nvSpPr>
          <p:cNvPr id="1048690" name="文本框 1"/>
          <p:cNvSpPr txBox="true"/>
          <p:nvPr/>
        </p:nvSpPr>
        <p:spPr>
          <a:xfrm>
            <a:off x="8794864" y="2239948"/>
            <a:ext cx="2211185" cy="1920240"/>
          </a:xfrm>
          <a:prstGeom prst="rect">
            <a:avLst/>
          </a:prstGeom>
          <a:noFill/>
        </p:spPr>
        <p:txBody>
          <a:bodyPr wrap="square" rtlCol="0">
            <a:spAutoFit/>
          </a:bodyPr>
          <a:lstStyle/>
          <a:p>
            <a:pPr algn="just"/>
            <a:r>
              <a:rPr lang="zh-CN" altLang="en-US" dirty="0" smtClean="0">
                <a:latin typeface="+mn-ea"/>
                <a:ea typeface="仿宋_GB2312" panose="02010609030101010101" charset="-122"/>
              </a:rPr>
              <a:t>优化调整市局与各分局建设项目环评审查范围，下放部分环评审批权限，积极支持山亭等区突破创新发展。</a:t>
            </a:r>
            <a:endParaRPr lang="zh-CN" altLang="en-US" dirty="0" smtClean="0">
              <a:latin typeface="仿宋_GB2312" panose="02010609030101010101" charset="-122"/>
              <a:ea typeface="仿宋_GB2312" panose="02010609030101010101" charset="-122"/>
            </a:endParaRPr>
          </a:p>
        </p:txBody>
      </p:sp>
      <p:sp>
        <p:nvSpPr>
          <p:cNvPr id="1048691" name="矩形 15"/>
          <p:cNvSpPr/>
          <p:nvPr/>
        </p:nvSpPr>
        <p:spPr>
          <a:xfrm>
            <a:off x="1702166" y="5183400"/>
            <a:ext cx="8894618" cy="1014730"/>
          </a:xfrm>
          <a:prstGeom prst="rect">
            <a:avLst/>
          </a:prstGeom>
        </p:spPr>
        <p:txBody>
          <a:bodyPr wrap="square">
            <a:spAutoFit/>
          </a:bodyPr>
          <a:lstStyle/>
          <a:p>
            <a:r>
              <a:rPr lang="en-US" altLang="zh-CN" sz="2400" b="1" dirty="0" smtClean="0">
                <a:latin typeface="+mn-ea"/>
              </a:rPr>
              <a:t>	</a:t>
            </a:r>
            <a:r>
              <a:rPr lang="zh-CN" altLang="zh-CN" b="1" dirty="0" smtClean="0">
                <a:latin typeface="+mn-ea"/>
              </a:rPr>
              <a:t>截至目前，全市受理的</a:t>
            </a:r>
            <a:r>
              <a:rPr lang="zh-CN" altLang="en-US" b="1" dirty="0" smtClean="0">
                <a:latin typeface="+mn-ea"/>
              </a:rPr>
              <a:t>约</a:t>
            </a:r>
            <a:r>
              <a:rPr lang="en-US" altLang="zh-CN" b="1" dirty="0" smtClean="0">
                <a:latin typeface="+mn-ea"/>
              </a:rPr>
              <a:t>62%</a:t>
            </a:r>
            <a:r>
              <a:rPr lang="zh-CN" altLang="zh-CN" b="1" dirty="0" smtClean="0">
                <a:latin typeface="+mn-ea"/>
              </a:rPr>
              <a:t>的建设项目环评实现了仅需备案、无需审批，</a:t>
            </a:r>
            <a:r>
              <a:rPr lang="en-US" altLang="zh-CN" b="1" dirty="0" smtClean="0">
                <a:latin typeface="+mn-ea"/>
              </a:rPr>
              <a:t>17</a:t>
            </a:r>
            <a:r>
              <a:rPr lang="zh-CN" altLang="zh-CN" b="1" dirty="0" smtClean="0">
                <a:latin typeface="+mn-ea"/>
              </a:rPr>
              <a:t>类</a:t>
            </a:r>
            <a:r>
              <a:rPr lang="zh-CN" altLang="en-US" b="1" dirty="0" smtClean="0">
                <a:latin typeface="+mn-ea"/>
              </a:rPr>
              <a:t>行业环评报告书类建设项目及多个行业环评报告表</a:t>
            </a:r>
            <a:r>
              <a:rPr lang="zh-CN" altLang="en-US" b="1" dirty="0" smtClean="0">
                <a:latin typeface="+mn-ea"/>
                <a:sym typeface="+mn-ea"/>
              </a:rPr>
              <a:t>类建设项目</a:t>
            </a:r>
            <a:r>
              <a:rPr lang="zh-CN" altLang="en-US" b="1" dirty="0" smtClean="0">
                <a:latin typeface="+mn-ea"/>
              </a:rPr>
              <a:t>可就近向区级生态环境部门进行申报审查，</a:t>
            </a:r>
            <a:r>
              <a:rPr lang="zh-CN" altLang="zh-CN" b="1" dirty="0" smtClean="0">
                <a:latin typeface="+mn-ea"/>
              </a:rPr>
              <a:t>在简政放权中体现“枣庄效率”。</a:t>
            </a:r>
            <a:endParaRPr lang="en-US" altLang="zh-CN" b="1" dirty="0" smtClean="0">
              <a:latin typeface="+mn-ea"/>
            </a:endParaRPr>
          </a:p>
        </p:txBody>
      </p:sp>
      <p:sp>
        <p:nvSpPr>
          <p:cNvPr id="1048692" name="Freeform 9"/>
          <p:cNvSpPr/>
          <p:nvPr/>
        </p:nvSpPr>
        <p:spPr bwMode="auto">
          <a:xfrm>
            <a:off x="6410285" y="3879916"/>
            <a:ext cx="2339985" cy="783975"/>
          </a:xfrm>
          <a:custGeom>
            <a:avLst/>
            <a:gdLst>
              <a:gd name="T0" fmla="*/ 226 w 1764"/>
              <a:gd name="T1" fmla="*/ 0 h 591"/>
              <a:gd name="T2" fmla="*/ 307 w 1764"/>
              <a:gd name="T3" fmla="*/ 72 h 591"/>
              <a:gd name="T4" fmla="*/ 393 w 1764"/>
              <a:gd name="T5" fmla="*/ 132 h 591"/>
              <a:gd name="T6" fmla="*/ 484 w 1764"/>
              <a:gd name="T7" fmla="*/ 181 h 591"/>
              <a:gd name="T8" fmla="*/ 582 w 1764"/>
              <a:gd name="T9" fmla="*/ 221 h 591"/>
              <a:gd name="T10" fmla="*/ 679 w 1764"/>
              <a:gd name="T11" fmla="*/ 249 h 591"/>
              <a:gd name="T12" fmla="*/ 780 w 1764"/>
              <a:gd name="T13" fmla="*/ 265 h 591"/>
              <a:gd name="T14" fmla="*/ 882 w 1764"/>
              <a:gd name="T15" fmla="*/ 270 h 591"/>
              <a:gd name="T16" fmla="*/ 984 w 1764"/>
              <a:gd name="T17" fmla="*/ 265 h 591"/>
              <a:gd name="T18" fmla="*/ 1084 w 1764"/>
              <a:gd name="T19" fmla="*/ 249 h 591"/>
              <a:gd name="T20" fmla="*/ 1185 w 1764"/>
              <a:gd name="T21" fmla="*/ 221 h 591"/>
              <a:gd name="T22" fmla="*/ 1280 w 1764"/>
              <a:gd name="T23" fmla="*/ 181 h 591"/>
              <a:gd name="T24" fmla="*/ 1371 w 1764"/>
              <a:gd name="T25" fmla="*/ 132 h 591"/>
              <a:gd name="T26" fmla="*/ 1457 w 1764"/>
              <a:gd name="T27" fmla="*/ 72 h 591"/>
              <a:gd name="T28" fmla="*/ 1538 w 1764"/>
              <a:gd name="T29" fmla="*/ 0 h 591"/>
              <a:gd name="T30" fmla="*/ 1764 w 1764"/>
              <a:gd name="T31" fmla="*/ 226 h 591"/>
              <a:gd name="T32" fmla="*/ 1673 w 1764"/>
              <a:gd name="T33" fmla="*/ 309 h 591"/>
              <a:gd name="T34" fmla="*/ 1575 w 1764"/>
              <a:gd name="T35" fmla="*/ 382 h 591"/>
              <a:gd name="T36" fmla="*/ 1471 w 1764"/>
              <a:gd name="T37" fmla="*/ 444 h 591"/>
              <a:gd name="T38" fmla="*/ 1359 w 1764"/>
              <a:gd name="T39" fmla="*/ 498 h 591"/>
              <a:gd name="T40" fmla="*/ 1245 w 1764"/>
              <a:gd name="T41" fmla="*/ 537 h 591"/>
              <a:gd name="T42" fmla="*/ 1126 w 1764"/>
              <a:gd name="T43" fmla="*/ 568 h 591"/>
              <a:gd name="T44" fmla="*/ 1005 w 1764"/>
              <a:gd name="T45" fmla="*/ 586 h 591"/>
              <a:gd name="T46" fmla="*/ 882 w 1764"/>
              <a:gd name="T47" fmla="*/ 591 h 591"/>
              <a:gd name="T48" fmla="*/ 759 w 1764"/>
              <a:gd name="T49" fmla="*/ 586 h 591"/>
              <a:gd name="T50" fmla="*/ 638 w 1764"/>
              <a:gd name="T51" fmla="*/ 568 h 591"/>
              <a:gd name="T52" fmla="*/ 519 w 1764"/>
              <a:gd name="T53" fmla="*/ 537 h 591"/>
              <a:gd name="T54" fmla="*/ 405 w 1764"/>
              <a:gd name="T55" fmla="*/ 498 h 591"/>
              <a:gd name="T56" fmla="*/ 293 w 1764"/>
              <a:gd name="T57" fmla="*/ 444 h 591"/>
              <a:gd name="T58" fmla="*/ 191 w 1764"/>
              <a:gd name="T59" fmla="*/ 382 h 591"/>
              <a:gd name="T60" fmla="*/ 91 w 1764"/>
              <a:gd name="T61" fmla="*/ 309 h 591"/>
              <a:gd name="T62" fmla="*/ 0 w 1764"/>
              <a:gd name="T63" fmla="*/ 226 h 591"/>
              <a:gd name="T64" fmla="*/ 226 w 1764"/>
              <a:gd name="T65"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4" h="591">
                <a:moveTo>
                  <a:pt x="226" y="0"/>
                </a:moveTo>
                <a:lnTo>
                  <a:pt x="307" y="72"/>
                </a:lnTo>
                <a:lnTo>
                  <a:pt x="393" y="132"/>
                </a:lnTo>
                <a:lnTo>
                  <a:pt x="484" y="181"/>
                </a:lnTo>
                <a:lnTo>
                  <a:pt x="582" y="221"/>
                </a:lnTo>
                <a:lnTo>
                  <a:pt x="679" y="249"/>
                </a:lnTo>
                <a:lnTo>
                  <a:pt x="780" y="265"/>
                </a:lnTo>
                <a:lnTo>
                  <a:pt x="882" y="270"/>
                </a:lnTo>
                <a:lnTo>
                  <a:pt x="984" y="265"/>
                </a:lnTo>
                <a:lnTo>
                  <a:pt x="1084" y="249"/>
                </a:lnTo>
                <a:lnTo>
                  <a:pt x="1185" y="221"/>
                </a:lnTo>
                <a:lnTo>
                  <a:pt x="1280" y="181"/>
                </a:lnTo>
                <a:lnTo>
                  <a:pt x="1371" y="132"/>
                </a:lnTo>
                <a:lnTo>
                  <a:pt x="1457" y="72"/>
                </a:lnTo>
                <a:lnTo>
                  <a:pt x="1538" y="0"/>
                </a:lnTo>
                <a:lnTo>
                  <a:pt x="1764" y="226"/>
                </a:lnTo>
                <a:lnTo>
                  <a:pt x="1673" y="309"/>
                </a:lnTo>
                <a:lnTo>
                  <a:pt x="1575" y="382"/>
                </a:lnTo>
                <a:lnTo>
                  <a:pt x="1471" y="444"/>
                </a:lnTo>
                <a:lnTo>
                  <a:pt x="1359" y="498"/>
                </a:lnTo>
                <a:lnTo>
                  <a:pt x="1245" y="537"/>
                </a:lnTo>
                <a:lnTo>
                  <a:pt x="1126" y="568"/>
                </a:lnTo>
                <a:lnTo>
                  <a:pt x="1005" y="586"/>
                </a:lnTo>
                <a:lnTo>
                  <a:pt x="882" y="591"/>
                </a:lnTo>
                <a:lnTo>
                  <a:pt x="759" y="586"/>
                </a:lnTo>
                <a:lnTo>
                  <a:pt x="638" y="568"/>
                </a:lnTo>
                <a:lnTo>
                  <a:pt x="519" y="537"/>
                </a:lnTo>
                <a:lnTo>
                  <a:pt x="405" y="498"/>
                </a:lnTo>
                <a:lnTo>
                  <a:pt x="293" y="444"/>
                </a:lnTo>
                <a:lnTo>
                  <a:pt x="191" y="382"/>
                </a:lnTo>
                <a:lnTo>
                  <a:pt x="91" y="309"/>
                </a:lnTo>
                <a:lnTo>
                  <a:pt x="0" y="226"/>
                </a:lnTo>
                <a:lnTo>
                  <a:pt x="226" y="0"/>
                </a:lnTo>
                <a:close/>
              </a:path>
            </a:pathLst>
          </a:custGeom>
          <a:solidFill>
            <a:schemeClr val="accent1"/>
          </a:solidFill>
          <a:ln w="0">
            <a:noFill/>
            <a:prstDash val="solid"/>
            <a:round/>
          </a:ln>
        </p:spPr>
        <p:txBody>
          <a:bodyPr vert="horz" wrap="square" lIns="91440" tIns="45720" rIns="91440" bIns="45720" numCol="1" anchor="t" anchorCtr="false" compatLnSpc="true"/>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8693" name="Freeform 12"/>
          <p:cNvSpPr/>
          <p:nvPr/>
        </p:nvSpPr>
        <p:spPr bwMode="auto">
          <a:xfrm>
            <a:off x="6601305" y="1933325"/>
            <a:ext cx="1957946" cy="1960599"/>
          </a:xfrm>
          <a:custGeom>
            <a:avLst/>
            <a:gdLst>
              <a:gd name="T0" fmla="*/ 738 w 1476"/>
              <a:gd name="T1" fmla="*/ 0 h 1478"/>
              <a:gd name="T2" fmla="*/ 838 w 1476"/>
              <a:gd name="T3" fmla="*/ 7 h 1478"/>
              <a:gd name="T4" fmla="*/ 933 w 1476"/>
              <a:gd name="T5" fmla="*/ 28 h 1478"/>
              <a:gd name="T6" fmla="*/ 1024 w 1476"/>
              <a:gd name="T7" fmla="*/ 59 h 1478"/>
              <a:gd name="T8" fmla="*/ 1110 w 1476"/>
              <a:gd name="T9" fmla="*/ 103 h 1478"/>
              <a:gd name="T10" fmla="*/ 1189 w 1476"/>
              <a:gd name="T11" fmla="*/ 154 h 1478"/>
              <a:gd name="T12" fmla="*/ 1259 w 1476"/>
              <a:gd name="T13" fmla="*/ 217 h 1478"/>
              <a:gd name="T14" fmla="*/ 1322 w 1476"/>
              <a:gd name="T15" fmla="*/ 289 h 1478"/>
              <a:gd name="T16" fmla="*/ 1376 w 1476"/>
              <a:gd name="T17" fmla="*/ 366 h 1478"/>
              <a:gd name="T18" fmla="*/ 1418 w 1476"/>
              <a:gd name="T19" fmla="*/ 452 h 1478"/>
              <a:gd name="T20" fmla="*/ 1450 w 1476"/>
              <a:gd name="T21" fmla="*/ 543 h 1478"/>
              <a:gd name="T22" fmla="*/ 1469 w 1476"/>
              <a:gd name="T23" fmla="*/ 640 h 1478"/>
              <a:gd name="T24" fmla="*/ 1476 w 1476"/>
              <a:gd name="T25" fmla="*/ 741 h 1478"/>
              <a:gd name="T26" fmla="*/ 1469 w 1476"/>
              <a:gd name="T27" fmla="*/ 841 h 1478"/>
              <a:gd name="T28" fmla="*/ 1450 w 1476"/>
              <a:gd name="T29" fmla="*/ 936 h 1478"/>
              <a:gd name="T30" fmla="*/ 1418 w 1476"/>
              <a:gd name="T31" fmla="*/ 1027 h 1478"/>
              <a:gd name="T32" fmla="*/ 1376 w 1476"/>
              <a:gd name="T33" fmla="*/ 1113 h 1478"/>
              <a:gd name="T34" fmla="*/ 1322 w 1476"/>
              <a:gd name="T35" fmla="*/ 1190 h 1478"/>
              <a:gd name="T36" fmla="*/ 1259 w 1476"/>
              <a:gd name="T37" fmla="*/ 1262 h 1478"/>
              <a:gd name="T38" fmla="*/ 1189 w 1476"/>
              <a:gd name="T39" fmla="*/ 1325 h 1478"/>
              <a:gd name="T40" fmla="*/ 1110 w 1476"/>
              <a:gd name="T41" fmla="*/ 1378 h 1478"/>
              <a:gd name="T42" fmla="*/ 1024 w 1476"/>
              <a:gd name="T43" fmla="*/ 1420 h 1478"/>
              <a:gd name="T44" fmla="*/ 933 w 1476"/>
              <a:gd name="T45" fmla="*/ 1453 h 1478"/>
              <a:gd name="T46" fmla="*/ 838 w 1476"/>
              <a:gd name="T47" fmla="*/ 1471 h 1478"/>
              <a:gd name="T48" fmla="*/ 738 w 1476"/>
              <a:gd name="T49" fmla="*/ 1478 h 1478"/>
              <a:gd name="T50" fmla="*/ 638 w 1476"/>
              <a:gd name="T51" fmla="*/ 1471 h 1478"/>
              <a:gd name="T52" fmla="*/ 542 w 1476"/>
              <a:gd name="T53" fmla="*/ 1453 h 1478"/>
              <a:gd name="T54" fmla="*/ 449 w 1476"/>
              <a:gd name="T55" fmla="*/ 1420 h 1478"/>
              <a:gd name="T56" fmla="*/ 366 w 1476"/>
              <a:gd name="T57" fmla="*/ 1378 h 1478"/>
              <a:gd name="T58" fmla="*/ 286 w 1476"/>
              <a:gd name="T59" fmla="*/ 1325 h 1478"/>
              <a:gd name="T60" fmla="*/ 217 w 1476"/>
              <a:gd name="T61" fmla="*/ 1262 h 1478"/>
              <a:gd name="T62" fmla="*/ 154 w 1476"/>
              <a:gd name="T63" fmla="*/ 1190 h 1478"/>
              <a:gd name="T64" fmla="*/ 100 w 1476"/>
              <a:gd name="T65" fmla="*/ 1113 h 1478"/>
              <a:gd name="T66" fmla="*/ 58 w 1476"/>
              <a:gd name="T67" fmla="*/ 1027 h 1478"/>
              <a:gd name="T68" fmla="*/ 26 w 1476"/>
              <a:gd name="T69" fmla="*/ 936 h 1478"/>
              <a:gd name="T70" fmla="*/ 7 w 1476"/>
              <a:gd name="T71" fmla="*/ 841 h 1478"/>
              <a:gd name="T72" fmla="*/ 0 w 1476"/>
              <a:gd name="T73" fmla="*/ 741 h 1478"/>
              <a:gd name="T74" fmla="*/ 7 w 1476"/>
              <a:gd name="T75" fmla="*/ 640 h 1478"/>
              <a:gd name="T76" fmla="*/ 26 w 1476"/>
              <a:gd name="T77" fmla="*/ 543 h 1478"/>
              <a:gd name="T78" fmla="*/ 58 w 1476"/>
              <a:gd name="T79" fmla="*/ 452 h 1478"/>
              <a:gd name="T80" fmla="*/ 100 w 1476"/>
              <a:gd name="T81" fmla="*/ 366 h 1478"/>
              <a:gd name="T82" fmla="*/ 154 w 1476"/>
              <a:gd name="T83" fmla="*/ 289 h 1478"/>
              <a:gd name="T84" fmla="*/ 217 w 1476"/>
              <a:gd name="T85" fmla="*/ 217 h 1478"/>
              <a:gd name="T86" fmla="*/ 286 w 1476"/>
              <a:gd name="T87" fmla="*/ 154 h 1478"/>
              <a:gd name="T88" fmla="*/ 366 w 1476"/>
              <a:gd name="T89" fmla="*/ 103 h 1478"/>
              <a:gd name="T90" fmla="*/ 449 w 1476"/>
              <a:gd name="T91" fmla="*/ 59 h 1478"/>
              <a:gd name="T92" fmla="*/ 542 w 1476"/>
              <a:gd name="T93" fmla="*/ 28 h 1478"/>
              <a:gd name="T94" fmla="*/ 638 w 1476"/>
              <a:gd name="T95" fmla="*/ 7 h 1478"/>
              <a:gd name="T96" fmla="*/ 738 w 1476"/>
              <a:gd name="T97" fmla="*/ 0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76" h="1478">
                <a:moveTo>
                  <a:pt x="738" y="0"/>
                </a:moveTo>
                <a:lnTo>
                  <a:pt x="838" y="7"/>
                </a:lnTo>
                <a:lnTo>
                  <a:pt x="933" y="28"/>
                </a:lnTo>
                <a:lnTo>
                  <a:pt x="1024" y="59"/>
                </a:lnTo>
                <a:lnTo>
                  <a:pt x="1110" y="103"/>
                </a:lnTo>
                <a:lnTo>
                  <a:pt x="1189" y="154"/>
                </a:lnTo>
                <a:lnTo>
                  <a:pt x="1259" y="217"/>
                </a:lnTo>
                <a:lnTo>
                  <a:pt x="1322" y="289"/>
                </a:lnTo>
                <a:lnTo>
                  <a:pt x="1376" y="366"/>
                </a:lnTo>
                <a:lnTo>
                  <a:pt x="1418" y="452"/>
                </a:lnTo>
                <a:lnTo>
                  <a:pt x="1450" y="543"/>
                </a:lnTo>
                <a:lnTo>
                  <a:pt x="1469" y="640"/>
                </a:lnTo>
                <a:lnTo>
                  <a:pt x="1476" y="741"/>
                </a:lnTo>
                <a:lnTo>
                  <a:pt x="1469" y="841"/>
                </a:lnTo>
                <a:lnTo>
                  <a:pt x="1450" y="936"/>
                </a:lnTo>
                <a:lnTo>
                  <a:pt x="1418" y="1027"/>
                </a:lnTo>
                <a:lnTo>
                  <a:pt x="1376" y="1113"/>
                </a:lnTo>
                <a:lnTo>
                  <a:pt x="1322" y="1190"/>
                </a:lnTo>
                <a:lnTo>
                  <a:pt x="1259" y="1262"/>
                </a:lnTo>
                <a:lnTo>
                  <a:pt x="1189" y="1325"/>
                </a:lnTo>
                <a:lnTo>
                  <a:pt x="1110" y="1378"/>
                </a:lnTo>
                <a:lnTo>
                  <a:pt x="1024" y="1420"/>
                </a:lnTo>
                <a:lnTo>
                  <a:pt x="933" y="1453"/>
                </a:lnTo>
                <a:lnTo>
                  <a:pt x="838" y="1471"/>
                </a:lnTo>
                <a:lnTo>
                  <a:pt x="738" y="1478"/>
                </a:lnTo>
                <a:lnTo>
                  <a:pt x="638" y="1471"/>
                </a:lnTo>
                <a:lnTo>
                  <a:pt x="542" y="1453"/>
                </a:lnTo>
                <a:lnTo>
                  <a:pt x="449" y="1420"/>
                </a:lnTo>
                <a:lnTo>
                  <a:pt x="366" y="1378"/>
                </a:lnTo>
                <a:lnTo>
                  <a:pt x="286" y="1325"/>
                </a:lnTo>
                <a:lnTo>
                  <a:pt x="217" y="1262"/>
                </a:lnTo>
                <a:lnTo>
                  <a:pt x="154" y="1190"/>
                </a:lnTo>
                <a:lnTo>
                  <a:pt x="100" y="1113"/>
                </a:lnTo>
                <a:lnTo>
                  <a:pt x="58" y="1027"/>
                </a:lnTo>
                <a:lnTo>
                  <a:pt x="26" y="936"/>
                </a:lnTo>
                <a:lnTo>
                  <a:pt x="7" y="841"/>
                </a:lnTo>
                <a:lnTo>
                  <a:pt x="0" y="741"/>
                </a:lnTo>
                <a:lnTo>
                  <a:pt x="7" y="640"/>
                </a:lnTo>
                <a:lnTo>
                  <a:pt x="26" y="543"/>
                </a:lnTo>
                <a:lnTo>
                  <a:pt x="58" y="452"/>
                </a:lnTo>
                <a:lnTo>
                  <a:pt x="100" y="366"/>
                </a:lnTo>
                <a:lnTo>
                  <a:pt x="154" y="289"/>
                </a:lnTo>
                <a:lnTo>
                  <a:pt x="217" y="217"/>
                </a:lnTo>
                <a:lnTo>
                  <a:pt x="286" y="154"/>
                </a:lnTo>
                <a:lnTo>
                  <a:pt x="366" y="103"/>
                </a:lnTo>
                <a:lnTo>
                  <a:pt x="449" y="59"/>
                </a:lnTo>
                <a:lnTo>
                  <a:pt x="542" y="28"/>
                </a:lnTo>
                <a:lnTo>
                  <a:pt x="638" y="7"/>
                </a:lnTo>
                <a:lnTo>
                  <a:pt x="738" y="0"/>
                </a:lnTo>
                <a:close/>
              </a:path>
            </a:pathLst>
          </a:custGeom>
          <a:solidFill>
            <a:schemeClr val="accent1"/>
          </a:solidFill>
          <a:ln w="0">
            <a:noFill/>
            <a:prstDash val="solid"/>
            <a:round/>
          </a:ln>
        </p:spPr>
        <p:txBody>
          <a:bodyPr vert="horz" wrap="square" lIns="91440" tIns="45720" rIns="91440" bIns="45720" numCol="1" anchor="t" anchorCtr="false" compatLnSpc="true"/>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8694" name="Freeform 8"/>
          <p:cNvSpPr/>
          <p:nvPr/>
        </p:nvSpPr>
        <p:spPr bwMode="auto">
          <a:xfrm>
            <a:off x="1272319" y="3919712"/>
            <a:ext cx="2309475" cy="744179"/>
          </a:xfrm>
          <a:custGeom>
            <a:avLst/>
            <a:gdLst>
              <a:gd name="T0" fmla="*/ 200 w 1741"/>
              <a:gd name="T1" fmla="*/ 0 h 561"/>
              <a:gd name="T2" fmla="*/ 284 w 1741"/>
              <a:gd name="T3" fmla="*/ 75 h 561"/>
              <a:gd name="T4" fmla="*/ 373 w 1741"/>
              <a:gd name="T5" fmla="*/ 135 h 561"/>
              <a:gd name="T6" fmla="*/ 466 w 1741"/>
              <a:gd name="T7" fmla="*/ 187 h 561"/>
              <a:gd name="T8" fmla="*/ 563 w 1741"/>
              <a:gd name="T9" fmla="*/ 226 h 561"/>
              <a:gd name="T10" fmla="*/ 663 w 1741"/>
              <a:gd name="T11" fmla="*/ 254 h 561"/>
              <a:gd name="T12" fmla="*/ 766 w 1741"/>
              <a:gd name="T13" fmla="*/ 273 h 561"/>
              <a:gd name="T14" fmla="*/ 871 w 1741"/>
              <a:gd name="T15" fmla="*/ 277 h 561"/>
              <a:gd name="T16" fmla="*/ 973 w 1741"/>
              <a:gd name="T17" fmla="*/ 273 h 561"/>
              <a:gd name="T18" fmla="*/ 1078 w 1741"/>
              <a:gd name="T19" fmla="*/ 254 h 561"/>
              <a:gd name="T20" fmla="*/ 1178 w 1741"/>
              <a:gd name="T21" fmla="*/ 226 h 561"/>
              <a:gd name="T22" fmla="*/ 1275 w 1741"/>
              <a:gd name="T23" fmla="*/ 187 h 561"/>
              <a:gd name="T24" fmla="*/ 1369 w 1741"/>
              <a:gd name="T25" fmla="*/ 135 h 561"/>
              <a:gd name="T26" fmla="*/ 1457 w 1741"/>
              <a:gd name="T27" fmla="*/ 75 h 561"/>
              <a:gd name="T28" fmla="*/ 1538 w 1741"/>
              <a:gd name="T29" fmla="*/ 0 h 561"/>
              <a:gd name="T30" fmla="*/ 1741 w 1741"/>
              <a:gd name="T31" fmla="*/ 201 h 561"/>
              <a:gd name="T32" fmla="*/ 1650 w 1741"/>
              <a:gd name="T33" fmla="*/ 284 h 561"/>
              <a:gd name="T34" fmla="*/ 1552 w 1741"/>
              <a:gd name="T35" fmla="*/ 357 h 561"/>
              <a:gd name="T36" fmla="*/ 1450 w 1741"/>
              <a:gd name="T37" fmla="*/ 417 h 561"/>
              <a:gd name="T38" fmla="*/ 1341 w 1741"/>
              <a:gd name="T39" fmla="*/ 468 h 561"/>
              <a:gd name="T40" fmla="*/ 1229 w 1741"/>
              <a:gd name="T41" fmla="*/ 510 h 561"/>
              <a:gd name="T42" fmla="*/ 1113 w 1741"/>
              <a:gd name="T43" fmla="*/ 538 h 561"/>
              <a:gd name="T44" fmla="*/ 992 w 1741"/>
              <a:gd name="T45" fmla="*/ 557 h 561"/>
              <a:gd name="T46" fmla="*/ 871 w 1741"/>
              <a:gd name="T47" fmla="*/ 561 h 561"/>
              <a:gd name="T48" fmla="*/ 747 w 1741"/>
              <a:gd name="T49" fmla="*/ 557 h 561"/>
              <a:gd name="T50" fmla="*/ 629 w 1741"/>
              <a:gd name="T51" fmla="*/ 538 h 561"/>
              <a:gd name="T52" fmla="*/ 512 w 1741"/>
              <a:gd name="T53" fmla="*/ 510 h 561"/>
              <a:gd name="T54" fmla="*/ 398 w 1741"/>
              <a:gd name="T55" fmla="*/ 468 h 561"/>
              <a:gd name="T56" fmla="*/ 291 w 1741"/>
              <a:gd name="T57" fmla="*/ 417 h 561"/>
              <a:gd name="T58" fmla="*/ 189 w 1741"/>
              <a:gd name="T59" fmla="*/ 357 h 561"/>
              <a:gd name="T60" fmla="*/ 91 w 1741"/>
              <a:gd name="T61" fmla="*/ 284 h 561"/>
              <a:gd name="T62" fmla="*/ 0 w 1741"/>
              <a:gd name="T63" fmla="*/ 201 h 561"/>
              <a:gd name="T64" fmla="*/ 200 w 1741"/>
              <a:gd name="T65"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41" h="561">
                <a:moveTo>
                  <a:pt x="200" y="0"/>
                </a:moveTo>
                <a:lnTo>
                  <a:pt x="284" y="75"/>
                </a:lnTo>
                <a:lnTo>
                  <a:pt x="373" y="135"/>
                </a:lnTo>
                <a:lnTo>
                  <a:pt x="466" y="187"/>
                </a:lnTo>
                <a:lnTo>
                  <a:pt x="563" y="226"/>
                </a:lnTo>
                <a:lnTo>
                  <a:pt x="663" y="254"/>
                </a:lnTo>
                <a:lnTo>
                  <a:pt x="766" y="273"/>
                </a:lnTo>
                <a:lnTo>
                  <a:pt x="871" y="277"/>
                </a:lnTo>
                <a:lnTo>
                  <a:pt x="973" y="273"/>
                </a:lnTo>
                <a:lnTo>
                  <a:pt x="1078" y="254"/>
                </a:lnTo>
                <a:lnTo>
                  <a:pt x="1178" y="226"/>
                </a:lnTo>
                <a:lnTo>
                  <a:pt x="1275" y="187"/>
                </a:lnTo>
                <a:lnTo>
                  <a:pt x="1369" y="135"/>
                </a:lnTo>
                <a:lnTo>
                  <a:pt x="1457" y="75"/>
                </a:lnTo>
                <a:lnTo>
                  <a:pt x="1538" y="0"/>
                </a:lnTo>
                <a:lnTo>
                  <a:pt x="1741" y="201"/>
                </a:lnTo>
                <a:lnTo>
                  <a:pt x="1650" y="284"/>
                </a:lnTo>
                <a:lnTo>
                  <a:pt x="1552" y="357"/>
                </a:lnTo>
                <a:lnTo>
                  <a:pt x="1450" y="417"/>
                </a:lnTo>
                <a:lnTo>
                  <a:pt x="1341" y="468"/>
                </a:lnTo>
                <a:lnTo>
                  <a:pt x="1229" y="510"/>
                </a:lnTo>
                <a:lnTo>
                  <a:pt x="1113" y="538"/>
                </a:lnTo>
                <a:lnTo>
                  <a:pt x="992" y="557"/>
                </a:lnTo>
                <a:lnTo>
                  <a:pt x="871" y="561"/>
                </a:lnTo>
                <a:lnTo>
                  <a:pt x="747" y="557"/>
                </a:lnTo>
                <a:lnTo>
                  <a:pt x="629" y="538"/>
                </a:lnTo>
                <a:lnTo>
                  <a:pt x="512" y="510"/>
                </a:lnTo>
                <a:lnTo>
                  <a:pt x="398" y="468"/>
                </a:lnTo>
                <a:lnTo>
                  <a:pt x="291" y="417"/>
                </a:lnTo>
                <a:lnTo>
                  <a:pt x="189" y="357"/>
                </a:lnTo>
                <a:lnTo>
                  <a:pt x="91" y="284"/>
                </a:lnTo>
                <a:lnTo>
                  <a:pt x="0" y="201"/>
                </a:lnTo>
                <a:lnTo>
                  <a:pt x="200" y="0"/>
                </a:lnTo>
                <a:close/>
              </a:path>
            </a:pathLst>
          </a:custGeom>
          <a:solidFill>
            <a:schemeClr val="accent2"/>
          </a:solidFill>
          <a:ln w="0">
            <a:noFill/>
            <a:prstDash val="solid"/>
            <a:round/>
          </a:ln>
        </p:spPr>
        <p:txBody>
          <a:bodyPr vert="horz" wrap="square" lIns="91440" tIns="45720" rIns="91440" bIns="45720" numCol="1" anchor="t" anchorCtr="false" compatLnSpc="true"/>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8695" name="Freeform 11"/>
          <p:cNvSpPr/>
          <p:nvPr/>
        </p:nvSpPr>
        <p:spPr bwMode="auto">
          <a:xfrm>
            <a:off x="1444767" y="1933325"/>
            <a:ext cx="1960600" cy="1960599"/>
          </a:xfrm>
          <a:custGeom>
            <a:avLst/>
            <a:gdLst>
              <a:gd name="T0" fmla="*/ 741 w 1478"/>
              <a:gd name="T1" fmla="*/ 0 h 1478"/>
              <a:gd name="T2" fmla="*/ 841 w 1478"/>
              <a:gd name="T3" fmla="*/ 7 h 1478"/>
              <a:gd name="T4" fmla="*/ 936 w 1478"/>
              <a:gd name="T5" fmla="*/ 28 h 1478"/>
              <a:gd name="T6" fmla="*/ 1027 w 1478"/>
              <a:gd name="T7" fmla="*/ 59 h 1478"/>
              <a:gd name="T8" fmla="*/ 1113 w 1478"/>
              <a:gd name="T9" fmla="*/ 103 h 1478"/>
              <a:gd name="T10" fmla="*/ 1192 w 1478"/>
              <a:gd name="T11" fmla="*/ 154 h 1478"/>
              <a:gd name="T12" fmla="*/ 1262 w 1478"/>
              <a:gd name="T13" fmla="*/ 217 h 1478"/>
              <a:gd name="T14" fmla="*/ 1325 w 1478"/>
              <a:gd name="T15" fmla="*/ 289 h 1478"/>
              <a:gd name="T16" fmla="*/ 1378 w 1478"/>
              <a:gd name="T17" fmla="*/ 366 h 1478"/>
              <a:gd name="T18" fmla="*/ 1420 w 1478"/>
              <a:gd name="T19" fmla="*/ 452 h 1478"/>
              <a:gd name="T20" fmla="*/ 1453 w 1478"/>
              <a:gd name="T21" fmla="*/ 543 h 1478"/>
              <a:gd name="T22" fmla="*/ 1471 w 1478"/>
              <a:gd name="T23" fmla="*/ 640 h 1478"/>
              <a:gd name="T24" fmla="*/ 1478 w 1478"/>
              <a:gd name="T25" fmla="*/ 741 h 1478"/>
              <a:gd name="T26" fmla="*/ 1471 w 1478"/>
              <a:gd name="T27" fmla="*/ 841 h 1478"/>
              <a:gd name="T28" fmla="*/ 1453 w 1478"/>
              <a:gd name="T29" fmla="*/ 936 h 1478"/>
              <a:gd name="T30" fmla="*/ 1420 w 1478"/>
              <a:gd name="T31" fmla="*/ 1027 h 1478"/>
              <a:gd name="T32" fmla="*/ 1378 w 1478"/>
              <a:gd name="T33" fmla="*/ 1113 h 1478"/>
              <a:gd name="T34" fmla="*/ 1325 w 1478"/>
              <a:gd name="T35" fmla="*/ 1190 h 1478"/>
              <a:gd name="T36" fmla="*/ 1262 w 1478"/>
              <a:gd name="T37" fmla="*/ 1262 h 1478"/>
              <a:gd name="T38" fmla="*/ 1192 w 1478"/>
              <a:gd name="T39" fmla="*/ 1325 h 1478"/>
              <a:gd name="T40" fmla="*/ 1113 w 1478"/>
              <a:gd name="T41" fmla="*/ 1378 h 1478"/>
              <a:gd name="T42" fmla="*/ 1027 w 1478"/>
              <a:gd name="T43" fmla="*/ 1420 h 1478"/>
              <a:gd name="T44" fmla="*/ 936 w 1478"/>
              <a:gd name="T45" fmla="*/ 1453 h 1478"/>
              <a:gd name="T46" fmla="*/ 841 w 1478"/>
              <a:gd name="T47" fmla="*/ 1471 h 1478"/>
              <a:gd name="T48" fmla="*/ 741 w 1478"/>
              <a:gd name="T49" fmla="*/ 1478 h 1478"/>
              <a:gd name="T50" fmla="*/ 640 w 1478"/>
              <a:gd name="T51" fmla="*/ 1471 h 1478"/>
              <a:gd name="T52" fmla="*/ 543 w 1478"/>
              <a:gd name="T53" fmla="*/ 1453 h 1478"/>
              <a:gd name="T54" fmla="*/ 452 w 1478"/>
              <a:gd name="T55" fmla="*/ 1420 h 1478"/>
              <a:gd name="T56" fmla="*/ 368 w 1478"/>
              <a:gd name="T57" fmla="*/ 1378 h 1478"/>
              <a:gd name="T58" fmla="*/ 289 w 1478"/>
              <a:gd name="T59" fmla="*/ 1325 h 1478"/>
              <a:gd name="T60" fmla="*/ 217 w 1478"/>
              <a:gd name="T61" fmla="*/ 1262 h 1478"/>
              <a:gd name="T62" fmla="*/ 156 w 1478"/>
              <a:gd name="T63" fmla="*/ 1190 h 1478"/>
              <a:gd name="T64" fmla="*/ 103 w 1478"/>
              <a:gd name="T65" fmla="*/ 1113 h 1478"/>
              <a:gd name="T66" fmla="*/ 59 w 1478"/>
              <a:gd name="T67" fmla="*/ 1027 h 1478"/>
              <a:gd name="T68" fmla="*/ 28 w 1478"/>
              <a:gd name="T69" fmla="*/ 936 h 1478"/>
              <a:gd name="T70" fmla="*/ 7 w 1478"/>
              <a:gd name="T71" fmla="*/ 841 h 1478"/>
              <a:gd name="T72" fmla="*/ 0 w 1478"/>
              <a:gd name="T73" fmla="*/ 741 h 1478"/>
              <a:gd name="T74" fmla="*/ 7 w 1478"/>
              <a:gd name="T75" fmla="*/ 640 h 1478"/>
              <a:gd name="T76" fmla="*/ 28 w 1478"/>
              <a:gd name="T77" fmla="*/ 543 h 1478"/>
              <a:gd name="T78" fmla="*/ 59 w 1478"/>
              <a:gd name="T79" fmla="*/ 452 h 1478"/>
              <a:gd name="T80" fmla="*/ 103 w 1478"/>
              <a:gd name="T81" fmla="*/ 366 h 1478"/>
              <a:gd name="T82" fmla="*/ 156 w 1478"/>
              <a:gd name="T83" fmla="*/ 289 h 1478"/>
              <a:gd name="T84" fmla="*/ 217 w 1478"/>
              <a:gd name="T85" fmla="*/ 217 h 1478"/>
              <a:gd name="T86" fmla="*/ 289 w 1478"/>
              <a:gd name="T87" fmla="*/ 154 h 1478"/>
              <a:gd name="T88" fmla="*/ 368 w 1478"/>
              <a:gd name="T89" fmla="*/ 103 h 1478"/>
              <a:gd name="T90" fmla="*/ 452 w 1478"/>
              <a:gd name="T91" fmla="*/ 59 h 1478"/>
              <a:gd name="T92" fmla="*/ 543 w 1478"/>
              <a:gd name="T93" fmla="*/ 28 h 1478"/>
              <a:gd name="T94" fmla="*/ 640 w 1478"/>
              <a:gd name="T95" fmla="*/ 7 h 1478"/>
              <a:gd name="T96" fmla="*/ 741 w 1478"/>
              <a:gd name="T97" fmla="*/ 0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78" h="1478">
                <a:moveTo>
                  <a:pt x="741" y="0"/>
                </a:moveTo>
                <a:lnTo>
                  <a:pt x="841" y="7"/>
                </a:lnTo>
                <a:lnTo>
                  <a:pt x="936" y="28"/>
                </a:lnTo>
                <a:lnTo>
                  <a:pt x="1027" y="59"/>
                </a:lnTo>
                <a:lnTo>
                  <a:pt x="1113" y="103"/>
                </a:lnTo>
                <a:lnTo>
                  <a:pt x="1192" y="154"/>
                </a:lnTo>
                <a:lnTo>
                  <a:pt x="1262" y="217"/>
                </a:lnTo>
                <a:lnTo>
                  <a:pt x="1325" y="289"/>
                </a:lnTo>
                <a:lnTo>
                  <a:pt x="1378" y="366"/>
                </a:lnTo>
                <a:lnTo>
                  <a:pt x="1420" y="452"/>
                </a:lnTo>
                <a:lnTo>
                  <a:pt x="1453" y="543"/>
                </a:lnTo>
                <a:lnTo>
                  <a:pt x="1471" y="640"/>
                </a:lnTo>
                <a:lnTo>
                  <a:pt x="1478" y="741"/>
                </a:lnTo>
                <a:lnTo>
                  <a:pt x="1471" y="841"/>
                </a:lnTo>
                <a:lnTo>
                  <a:pt x="1453" y="936"/>
                </a:lnTo>
                <a:lnTo>
                  <a:pt x="1420" y="1027"/>
                </a:lnTo>
                <a:lnTo>
                  <a:pt x="1378" y="1113"/>
                </a:lnTo>
                <a:lnTo>
                  <a:pt x="1325" y="1190"/>
                </a:lnTo>
                <a:lnTo>
                  <a:pt x="1262" y="1262"/>
                </a:lnTo>
                <a:lnTo>
                  <a:pt x="1192" y="1325"/>
                </a:lnTo>
                <a:lnTo>
                  <a:pt x="1113" y="1378"/>
                </a:lnTo>
                <a:lnTo>
                  <a:pt x="1027" y="1420"/>
                </a:lnTo>
                <a:lnTo>
                  <a:pt x="936" y="1453"/>
                </a:lnTo>
                <a:lnTo>
                  <a:pt x="841" y="1471"/>
                </a:lnTo>
                <a:lnTo>
                  <a:pt x="741" y="1478"/>
                </a:lnTo>
                <a:lnTo>
                  <a:pt x="640" y="1471"/>
                </a:lnTo>
                <a:lnTo>
                  <a:pt x="543" y="1453"/>
                </a:lnTo>
                <a:lnTo>
                  <a:pt x="452" y="1420"/>
                </a:lnTo>
                <a:lnTo>
                  <a:pt x="368" y="1378"/>
                </a:lnTo>
                <a:lnTo>
                  <a:pt x="289" y="1325"/>
                </a:lnTo>
                <a:lnTo>
                  <a:pt x="217" y="1262"/>
                </a:lnTo>
                <a:lnTo>
                  <a:pt x="156" y="1190"/>
                </a:lnTo>
                <a:lnTo>
                  <a:pt x="103" y="1113"/>
                </a:lnTo>
                <a:lnTo>
                  <a:pt x="59" y="1027"/>
                </a:lnTo>
                <a:lnTo>
                  <a:pt x="28" y="936"/>
                </a:lnTo>
                <a:lnTo>
                  <a:pt x="7" y="841"/>
                </a:lnTo>
                <a:lnTo>
                  <a:pt x="0" y="741"/>
                </a:lnTo>
                <a:lnTo>
                  <a:pt x="7" y="640"/>
                </a:lnTo>
                <a:lnTo>
                  <a:pt x="28" y="543"/>
                </a:lnTo>
                <a:lnTo>
                  <a:pt x="59" y="452"/>
                </a:lnTo>
                <a:lnTo>
                  <a:pt x="103" y="366"/>
                </a:lnTo>
                <a:lnTo>
                  <a:pt x="156" y="289"/>
                </a:lnTo>
                <a:lnTo>
                  <a:pt x="217" y="217"/>
                </a:lnTo>
                <a:lnTo>
                  <a:pt x="289" y="154"/>
                </a:lnTo>
                <a:lnTo>
                  <a:pt x="368" y="103"/>
                </a:lnTo>
                <a:lnTo>
                  <a:pt x="452" y="59"/>
                </a:lnTo>
                <a:lnTo>
                  <a:pt x="543" y="28"/>
                </a:lnTo>
                <a:lnTo>
                  <a:pt x="640" y="7"/>
                </a:lnTo>
                <a:lnTo>
                  <a:pt x="741" y="0"/>
                </a:lnTo>
                <a:close/>
              </a:path>
            </a:pathLst>
          </a:custGeom>
          <a:solidFill>
            <a:schemeClr val="accent2"/>
          </a:solidFill>
          <a:ln w="0">
            <a:noFill/>
            <a:prstDash val="solid"/>
            <a:round/>
          </a:ln>
        </p:spPr>
        <p:txBody>
          <a:bodyPr vert="horz" wrap="square" lIns="91440" tIns="45720" rIns="91440" bIns="45720" numCol="1" anchor="t" anchorCtr="false" compatLnSpc="true"/>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131" name="Group 1368"/>
          <p:cNvGrpSpPr>
            <a:grpSpLocks noChangeAspect="true"/>
          </p:cNvGrpSpPr>
          <p:nvPr/>
        </p:nvGrpSpPr>
        <p:grpSpPr bwMode="auto">
          <a:xfrm>
            <a:off x="2187005" y="2336303"/>
            <a:ext cx="603998" cy="599557"/>
            <a:chOff x="2246" y="225"/>
            <a:chExt cx="272" cy="270"/>
          </a:xfrm>
          <a:solidFill>
            <a:schemeClr val="bg1"/>
          </a:solidFill>
        </p:grpSpPr>
        <p:sp>
          <p:nvSpPr>
            <p:cNvPr id="1048696" name="Freeform 1370"/>
            <p:cNvSpPr/>
            <p:nvPr/>
          </p:nvSpPr>
          <p:spPr bwMode="auto">
            <a:xfrm>
              <a:off x="2292" y="273"/>
              <a:ext cx="118" cy="25"/>
            </a:xfrm>
            <a:custGeom>
              <a:avLst/>
              <a:gdLst>
                <a:gd name="T0" fmla="*/ 148 w 1410"/>
                <a:gd name="T1" fmla="*/ 0 h 295"/>
                <a:gd name="T2" fmla="*/ 1262 w 1410"/>
                <a:gd name="T3" fmla="*/ 0 h 295"/>
                <a:gd name="T4" fmla="*/ 1292 w 1410"/>
                <a:gd name="T5" fmla="*/ 3 h 295"/>
                <a:gd name="T6" fmla="*/ 1319 w 1410"/>
                <a:gd name="T7" fmla="*/ 12 h 295"/>
                <a:gd name="T8" fmla="*/ 1345 w 1410"/>
                <a:gd name="T9" fmla="*/ 25 h 295"/>
                <a:gd name="T10" fmla="*/ 1367 w 1410"/>
                <a:gd name="T11" fmla="*/ 44 h 295"/>
                <a:gd name="T12" fmla="*/ 1385 w 1410"/>
                <a:gd name="T13" fmla="*/ 65 h 295"/>
                <a:gd name="T14" fmla="*/ 1398 w 1410"/>
                <a:gd name="T15" fmla="*/ 91 h 295"/>
                <a:gd name="T16" fmla="*/ 1407 w 1410"/>
                <a:gd name="T17" fmla="*/ 118 h 295"/>
                <a:gd name="T18" fmla="*/ 1410 w 1410"/>
                <a:gd name="T19" fmla="*/ 148 h 295"/>
                <a:gd name="T20" fmla="*/ 1407 w 1410"/>
                <a:gd name="T21" fmla="*/ 177 h 295"/>
                <a:gd name="T22" fmla="*/ 1398 w 1410"/>
                <a:gd name="T23" fmla="*/ 205 h 295"/>
                <a:gd name="T24" fmla="*/ 1385 w 1410"/>
                <a:gd name="T25" fmla="*/ 230 h 295"/>
                <a:gd name="T26" fmla="*/ 1367 w 1410"/>
                <a:gd name="T27" fmla="*/ 251 h 295"/>
                <a:gd name="T28" fmla="*/ 1345 w 1410"/>
                <a:gd name="T29" fmla="*/ 270 h 295"/>
                <a:gd name="T30" fmla="*/ 1319 w 1410"/>
                <a:gd name="T31" fmla="*/ 283 h 295"/>
                <a:gd name="T32" fmla="*/ 1292 w 1410"/>
                <a:gd name="T33" fmla="*/ 292 h 295"/>
                <a:gd name="T34" fmla="*/ 1262 w 1410"/>
                <a:gd name="T35" fmla="*/ 295 h 295"/>
                <a:gd name="T36" fmla="*/ 148 w 1410"/>
                <a:gd name="T37" fmla="*/ 295 h 295"/>
                <a:gd name="T38" fmla="*/ 118 w 1410"/>
                <a:gd name="T39" fmla="*/ 292 h 295"/>
                <a:gd name="T40" fmla="*/ 91 w 1410"/>
                <a:gd name="T41" fmla="*/ 283 h 295"/>
                <a:gd name="T42" fmla="*/ 65 w 1410"/>
                <a:gd name="T43" fmla="*/ 270 h 295"/>
                <a:gd name="T44" fmla="*/ 43 w 1410"/>
                <a:gd name="T45" fmla="*/ 251 h 295"/>
                <a:gd name="T46" fmla="*/ 25 w 1410"/>
                <a:gd name="T47" fmla="*/ 230 h 295"/>
                <a:gd name="T48" fmla="*/ 12 w 1410"/>
                <a:gd name="T49" fmla="*/ 205 h 295"/>
                <a:gd name="T50" fmla="*/ 3 w 1410"/>
                <a:gd name="T51" fmla="*/ 177 h 295"/>
                <a:gd name="T52" fmla="*/ 0 w 1410"/>
                <a:gd name="T53" fmla="*/ 148 h 295"/>
                <a:gd name="T54" fmla="*/ 3 w 1410"/>
                <a:gd name="T55" fmla="*/ 118 h 295"/>
                <a:gd name="T56" fmla="*/ 12 w 1410"/>
                <a:gd name="T57" fmla="*/ 91 h 295"/>
                <a:gd name="T58" fmla="*/ 25 w 1410"/>
                <a:gd name="T59" fmla="*/ 65 h 295"/>
                <a:gd name="T60" fmla="*/ 43 w 1410"/>
                <a:gd name="T61" fmla="*/ 44 h 295"/>
                <a:gd name="T62" fmla="*/ 65 w 1410"/>
                <a:gd name="T63" fmla="*/ 25 h 295"/>
                <a:gd name="T64" fmla="*/ 91 w 1410"/>
                <a:gd name="T65" fmla="*/ 12 h 295"/>
                <a:gd name="T66" fmla="*/ 118 w 1410"/>
                <a:gd name="T67" fmla="*/ 3 h 295"/>
                <a:gd name="T68" fmla="*/ 148 w 1410"/>
                <a:gd name="T69"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10" h="295">
                  <a:moveTo>
                    <a:pt x="148" y="0"/>
                  </a:moveTo>
                  <a:lnTo>
                    <a:pt x="1262" y="0"/>
                  </a:lnTo>
                  <a:lnTo>
                    <a:pt x="1292" y="3"/>
                  </a:lnTo>
                  <a:lnTo>
                    <a:pt x="1319" y="12"/>
                  </a:lnTo>
                  <a:lnTo>
                    <a:pt x="1345" y="25"/>
                  </a:lnTo>
                  <a:lnTo>
                    <a:pt x="1367" y="44"/>
                  </a:lnTo>
                  <a:lnTo>
                    <a:pt x="1385" y="65"/>
                  </a:lnTo>
                  <a:lnTo>
                    <a:pt x="1398" y="91"/>
                  </a:lnTo>
                  <a:lnTo>
                    <a:pt x="1407" y="118"/>
                  </a:lnTo>
                  <a:lnTo>
                    <a:pt x="1410" y="148"/>
                  </a:lnTo>
                  <a:lnTo>
                    <a:pt x="1407" y="177"/>
                  </a:lnTo>
                  <a:lnTo>
                    <a:pt x="1398" y="205"/>
                  </a:lnTo>
                  <a:lnTo>
                    <a:pt x="1385" y="230"/>
                  </a:lnTo>
                  <a:lnTo>
                    <a:pt x="1367" y="251"/>
                  </a:lnTo>
                  <a:lnTo>
                    <a:pt x="1345" y="270"/>
                  </a:lnTo>
                  <a:lnTo>
                    <a:pt x="1319" y="283"/>
                  </a:lnTo>
                  <a:lnTo>
                    <a:pt x="1292" y="292"/>
                  </a:lnTo>
                  <a:lnTo>
                    <a:pt x="1262" y="295"/>
                  </a:lnTo>
                  <a:lnTo>
                    <a:pt x="148" y="295"/>
                  </a:lnTo>
                  <a:lnTo>
                    <a:pt x="118" y="292"/>
                  </a:lnTo>
                  <a:lnTo>
                    <a:pt x="91" y="283"/>
                  </a:lnTo>
                  <a:lnTo>
                    <a:pt x="65" y="270"/>
                  </a:lnTo>
                  <a:lnTo>
                    <a:pt x="43" y="251"/>
                  </a:lnTo>
                  <a:lnTo>
                    <a:pt x="25" y="230"/>
                  </a:lnTo>
                  <a:lnTo>
                    <a:pt x="12" y="205"/>
                  </a:lnTo>
                  <a:lnTo>
                    <a:pt x="3" y="177"/>
                  </a:lnTo>
                  <a:lnTo>
                    <a:pt x="0" y="148"/>
                  </a:lnTo>
                  <a:lnTo>
                    <a:pt x="3" y="118"/>
                  </a:lnTo>
                  <a:lnTo>
                    <a:pt x="12" y="91"/>
                  </a:lnTo>
                  <a:lnTo>
                    <a:pt x="25" y="65"/>
                  </a:lnTo>
                  <a:lnTo>
                    <a:pt x="43" y="44"/>
                  </a:lnTo>
                  <a:lnTo>
                    <a:pt x="65" y="25"/>
                  </a:lnTo>
                  <a:lnTo>
                    <a:pt x="91" y="12"/>
                  </a:lnTo>
                  <a:lnTo>
                    <a:pt x="118" y="3"/>
                  </a:lnTo>
                  <a:lnTo>
                    <a:pt x="148" y="0"/>
                  </a:lnTo>
                  <a:close/>
                </a:path>
              </a:pathLst>
            </a:custGeom>
            <a:grpFill/>
            <a:ln w="0">
              <a:noFill/>
              <a:prstDash val="solid"/>
              <a:round/>
            </a:ln>
          </p:spPr>
          <p:txBody>
            <a:bodyPr vert="horz" wrap="square" lIns="91440" tIns="45720" rIns="91440" bIns="45720" numCol="1" anchor="t" anchorCtr="false" compatLnSpc="true"/>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8697" name="Freeform 1371"/>
            <p:cNvSpPr/>
            <p:nvPr/>
          </p:nvSpPr>
          <p:spPr bwMode="auto">
            <a:xfrm>
              <a:off x="2292" y="319"/>
              <a:ext cx="118" cy="25"/>
            </a:xfrm>
            <a:custGeom>
              <a:avLst/>
              <a:gdLst>
                <a:gd name="T0" fmla="*/ 148 w 1410"/>
                <a:gd name="T1" fmla="*/ 0 h 295"/>
                <a:gd name="T2" fmla="*/ 1262 w 1410"/>
                <a:gd name="T3" fmla="*/ 0 h 295"/>
                <a:gd name="T4" fmla="*/ 1292 w 1410"/>
                <a:gd name="T5" fmla="*/ 3 h 295"/>
                <a:gd name="T6" fmla="*/ 1319 w 1410"/>
                <a:gd name="T7" fmla="*/ 12 h 295"/>
                <a:gd name="T8" fmla="*/ 1345 w 1410"/>
                <a:gd name="T9" fmla="*/ 25 h 295"/>
                <a:gd name="T10" fmla="*/ 1367 w 1410"/>
                <a:gd name="T11" fmla="*/ 44 h 295"/>
                <a:gd name="T12" fmla="*/ 1385 w 1410"/>
                <a:gd name="T13" fmla="*/ 65 h 295"/>
                <a:gd name="T14" fmla="*/ 1398 w 1410"/>
                <a:gd name="T15" fmla="*/ 90 h 295"/>
                <a:gd name="T16" fmla="*/ 1407 w 1410"/>
                <a:gd name="T17" fmla="*/ 118 h 295"/>
                <a:gd name="T18" fmla="*/ 1410 w 1410"/>
                <a:gd name="T19" fmla="*/ 147 h 295"/>
                <a:gd name="T20" fmla="*/ 1407 w 1410"/>
                <a:gd name="T21" fmla="*/ 177 h 295"/>
                <a:gd name="T22" fmla="*/ 1398 w 1410"/>
                <a:gd name="T23" fmla="*/ 205 h 295"/>
                <a:gd name="T24" fmla="*/ 1385 w 1410"/>
                <a:gd name="T25" fmla="*/ 230 h 295"/>
                <a:gd name="T26" fmla="*/ 1367 w 1410"/>
                <a:gd name="T27" fmla="*/ 252 h 295"/>
                <a:gd name="T28" fmla="*/ 1345 w 1410"/>
                <a:gd name="T29" fmla="*/ 270 h 295"/>
                <a:gd name="T30" fmla="*/ 1319 w 1410"/>
                <a:gd name="T31" fmla="*/ 284 h 295"/>
                <a:gd name="T32" fmla="*/ 1292 w 1410"/>
                <a:gd name="T33" fmla="*/ 292 h 295"/>
                <a:gd name="T34" fmla="*/ 1262 w 1410"/>
                <a:gd name="T35" fmla="*/ 295 h 295"/>
                <a:gd name="T36" fmla="*/ 148 w 1410"/>
                <a:gd name="T37" fmla="*/ 295 h 295"/>
                <a:gd name="T38" fmla="*/ 118 w 1410"/>
                <a:gd name="T39" fmla="*/ 292 h 295"/>
                <a:gd name="T40" fmla="*/ 91 w 1410"/>
                <a:gd name="T41" fmla="*/ 284 h 295"/>
                <a:gd name="T42" fmla="*/ 65 w 1410"/>
                <a:gd name="T43" fmla="*/ 270 h 295"/>
                <a:gd name="T44" fmla="*/ 43 w 1410"/>
                <a:gd name="T45" fmla="*/ 252 h 295"/>
                <a:gd name="T46" fmla="*/ 25 w 1410"/>
                <a:gd name="T47" fmla="*/ 230 h 295"/>
                <a:gd name="T48" fmla="*/ 12 w 1410"/>
                <a:gd name="T49" fmla="*/ 205 h 295"/>
                <a:gd name="T50" fmla="*/ 3 w 1410"/>
                <a:gd name="T51" fmla="*/ 177 h 295"/>
                <a:gd name="T52" fmla="*/ 0 w 1410"/>
                <a:gd name="T53" fmla="*/ 147 h 295"/>
                <a:gd name="T54" fmla="*/ 3 w 1410"/>
                <a:gd name="T55" fmla="*/ 118 h 295"/>
                <a:gd name="T56" fmla="*/ 12 w 1410"/>
                <a:gd name="T57" fmla="*/ 90 h 295"/>
                <a:gd name="T58" fmla="*/ 25 w 1410"/>
                <a:gd name="T59" fmla="*/ 65 h 295"/>
                <a:gd name="T60" fmla="*/ 43 w 1410"/>
                <a:gd name="T61" fmla="*/ 44 h 295"/>
                <a:gd name="T62" fmla="*/ 65 w 1410"/>
                <a:gd name="T63" fmla="*/ 25 h 295"/>
                <a:gd name="T64" fmla="*/ 91 w 1410"/>
                <a:gd name="T65" fmla="*/ 12 h 295"/>
                <a:gd name="T66" fmla="*/ 118 w 1410"/>
                <a:gd name="T67" fmla="*/ 3 h 295"/>
                <a:gd name="T68" fmla="*/ 148 w 1410"/>
                <a:gd name="T69"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10" h="295">
                  <a:moveTo>
                    <a:pt x="148" y="0"/>
                  </a:moveTo>
                  <a:lnTo>
                    <a:pt x="1262" y="0"/>
                  </a:lnTo>
                  <a:lnTo>
                    <a:pt x="1292" y="3"/>
                  </a:lnTo>
                  <a:lnTo>
                    <a:pt x="1319" y="12"/>
                  </a:lnTo>
                  <a:lnTo>
                    <a:pt x="1345" y="25"/>
                  </a:lnTo>
                  <a:lnTo>
                    <a:pt x="1367" y="44"/>
                  </a:lnTo>
                  <a:lnTo>
                    <a:pt x="1385" y="65"/>
                  </a:lnTo>
                  <a:lnTo>
                    <a:pt x="1398" y="90"/>
                  </a:lnTo>
                  <a:lnTo>
                    <a:pt x="1407" y="118"/>
                  </a:lnTo>
                  <a:lnTo>
                    <a:pt x="1410" y="147"/>
                  </a:lnTo>
                  <a:lnTo>
                    <a:pt x="1407" y="177"/>
                  </a:lnTo>
                  <a:lnTo>
                    <a:pt x="1398" y="205"/>
                  </a:lnTo>
                  <a:lnTo>
                    <a:pt x="1385" y="230"/>
                  </a:lnTo>
                  <a:lnTo>
                    <a:pt x="1367" y="252"/>
                  </a:lnTo>
                  <a:lnTo>
                    <a:pt x="1345" y="270"/>
                  </a:lnTo>
                  <a:lnTo>
                    <a:pt x="1319" y="284"/>
                  </a:lnTo>
                  <a:lnTo>
                    <a:pt x="1292" y="292"/>
                  </a:lnTo>
                  <a:lnTo>
                    <a:pt x="1262" y="295"/>
                  </a:lnTo>
                  <a:lnTo>
                    <a:pt x="148" y="295"/>
                  </a:lnTo>
                  <a:lnTo>
                    <a:pt x="118" y="292"/>
                  </a:lnTo>
                  <a:lnTo>
                    <a:pt x="91" y="284"/>
                  </a:lnTo>
                  <a:lnTo>
                    <a:pt x="65" y="270"/>
                  </a:lnTo>
                  <a:lnTo>
                    <a:pt x="43" y="252"/>
                  </a:lnTo>
                  <a:lnTo>
                    <a:pt x="25" y="230"/>
                  </a:lnTo>
                  <a:lnTo>
                    <a:pt x="12" y="205"/>
                  </a:lnTo>
                  <a:lnTo>
                    <a:pt x="3" y="177"/>
                  </a:lnTo>
                  <a:lnTo>
                    <a:pt x="0" y="147"/>
                  </a:lnTo>
                  <a:lnTo>
                    <a:pt x="3" y="118"/>
                  </a:lnTo>
                  <a:lnTo>
                    <a:pt x="12" y="90"/>
                  </a:lnTo>
                  <a:lnTo>
                    <a:pt x="25" y="65"/>
                  </a:lnTo>
                  <a:lnTo>
                    <a:pt x="43" y="44"/>
                  </a:lnTo>
                  <a:lnTo>
                    <a:pt x="65" y="25"/>
                  </a:lnTo>
                  <a:lnTo>
                    <a:pt x="91" y="12"/>
                  </a:lnTo>
                  <a:lnTo>
                    <a:pt x="118" y="3"/>
                  </a:lnTo>
                  <a:lnTo>
                    <a:pt x="148" y="0"/>
                  </a:lnTo>
                  <a:close/>
                </a:path>
              </a:pathLst>
            </a:custGeom>
            <a:grpFill/>
            <a:ln w="0">
              <a:noFill/>
              <a:prstDash val="solid"/>
              <a:round/>
            </a:ln>
          </p:spPr>
          <p:txBody>
            <a:bodyPr vert="horz" wrap="square" lIns="91440" tIns="45720" rIns="91440" bIns="45720" numCol="1" anchor="t" anchorCtr="false" compatLnSpc="true"/>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8698" name="Freeform 1372"/>
            <p:cNvSpPr/>
            <p:nvPr/>
          </p:nvSpPr>
          <p:spPr bwMode="auto">
            <a:xfrm>
              <a:off x="2292" y="365"/>
              <a:ext cx="71" cy="24"/>
            </a:xfrm>
            <a:custGeom>
              <a:avLst/>
              <a:gdLst>
                <a:gd name="T0" fmla="*/ 148 w 853"/>
                <a:gd name="T1" fmla="*/ 0 h 294"/>
                <a:gd name="T2" fmla="*/ 705 w 853"/>
                <a:gd name="T3" fmla="*/ 0 h 294"/>
                <a:gd name="T4" fmla="*/ 735 w 853"/>
                <a:gd name="T5" fmla="*/ 3 h 294"/>
                <a:gd name="T6" fmla="*/ 763 w 853"/>
                <a:gd name="T7" fmla="*/ 11 h 294"/>
                <a:gd name="T8" fmla="*/ 789 w 853"/>
                <a:gd name="T9" fmla="*/ 25 h 294"/>
                <a:gd name="T10" fmla="*/ 810 w 853"/>
                <a:gd name="T11" fmla="*/ 42 h 294"/>
                <a:gd name="T12" fmla="*/ 829 w 853"/>
                <a:gd name="T13" fmla="*/ 65 h 294"/>
                <a:gd name="T14" fmla="*/ 842 w 853"/>
                <a:gd name="T15" fmla="*/ 89 h 294"/>
                <a:gd name="T16" fmla="*/ 850 w 853"/>
                <a:gd name="T17" fmla="*/ 117 h 294"/>
                <a:gd name="T18" fmla="*/ 853 w 853"/>
                <a:gd name="T19" fmla="*/ 147 h 294"/>
                <a:gd name="T20" fmla="*/ 850 w 853"/>
                <a:gd name="T21" fmla="*/ 177 h 294"/>
                <a:gd name="T22" fmla="*/ 842 w 853"/>
                <a:gd name="T23" fmla="*/ 204 h 294"/>
                <a:gd name="T24" fmla="*/ 829 w 853"/>
                <a:gd name="T25" fmla="*/ 229 h 294"/>
                <a:gd name="T26" fmla="*/ 810 w 853"/>
                <a:gd name="T27" fmla="*/ 251 h 294"/>
                <a:gd name="T28" fmla="*/ 789 w 853"/>
                <a:gd name="T29" fmla="*/ 268 h 294"/>
                <a:gd name="T30" fmla="*/ 763 w 853"/>
                <a:gd name="T31" fmla="*/ 283 h 294"/>
                <a:gd name="T32" fmla="*/ 735 w 853"/>
                <a:gd name="T33" fmla="*/ 291 h 294"/>
                <a:gd name="T34" fmla="*/ 705 w 853"/>
                <a:gd name="T35" fmla="*/ 294 h 294"/>
                <a:gd name="T36" fmla="*/ 148 w 853"/>
                <a:gd name="T37" fmla="*/ 294 h 294"/>
                <a:gd name="T38" fmla="*/ 118 w 853"/>
                <a:gd name="T39" fmla="*/ 291 h 294"/>
                <a:gd name="T40" fmla="*/ 91 w 853"/>
                <a:gd name="T41" fmla="*/ 283 h 294"/>
                <a:gd name="T42" fmla="*/ 65 w 853"/>
                <a:gd name="T43" fmla="*/ 268 h 294"/>
                <a:gd name="T44" fmla="*/ 43 w 853"/>
                <a:gd name="T45" fmla="*/ 251 h 294"/>
                <a:gd name="T46" fmla="*/ 25 w 853"/>
                <a:gd name="T47" fmla="*/ 229 h 294"/>
                <a:gd name="T48" fmla="*/ 12 w 853"/>
                <a:gd name="T49" fmla="*/ 204 h 294"/>
                <a:gd name="T50" fmla="*/ 3 w 853"/>
                <a:gd name="T51" fmla="*/ 177 h 294"/>
                <a:gd name="T52" fmla="*/ 0 w 853"/>
                <a:gd name="T53" fmla="*/ 147 h 294"/>
                <a:gd name="T54" fmla="*/ 3 w 853"/>
                <a:gd name="T55" fmla="*/ 117 h 294"/>
                <a:gd name="T56" fmla="*/ 12 w 853"/>
                <a:gd name="T57" fmla="*/ 89 h 294"/>
                <a:gd name="T58" fmla="*/ 25 w 853"/>
                <a:gd name="T59" fmla="*/ 65 h 294"/>
                <a:gd name="T60" fmla="*/ 43 w 853"/>
                <a:gd name="T61" fmla="*/ 42 h 294"/>
                <a:gd name="T62" fmla="*/ 65 w 853"/>
                <a:gd name="T63" fmla="*/ 25 h 294"/>
                <a:gd name="T64" fmla="*/ 91 w 853"/>
                <a:gd name="T65" fmla="*/ 11 h 294"/>
                <a:gd name="T66" fmla="*/ 118 w 853"/>
                <a:gd name="T67" fmla="*/ 3 h 294"/>
                <a:gd name="T68" fmla="*/ 148 w 853"/>
                <a:gd name="T69"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3" h="294">
                  <a:moveTo>
                    <a:pt x="148" y="0"/>
                  </a:moveTo>
                  <a:lnTo>
                    <a:pt x="705" y="0"/>
                  </a:lnTo>
                  <a:lnTo>
                    <a:pt x="735" y="3"/>
                  </a:lnTo>
                  <a:lnTo>
                    <a:pt x="763" y="11"/>
                  </a:lnTo>
                  <a:lnTo>
                    <a:pt x="789" y="25"/>
                  </a:lnTo>
                  <a:lnTo>
                    <a:pt x="810" y="42"/>
                  </a:lnTo>
                  <a:lnTo>
                    <a:pt x="829" y="65"/>
                  </a:lnTo>
                  <a:lnTo>
                    <a:pt x="842" y="89"/>
                  </a:lnTo>
                  <a:lnTo>
                    <a:pt x="850" y="117"/>
                  </a:lnTo>
                  <a:lnTo>
                    <a:pt x="853" y="147"/>
                  </a:lnTo>
                  <a:lnTo>
                    <a:pt x="850" y="177"/>
                  </a:lnTo>
                  <a:lnTo>
                    <a:pt x="842" y="204"/>
                  </a:lnTo>
                  <a:lnTo>
                    <a:pt x="829" y="229"/>
                  </a:lnTo>
                  <a:lnTo>
                    <a:pt x="810" y="251"/>
                  </a:lnTo>
                  <a:lnTo>
                    <a:pt x="789" y="268"/>
                  </a:lnTo>
                  <a:lnTo>
                    <a:pt x="763" y="283"/>
                  </a:lnTo>
                  <a:lnTo>
                    <a:pt x="735" y="291"/>
                  </a:lnTo>
                  <a:lnTo>
                    <a:pt x="705" y="294"/>
                  </a:lnTo>
                  <a:lnTo>
                    <a:pt x="148" y="294"/>
                  </a:lnTo>
                  <a:lnTo>
                    <a:pt x="118" y="291"/>
                  </a:lnTo>
                  <a:lnTo>
                    <a:pt x="91" y="283"/>
                  </a:lnTo>
                  <a:lnTo>
                    <a:pt x="65" y="268"/>
                  </a:lnTo>
                  <a:lnTo>
                    <a:pt x="43" y="251"/>
                  </a:lnTo>
                  <a:lnTo>
                    <a:pt x="25" y="229"/>
                  </a:lnTo>
                  <a:lnTo>
                    <a:pt x="12" y="204"/>
                  </a:lnTo>
                  <a:lnTo>
                    <a:pt x="3" y="177"/>
                  </a:lnTo>
                  <a:lnTo>
                    <a:pt x="0" y="147"/>
                  </a:lnTo>
                  <a:lnTo>
                    <a:pt x="3" y="117"/>
                  </a:lnTo>
                  <a:lnTo>
                    <a:pt x="12" y="89"/>
                  </a:lnTo>
                  <a:lnTo>
                    <a:pt x="25" y="65"/>
                  </a:lnTo>
                  <a:lnTo>
                    <a:pt x="43" y="42"/>
                  </a:lnTo>
                  <a:lnTo>
                    <a:pt x="65" y="25"/>
                  </a:lnTo>
                  <a:lnTo>
                    <a:pt x="91" y="11"/>
                  </a:lnTo>
                  <a:lnTo>
                    <a:pt x="118" y="3"/>
                  </a:lnTo>
                  <a:lnTo>
                    <a:pt x="148" y="0"/>
                  </a:lnTo>
                  <a:close/>
                </a:path>
              </a:pathLst>
            </a:custGeom>
            <a:grpFill/>
            <a:ln w="0">
              <a:noFill/>
              <a:prstDash val="solid"/>
              <a:round/>
            </a:ln>
          </p:spPr>
          <p:txBody>
            <a:bodyPr vert="horz" wrap="square" lIns="91440" tIns="45720" rIns="91440" bIns="45720" numCol="1" anchor="t" anchorCtr="false" compatLnSpc="true"/>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8699" name="Freeform 1373"/>
            <p:cNvSpPr/>
            <p:nvPr/>
          </p:nvSpPr>
          <p:spPr bwMode="auto">
            <a:xfrm>
              <a:off x="2246" y="225"/>
              <a:ext cx="210" cy="270"/>
            </a:xfrm>
            <a:custGeom>
              <a:avLst/>
              <a:gdLst>
                <a:gd name="T0" fmla="*/ 149 w 2524"/>
                <a:gd name="T1" fmla="*/ 0 h 3239"/>
                <a:gd name="T2" fmla="*/ 2375 w 2524"/>
                <a:gd name="T3" fmla="*/ 0 h 3239"/>
                <a:gd name="T4" fmla="*/ 2405 w 2524"/>
                <a:gd name="T5" fmla="*/ 3 h 3239"/>
                <a:gd name="T6" fmla="*/ 2433 w 2524"/>
                <a:gd name="T7" fmla="*/ 11 h 3239"/>
                <a:gd name="T8" fmla="*/ 2458 w 2524"/>
                <a:gd name="T9" fmla="*/ 25 h 3239"/>
                <a:gd name="T10" fmla="*/ 2480 w 2524"/>
                <a:gd name="T11" fmla="*/ 42 h 3239"/>
                <a:gd name="T12" fmla="*/ 2498 w 2524"/>
                <a:gd name="T13" fmla="*/ 65 h 3239"/>
                <a:gd name="T14" fmla="*/ 2512 w 2524"/>
                <a:gd name="T15" fmla="*/ 89 h 3239"/>
                <a:gd name="T16" fmla="*/ 2521 w 2524"/>
                <a:gd name="T17" fmla="*/ 117 h 3239"/>
                <a:gd name="T18" fmla="*/ 2524 w 2524"/>
                <a:gd name="T19" fmla="*/ 146 h 3239"/>
                <a:gd name="T20" fmla="*/ 2524 w 2524"/>
                <a:gd name="T21" fmla="*/ 365 h 3239"/>
                <a:gd name="T22" fmla="*/ 2227 w 2524"/>
                <a:gd name="T23" fmla="*/ 876 h 3239"/>
                <a:gd name="T24" fmla="*/ 2227 w 2524"/>
                <a:gd name="T25" fmla="*/ 294 h 3239"/>
                <a:gd name="T26" fmla="*/ 298 w 2524"/>
                <a:gd name="T27" fmla="*/ 294 h 3239"/>
                <a:gd name="T28" fmla="*/ 298 w 2524"/>
                <a:gd name="T29" fmla="*/ 2944 h 3239"/>
                <a:gd name="T30" fmla="*/ 2227 w 2524"/>
                <a:gd name="T31" fmla="*/ 2944 h 3239"/>
                <a:gd name="T32" fmla="*/ 2227 w 2524"/>
                <a:gd name="T33" fmla="*/ 2578 h 3239"/>
                <a:gd name="T34" fmla="*/ 2382 w 2524"/>
                <a:gd name="T35" fmla="*/ 2476 h 3239"/>
                <a:gd name="T36" fmla="*/ 2410 w 2524"/>
                <a:gd name="T37" fmla="*/ 2454 h 3239"/>
                <a:gd name="T38" fmla="*/ 2434 w 2524"/>
                <a:gd name="T39" fmla="*/ 2430 h 3239"/>
                <a:gd name="T40" fmla="*/ 2453 w 2524"/>
                <a:gd name="T41" fmla="*/ 2402 h 3239"/>
                <a:gd name="T42" fmla="*/ 2524 w 2524"/>
                <a:gd name="T43" fmla="*/ 2280 h 3239"/>
                <a:gd name="T44" fmla="*/ 2524 w 2524"/>
                <a:gd name="T45" fmla="*/ 3092 h 3239"/>
                <a:gd name="T46" fmla="*/ 2521 w 2524"/>
                <a:gd name="T47" fmla="*/ 3121 h 3239"/>
                <a:gd name="T48" fmla="*/ 2512 w 2524"/>
                <a:gd name="T49" fmla="*/ 3149 h 3239"/>
                <a:gd name="T50" fmla="*/ 2498 w 2524"/>
                <a:gd name="T51" fmla="*/ 3174 h 3239"/>
                <a:gd name="T52" fmla="*/ 2480 w 2524"/>
                <a:gd name="T53" fmla="*/ 3196 h 3239"/>
                <a:gd name="T54" fmla="*/ 2458 w 2524"/>
                <a:gd name="T55" fmla="*/ 3214 h 3239"/>
                <a:gd name="T56" fmla="*/ 2433 w 2524"/>
                <a:gd name="T57" fmla="*/ 3227 h 3239"/>
                <a:gd name="T58" fmla="*/ 2405 w 2524"/>
                <a:gd name="T59" fmla="*/ 3236 h 3239"/>
                <a:gd name="T60" fmla="*/ 2375 w 2524"/>
                <a:gd name="T61" fmla="*/ 3239 h 3239"/>
                <a:gd name="T62" fmla="*/ 149 w 2524"/>
                <a:gd name="T63" fmla="*/ 3239 h 3239"/>
                <a:gd name="T64" fmla="*/ 119 w 2524"/>
                <a:gd name="T65" fmla="*/ 3236 h 3239"/>
                <a:gd name="T66" fmla="*/ 91 w 2524"/>
                <a:gd name="T67" fmla="*/ 3227 h 3239"/>
                <a:gd name="T68" fmla="*/ 66 w 2524"/>
                <a:gd name="T69" fmla="*/ 3214 h 3239"/>
                <a:gd name="T70" fmla="*/ 44 w 2524"/>
                <a:gd name="T71" fmla="*/ 3196 h 3239"/>
                <a:gd name="T72" fmla="*/ 26 w 2524"/>
                <a:gd name="T73" fmla="*/ 3174 h 3239"/>
                <a:gd name="T74" fmla="*/ 12 w 2524"/>
                <a:gd name="T75" fmla="*/ 3149 h 3239"/>
                <a:gd name="T76" fmla="*/ 3 w 2524"/>
                <a:gd name="T77" fmla="*/ 3121 h 3239"/>
                <a:gd name="T78" fmla="*/ 0 w 2524"/>
                <a:gd name="T79" fmla="*/ 3092 h 3239"/>
                <a:gd name="T80" fmla="*/ 0 w 2524"/>
                <a:gd name="T81" fmla="*/ 146 h 3239"/>
                <a:gd name="T82" fmla="*/ 3 w 2524"/>
                <a:gd name="T83" fmla="*/ 117 h 3239"/>
                <a:gd name="T84" fmla="*/ 12 w 2524"/>
                <a:gd name="T85" fmla="*/ 89 h 3239"/>
                <a:gd name="T86" fmla="*/ 26 w 2524"/>
                <a:gd name="T87" fmla="*/ 65 h 3239"/>
                <a:gd name="T88" fmla="*/ 44 w 2524"/>
                <a:gd name="T89" fmla="*/ 42 h 3239"/>
                <a:gd name="T90" fmla="*/ 66 w 2524"/>
                <a:gd name="T91" fmla="*/ 25 h 3239"/>
                <a:gd name="T92" fmla="*/ 91 w 2524"/>
                <a:gd name="T93" fmla="*/ 11 h 3239"/>
                <a:gd name="T94" fmla="*/ 119 w 2524"/>
                <a:gd name="T95" fmla="*/ 3 h 3239"/>
                <a:gd name="T96" fmla="*/ 149 w 2524"/>
                <a:gd name="T97" fmla="*/ 0 h 3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24" h="3239">
                  <a:moveTo>
                    <a:pt x="149" y="0"/>
                  </a:moveTo>
                  <a:lnTo>
                    <a:pt x="2375" y="0"/>
                  </a:lnTo>
                  <a:lnTo>
                    <a:pt x="2405" y="3"/>
                  </a:lnTo>
                  <a:lnTo>
                    <a:pt x="2433" y="11"/>
                  </a:lnTo>
                  <a:lnTo>
                    <a:pt x="2458" y="25"/>
                  </a:lnTo>
                  <a:lnTo>
                    <a:pt x="2480" y="42"/>
                  </a:lnTo>
                  <a:lnTo>
                    <a:pt x="2498" y="65"/>
                  </a:lnTo>
                  <a:lnTo>
                    <a:pt x="2512" y="89"/>
                  </a:lnTo>
                  <a:lnTo>
                    <a:pt x="2521" y="117"/>
                  </a:lnTo>
                  <a:lnTo>
                    <a:pt x="2524" y="146"/>
                  </a:lnTo>
                  <a:lnTo>
                    <a:pt x="2524" y="365"/>
                  </a:lnTo>
                  <a:lnTo>
                    <a:pt x="2227" y="876"/>
                  </a:lnTo>
                  <a:lnTo>
                    <a:pt x="2227" y="294"/>
                  </a:lnTo>
                  <a:lnTo>
                    <a:pt x="298" y="294"/>
                  </a:lnTo>
                  <a:lnTo>
                    <a:pt x="298" y="2944"/>
                  </a:lnTo>
                  <a:lnTo>
                    <a:pt x="2227" y="2944"/>
                  </a:lnTo>
                  <a:lnTo>
                    <a:pt x="2227" y="2578"/>
                  </a:lnTo>
                  <a:lnTo>
                    <a:pt x="2382" y="2476"/>
                  </a:lnTo>
                  <a:lnTo>
                    <a:pt x="2410" y="2454"/>
                  </a:lnTo>
                  <a:lnTo>
                    <a:pt x="2434" y="2430"/>
                  </a:lnTo>
                  <a:lnTo>
                    <a:pt x="2453" y="2402"/>
                  </a:lnTo>
                  <a:lnTo>
                    <a:pt x="2524" y="2280"/>
                  </a:lnTo>
                  <a:lnTo>
                    <a:pt x="2524" y="3092"/>
                  </a:lnTo>
                  <a:lnTo>
                    <a:pt x="2521" y="3121"/>
                  </a:lnTo>
                  <a:lnTo>
                    <a:pt x="2512" y="3149"/>
                  </a:lnTo>
                  <a:lnTo>
                    <a:pt x="2498" y="3174"/>
                  </a:lnTo>
                  <a:lnTo>
                    <a:pt x="2480" y="3196"/>
                  </a:lnTo>
                  <a:lnTo>
                    <a:pt x="2458" y="3214"/>
                  </a:lnTo>
                  <a:lnTo>
                    <a:pt x="2433" y="3227"/>
                  </a:lnTo>
                  <a:lnTo>
                    <a:pt x="2405" y="3236"/>
                  </a:lnTo>
                  <a:lnTo>
                    <a:pt x="2375" y="3239"/>
                  </a:lnTo>
                  <a:lnTo>
                    <a:pt x="149" y="3239"/>
                  </a:lnTo>
                  <a:lnTo>
                    <a:pt x="119" y="3236"/>
                  </a:lnTo>
                  <a:lnTo>
                    <a:pt x="91" y="3227"/>
                  </a:lnTo>
                  <a:lnTo>
                    <a:pt x="66" y="3214"/>
                  </a:lnTo>
                  <a:lnTo>
                    <a:pt x="44" y="3196"/>
                  </a:lnTo>
                  <a:lnTo>
                    <a:pt x="26" y="3174"/>
                  </a:lnTo>
                  <a:lnTo>
                    <a:pt x="12" y="3149"/>
                  </a:lnTo>
                  <a:lnTo>
                    <a:pt x="3" y="3121"/>
                  </a:lnTo>
                  <a:lnTo>
                    <a:pt x="0" y="3092"/>
                  </a:lnTo>
                  <a:lnTo>
                    <a:pt x="0" y="146"/>
                  </a:lnTo>
                  <a:lnTo>
                    <a:pt x="3" y="117"/>
                  </a:lnTo>
                  <a:lnTo>
                    <a:pt x="12" y="89"/>
                  </a:lnTo>
                  <a:lnTo>
                    <a:pt x="26" y="65"/>
                  </a:lnTo>
                  <a:lnTo>
                    <a:pt x="44" y="42"/>
                  </a:lnTo>
                  <a:lnTo>
                    <a:pt x="66" y="25"/>
                  </a:lnTo>
                  <a:lnTo>
                    <a:pt x="91" y="11"/>
                  </a:lnTo>
                  <a:lnTo>
                    <a:pt x="119" y="3"/>
                  </a:lnTo>
                  <a:lnTo>
                    <a:pt x="149" y="0"/>
                  </a:lnTo>
                  <a:close/>
                </a:path>
              </a:pathLst>
            </a:custGeom>
            <a:grpFill/>
            <a:ln w="0">
              <a:noFill/>
              <a:prstDash val="solid"/>
              <a:round/>
            </a:ln>
          </p:spPr>
          <p:txBody>
            <a:bodyPr vert="horz" wrap="square" lIns="91440" tIns="45720" rIns="91440" bIns="45720" numCol="1" anchor="t" anchorCtr="false" compatLnSpc="true"/>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8700" name="Freeform 1374"/>
            <p:cNvSpPr>
              <a:spLocks noEditPoints="true"/>
            </p:cNvSpPr>
            <p:nvPr/>
          </p:nvSpPr>
          <p:spPr bwMode="auto">
            <a:xfrm>
              <a:off x="2388" y="255"/>
              <a:ext cx="130" cy="193"/>
            </a:xfrm>
            <a:custGeom>
              <a:avLst/>
              <a:gdLst>
                <a:gd name="T0" fmla="*/ 128 w 1560"/>
                <a:gd name="T1" fmla="*/ 1955 h 2321"/>
                <a:gd name="T2" fmla="*/ 218 w 1560"/>
                <a:gd name="T3" fmla="*/ 1998 h 2321"/>
                <a:gd name="T4" fmla="*/ 302 w 1560"/>
                <a:gd name="T5" fmla="*/ 2054 h 2321"/>
                <a:gd name="T6" fmla="*/ 430 w 1560"/>
                <a:gd name="T7" fmla="*/ 1939 h 2321"/>
                <a:gd name="T8" fmla="*/ 382 w 1560"/>
                <a:gd name="T9" fmla="*/ 1894 h 2321"/>
                <a:gd name="T10" fmla="*/ 308 w 1560"/>
                <a:gd name="T11" fmla="*/ 1844 h 2321"/>
                <a:gd name="T12" fmla="*/ 240 w 1560"/>
                <a:gd name="T13" fmla="*/ 1810 h 2321"/>
                <a:gd name="T14" fmla="*/ 184 w 1560"/>
                <a:gd name="T15" fmla="*/ 1791 h 2321"/>
                <a:gd name="T16" fmla="*/ 138 w 1560"/>
                <a:gd name="T17" fmla="*/ 1782 h 2321"/>
                <a:gd name="T18" fmla="*/ 1096 w 1560"/>
                <a:gd name="T19" fmla="*/ 0 h 2321"/>
                <a:gd name="T20" fmla="*/ 1150 w 1560"/>
                <a:gd name="T21" fmla="*/ 7 h 2321"/>
                <a:gd name="T22" fmla="*/ 1216 w 1560"/>
                <a:gd name="T23" fmla="*/ 25 h 2321"/>
                <a:gd name="T24" fmla="*/ 1293 w 1560"/>
                <a:gd name="T25" fmla="*/ 56 h 2321"/>
                <a:gd name="T26" fmla="*/ 1379 w 1560"/>
                <a:gd name="T27" fmla="*/ 106 h 2321"/>
                <a:gd name="T28" fmla="*/ 1449 w 1560"/>
                <a:gd name="T29" fmla="*/ 160 h 2321"/>
                <a:gd name="T30" fmla="*/ 1498 w 1560"/>
                <a:gd name="T31" fmla="*/ 211 h 2321"/>
                <a:gd name="T32" fmla="*/ 1530 w 1560"/>
                <a:gd name="T33" fmla="*/ 256 h 2321"/>
                <a:gd name="T34" fmla="*/ 1549 w 1560"/>
                <a:gd name="T35" fmla="*/ 291 h 2321"/>
                <a:gd name="T36" fmla="*/ 1557 w 1560"/>
                <a:gd name="T37" fmla="*/ 314 h 2321"/>
                <a:gd name="T38" fmla="*/ 1560 w 1560"/>
                <a:gd name="T39" fmla="*/ 337 h 2321"/>
                <a:gd name="T40" fmla="*/ 1550 w 1560"/>
                <a:gd name="T41" fmla="*/ 372 h 2321"/>
                <a:gd name="T42" fmla="*/ 613 w 1560"/>
                <a:gd name="T43" fmla="*/ 1979 h 2321"/>
                <a:gd name="T44" fmla="*/ 114 w 1560"/>
                <a:gd name="T45" fmla="*/ 2308 h 2321"/>
                <a:gd name="T46" fmla="*/ 76 w 1560"/>
                <a:gd name="T47" fmla="*/ 2321 h 2321"/>
                <a:gd name="T48" fmla="*/ 36 w 1560"/>
                <a:gd name="T49" fmla="*/ 2310 h 2321"/>
                <a:gd name="T50" fmla="*/ 12 w 1560"/>
                <a:gd name="T51" fmla="*/ 2289 h 2321"/>
                <a:gd name="T52" fmla="*/ 0 w 1560"/>
                <a:gd name="T53" fmla="*/ 2258 h 2321"/>
                <a:gd name="T54" fmla="*/ 34 w 1560"/>
                <a:gd name="T55" fmla="*/ 1667 h 2321"/>
                <a:gd name="T56" fmla="*/ 44 w 1560"/>
                <a:gd name="T57" fmla="*/ 1635 h 2321"/>
                <a:gd name="T58" fmla="*/ 982 w 1560"/>
                <a:gd name="T59" fmla="*/ 27 h 2321"/>
                <a:gd name="T60" fmla="*/ 1014 w 1560"/>
                <a:gd name="T61" fmla="*/ 7 h 2321"/>
                <a:gd name="T62" fmla="*/ 1027 w 1560"/>
                <a:gd name="T63" fmla="*/ 4 h 2321"/>
                <a:gd name="T64" fmla="*/ 1055 w 1560"/>
                <a:gd name="T65" fmla="*/ 0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0" h="2321">
                  <a:moveTo>
                    <a:pt x="138" y="1782"/>
                  </a:moveTo>
                  <a:lnTo>
                    <a:pt x="128" y="1955"/>
                  </a:lnTo>
                  <a:lnTo>
                    <a:pt x="173" y="1974"/>
                  </a:lnTo>
                  <a:lnTo>
                    <a:pt x="218" y="1998"/>
                  </a:lnTo>
                  <a:lnTo>
                    <a:pt x="262" y="2024"/>
                  </a:lnTo>
                  <a:lnTo>
                    <a:pt x="302" y="2054"/>
                  </a:lnTo>
                  <a:lnTo>
                    <a:pt x="446" y="1958"/>
                  </a:lnTo>
                  <a:lnTo>
                    <a:pt x="430" y="1939"/>
                  </a:lnTo>
                  <a:lnTo>
                    <a:pt x="408" y="1917"/>
                  </a:lnTo>
                  <a:lnTo>
                    <a:pt x="382" y="1894"/>
                  </a:lnTo>
                  <a:lnTo>
                    <a:pt x="348" y="1869"/>
                  </a:lnTo>
                  <a:lnTo>
                    <a:pt x="308" y="1844"/>
                  </a:lnTo>
                  <a:lnTo>
                    <a:pt x="273" y="1826"/>
                  </a:lnTo>
                  <a:lnTo>
                    <a:pt x="240" y="1810"/>
                  </a:lnTo>
                  <a:lnTo>
                    <a:pt x="210" y="1799"/>
                  </a:lnTo>
                  <a:lnTo>
                    <a:pt x="184" y="1791"/>
                  </a:lnTo>
                  <a:lnTo>
                    <a:pt x="160" y="1786"/>
                  </a:lnTo>
                  <a:lnTo>
                    <a:pt x="138" y="1782"/>
                  </a:lnTo>
                  <a:close/>
                  <a:moveTo>
                    <a:pt x="1073" y="0"/>
                  </a:moveTo>
                  <a:lnTo>
                    <a:pt x="1096" y="0"/>
                  </a:lnTo>
                  <a:lnTo>
                    <a:pt x="1122" y="2"/>
                  </a:lnTo>
                  <a:lnTo>
                    <a:pt x="1150" y="7"/>
                  </a:lnTo>
                  <a:lnTo>
                    <a:pt x="1181" y="14"/>
                  </a:lnTo>
                  <a:lnTo>
                    <a:pt x="1216" y="25"/>
                  </a:lnTo>
                  <a:lnTo>
                    <a:pt x="1253" y="39"/>
                  </a:lnTo>
                  <a:lnTo>
                    <a:pt x="1293" y="56"/>
                  </a:lnTo>
                  <a:lnTo>
                    <a:pt x="1335" y="80"/>
                  </a:lnTo>
                  <a:lnTo>
                    <a:pt x="1379" y="106"/>
                  </a:lnTo>
                  <a:lnTo>
                    <a:pt x="1417" y="133"/>
                  </a:lnTo>
                  <a:lnTo>
                    <a:pt x="1449" y="160"/>
                  </a:lnTo>
                  <a:lnTo>
                    <a:pt x="1476" y="186"/>
                  </a:lnTo>
                  <a:lnTo>
                    <a:pt x="1498" y="211"/>
                  </a:lnTo>
                  <a:lnTo>
                    <a:pt x="1516" y="234"/>
                  </a:lnTo>
                  <a:lnTo>
                    <a:pt x="1530" y="256"/>
                  </a:lnTo>
                  <a:lnTo>
                    <a:pt x="1540" y="275"/>
                  </a:lnTo>
                  <a:lnTo>
                    <a:pt x="1549" y="291"/>
                  </a:lnTo>
                  <a:lnTo>
                    <a:pt x="1554" y="305"/>
                  </a:lnTo>
                  <a:lnTo>
                    <a:pt x="1557" y="314"/>
                  </a:lnTo>
                  <a:lnTo>
                    <a:pt x="1558" y="319"/>
                  </a:lnTo>
                  <a:lnTo>
                    <a:pt x="1560" y="337"/>
                  </a:lnTo>
                  <a:lnTo>
                    <a:pt x="1557" y="355"/>
                  </a:lnTo>
                  <a:lnTo>
                    <a:pt x="1550" y="372"/>
                  </a:lnTo>
                  <a:lnTo>
                    <a:pt x="622" y="1966"/>
                  </a:lnTo>
                  <a:lnTo>
                    <a:pt x="613" y="1979"/>
                  </a:lnTo>
                  <a:lnTo>
                    <a:pt x="599" y="1991"/>
                  </a:lnTo>
                  <a:lnTo>
                    <a:pt x="114" y="2308"/>
                  </a:lnTo>
                  <a:lnTo>
                    <a:pt x="95" y="2317"/>
                  </a:lnTo>
                  <a:lnTo>
                    <a:pt x="76" y="2321"/>
                  </a:lnTo>
                  <a:lnTo>
                    <a:pt x="55" y="2318"/>
                  </a:lnTo>
                  <a:lnTo>
                    <a:pt x="36" y="2310"/>
                  </a:lnTo>
                  <a:lnTo>
                    <a:pt x="22" y="2301"/>
                  </a:lnTo>
                  <a:lnTo>
                    <a:pt x="12" y="2289"/>
                  </a:lnTo>
                  <a:lnTo>
                    <a:pt x="5" y="2275"/>
                  </a:lnTo>
                  <a:lnTo>
                    <a:pt x="0" y="2258"/>
                  </a:lnTo>
                  <a:lnTo>
                    <a:pt x="0" y="2242"/>
                  </a:lnTo>
                  <a:lnTo>
                    <a:pt x="34" y="1667"/>
                  </a:lnTo>
                  <a:lnTo>
                    <a:pt x="37" y="1651"/>
                  </a:lnTo>
                  <a:lnTo>
                    <a:pt x="44" y="1635"/>
                  </a:lnTo>
                  <a:lnTo>
                    <a:pt x="972" y="41"/>
                  </a:lnTo>
                  <a:lnTo>
                    <a:pt x="982" y="27"/>
                  </a:lnTo>
                  <a:lnTo>
                    <a:pt x="996" y="15"/>
                  </a:lnTo>
                  <a:lnTo>
                    <a:pt x="1014" y="7"/>
                  </a:lnTo>
                  <a:lnTo>
                    <a:pt x="1018" y="6"/>
                  </a:lnTo>
                  <a:lnTo>
                    <a:pt x="1027" y="4"/>
                  </a:lnTo>
                  <a:lnTo>
                    <a:pt x="1040" y="2"/>
                  </a:lnTo>
                  <a:lnTo>
                    <a:pt x="1055" y="0"/>
                  </a:lnTo>
                  <a:lnTo>
                    <a:pt x="1073" y="0"/>
                  </a:lnTo>
                  <a:close/>
                </a:path>
              </a:pathLst>
            </a:custGeom>
            <a:grpFill/>
            <a:ln w="0">
              <a:noFill/>
              <a:prstDash val="solid"/>
              <a:round/>
            </a:ln>
          </p:spPr>
          <p:txBody>
            <a:bodyPr vert="horz" wrap="square" lIns="91440" tIns="45720" rIns="91440" bIns="45720" numCol="1" anchor="t" anchorCtr="false" compatLnSpc="true"/>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8701" name="Freeform 1375"/>
            <p:cNvSpPr/>
            <p:nvPr/>
          </p:nvSpPr>
          <p:spPr bwMode="auto">
            <a:xfrm>
              <a:off x="2285" y="410"/>
              <a:ext cx="95" cy="48"/>
            </a:xfrm>
            <a:custGeom>
              <a:avLst/>
              <a:gdLst>
                <a:gd name="T0" fmla="*/ 546 w 1133"/>
                <a:gd name="T1" fmla="*/ 5 h 580"/>
                <a:gd name="T2" fmla="*/ 572 w 1133"/>
                <a:gd name="T3" fmla="*/ 28 h 580"/>
                <a:gd name="T4" fmla="*/ 580 w 1133"/>
                <a:gd name="T5" fmla="*/ 109 h 580"/>
                <a:gd name="T6" fmla="*/ 549 w 1133"/>
                <a:gd name="T7" fmla="*/ 196 h 580"/>
                <a:gd name="T8" fmla="*/ 559 w 1133"/>
                <a:gd name="T9" fmla="*/ 238 h 580"/>
                <a:gd name="T10" fmla="*/ 576 w 1133"/>
                <a:gd name="T11" fmla="*/ 265 h 580"/>
                <a:gd name="T12" fmla="*/ 625 w 1133"/>
                <a:gd name="T13" fmla="*/ 273 h 580"/>
                <a:gd name="T14" fmla="*/ 668 w 1133"/>
                <a:gd name="T15" fmla="*/ 317 h 580"/>
                <a:gd name="T16" fmla="*/ 680 w 1133"/>
                <a:gd name="T17" fmla="*/ 351 h 580"/>
                <a:gd name="T18" fmla="*/ 831 w 1133"/>
                <a:gd name="T19" fmla="*/ 344 h 580"/>
                <a:gd name="T20" fmla="*/ 977 w 1133"/>
                <a:gd name="T21" fmla="*/ 359 h 580"/>
                <a:gd name="T22" fmla="*/ 1096 w 1133"/>
                <a:gd name="T23" fmla="*/ 366 h 580"/>
                <a:gd name="T24" fmla="*/ 1127 w 1133"/>
                <a:gd name="T25" fmla="*/ 392 h 580"/>
                <a:gd name="T26" fmla="*/ 1132 w 1133"/>
                <a:gd name="T27" fmla="*/ 432 h 580"/>
                <a:gd name="T28" fmla="*/ 1110 w 1133"/>
                <a:gd name="T29" fmla="*/ 466 h 580"/>
                <a:gd name="T30" fmla="*/ 1046 w 1133"/>
                <a:gd name="T31" fmla="*/ 473 h 580"/>
                <a:gd name="T32" fmla="*/ 938 w 1133"/>
                <a:gd name="T33" fmla="*/ 457 h 580"/>
                <a:gd name="T34" fmla="*/ 827 w 1133"/>
                <a:gd name="T35" fmla="*/ 443 h 580"/>
                <a:gd name="T36" fmla="*/ 724 w 1133"/>
                <a:gd name="T37" fmla="*/ 452 h 580"/>
                <a:gd name="T38" fmla="*/ 666 w 1133"/>
                <a:gd name="T39" fmla="*/ 477 h 580"/>
                <a:gd name="T40" fmla="*/ 624 w 1133"/>
                <a:gd name="T41" fmla="*/ 482 h 580"/>
                <a:gd name="T42" fmla="*/ 591 w 1133"/>
                <a:gd name="T43" fmla="*/ 468 h 580"/>
                <a:gd name="T44" fmla="*/ 566 w 1133"/>
                <a:gd name="T45" fmla="*/ 445 h 580"/>
                <a:gd name="T46" fmla="*/ 561 w 1133"/>
                <a:gd name="T47" fmla="*/ 399 h 580"/>
                <a:gd name="T48" fmla="*/ 527 w 1133"/>
                <a:gd name="T49" fmla="*/ 448 h 580"/>
                <a:gd name="T50" fmla="*/ 486 w 1133"/>
                <a:gd name="T51" fmla="*/ 462 h 580"/>
                <a:gd name="T52" fmla="*/ 447 w 1133"/>
                <a:gd name="T53" fmla="*/ 447 h 580"/>
                <a:gd name="T54" fmla="*/ 431 w 1133"/>
                <a:gd name="T55" fmla="*/ 411 h 580"/>
                <a:gd name="T56" fmla="*/ 442 w 1133"/>
                <a:gd name="T57" fmla="*/ 382 h 580"/>
                <a:gd name="T58" fmla="*/ 450 w 1133"/>
                <a:gd name="T59" fmla="*/ 362 h 580"/>
                <a:gd name="T60" fmla="*/ 414 w 1133"/>
                <a:gd name="T61" fmla="*/ 396 h 580"/>
                <a:gd name="T62" fmla="*/ 372 w 1133"/>
                <a:gd name="T63" fmla="*/ 420 h 580"/>
                <a:gd name="T64" fmla="*/ 329 w 1133"/>
                <a:gd name="T65" fmla="*/ 409 h 580"/>
                <a:gd name="T66" fmla="*/ 308 w 1133"/>
                <a:gd name="T67" fmla="*/ 372 h 580"/>
                <a:gd name="T68" fmla="*/ 357 w 1133"/>
                <a:gd name="T69" fmla="*/ 282 h 580"/>
                <a:gd name="T70" fmla="*/ 248 w 1133"/>
                <a:gd name="T71" fmla="*/ 385 h 580"/>
                <a:gd name="T72" fmla="*/ 95 w 1133"/>
                <a:gd name="T73" fmla="*/ 569 h 580"/>
                <a:gd name="T74" fmla="*/ 48 w 1133"/>
                <a:gd name="T75" fmla="*/ 579 h 580"/>
                <a:gd name="T76" fmla="*/ 9 w 1133"/>
                <a:gd name="T77" fmla="*/ 557 h 580"/>
                <a:gd name="T78" fmla="*/ 2 w 1133"/>
                <a:gd name="T79" fmla="*/ 517 h 580"/>
                <a:gd name="T80" fmla="*/ 136 w 1133"/>
                <a:gd name="T81" fmla="*/ 344 h 580"/>
                <a:gd name="T82" fmla="*/ 338 w 1133"/>
                <a:gd name="T83" fmla="*/ 121 h 580"/>
                <a:gd name="T84" fmla="*/ 391 w 1133"/>
                <a:gd name="T85" fmla="*/ 70 h 580"/>
                <a:gd name="T86" fmla="*/ 454 w 1133"/>
                <a:gd name="T87" fmla="*/ 21 h 580"/>
                <a:gd name="T88" fmla="*/ 524 w 1133"/>
                <a:gd name="T89" fmla="*/ 0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33" h="580">
                  <a:moveTo>
                    <a:pt x="524" y="0"/>
                  </a:moveTo>
                  <a:lnTo>
                    <a:pt x="535" y="2"/>
                  </a:lnTo>
                  <a:lnTo>
                    <a:pt x="546" y="5"/>
                  </a:lnTo>
                  <a:lnTo>
                    <a:pt x="556" y="10"/>
                  </a:lnTo>
                  <a:lnTo>
                    <a:pt x="566" y="19"/>
                  </a:lnTo>
                  <a:lnTo>
                    <a:pt x="572" y="28"/>
                  </a:lnTo>
                  <a:lnTo>
                    <a:pt x="580" y="53"/>
                  </a:lnTo>
                  <a:lnTo>
                    <a:pt x="582" y="81"/>
                  </a:lnTo>
                  <a:lnTo>
                    <a:pt x="580" y="109"/>
                  </a:lnTo>
                  <a:lnTo>
                    <a:pt x="573" y="138"/>
                  </a:lnTo>
                  <a:lnTo>
                    <a:pt x="563" y="167"/>
                  </a:lnTo>
                  <a:lnTo>
                    <a:pt x="549" y="196"/>
                  </a:lnTo>
                  <a:lnTo>
                    <a:pt x="533" y="225"/>
                  </a:lnTo>
                  <a:lnTo>
                    <a:pt x="546" y="230"/>
                  </a:lnTo>
                  <a:lnTo>
                    <a:pt x="559" y="238"/>
                  </a:lnTo>
                  <a:lnTo>
                    <a:pt x="568" y="250"/>
                  </a:lnTo>
                  <a:lnTo>
                    <a:pt x="572" y="258"/>
                  </a:lnTo>
                  <a:lnTo>
                    <a:pt x="576" y="265"/>
                  </a:lnTo>
                  <a:lnTo>
                    <a:pt x="592" y="264"/>
                  </a:lnTo>
                  <a:lnTo>
                    <a:pt x="609" y="267"/>
                  </a:lnTo>
                  <a:lnTo>
                    <a:pt x="625" y="273"/>
                  </a:lnTo>
                  <a:lnTo>
                    <a:pt x="641" y="283"/>
                  </a:lnTo>
                  <a:lnTo>
                    <a:pt x="655" y="298"/>
                  </a:lnTo>
                  <a:lnTo>
                    <a:pt x="668" y="317"/>
                  </a:lnTo>
                  <a:lnTo>
                    <a:pt x="676" y="331"/>
                  </a:lnTo>
                  <a:lnTo>
                    <a:pt x="679" y="342"/>
                  </a:lnTo>
                  <a:lnTo>
                    <a:pt x="680" y="351"/>
                  </a:lnTo>
                  <a:lnTo>
                    <a:pt x="732" y="344"/>
                  </a:lnTo>
                  <a:lnTo>
                    <a:pt x="782" y="343"/>
                  </a:lnTo>
                  <a:lnTo>
                    <a:pt x="831" y="344"/>
                  </a:lnTo>
                  <a:lnTo>
                    <a:pt x="880" y="349"/>
                  </a:lnTo>
                  <a:lnTo>
                    <a:pt x="928" y="354"/>
                  </a:lnTo>
                  <a:lnTo>
                    <a:pt x="977" y="359"/>
                  </a:lnTo>
                  <a:lnTo>
                    <a:pt x="1028" y="362"/>
                  </a:lnTo>
                  <a:lnTo>
                    <a:pt x="1080" y="364"/>
                  </a:lnTo>
                  <a:lnTo>
                    <a:pt x="1096" y="366"/>
                  </a:lnTo>
                  <a:lnTo>
                    <a:pt x="1110" y="372"/>
                  </a:lnTo>
                  <a:lnTo>
                    <a:pt x="1120" y="381"/>
                  </a:lnTo>
                  <a:lnTo>
                    <a:pt x="1127" y="392"/>
                  </a:lnTo>
                  <a:lnTo>
                    <a:pt x="1132" y="405"/>
                  </a:lnTo>
                  <a:lnTo>
                    <a:pt x="1133" y="419"/>
                  </a:lnTo>
                  <a:lnTo>
                    <a:pt x="1132" y="432"/>
                  </a:lnTo>
                  <a:lnTo>
                    <a:pt x="1127" y="445"/>
                  </a:lnTo>
                  <a:lnTo>
                    <a:pt x="1120" y="456"/>
                  </a:lnTo>
                  <a:lnTo>
                    <a:pt x="1110" y="466"/>
                  </a:lnTo>
                  <a:lnTo>
                    <a:pt x="1096" y="472"/>
                  </a:lnTo>
                  <a:lnTo>
                    <a:pt x="1080" y="474"/>
                  </a:lnTo>
                  <a:lnTo>
                    <a:pt x="1046" y="473"/>
                  </a:lnTo>
                  <a:lnTo>
                    <a:pt x="1011" y="469"/>
                  </a:lnTo>
                  <a:lnTo>
                    <a:pt x="974" y="464"/>
                  </a:lnTo>
                  <a:lnTo>
                    <a:pt x="938" y="457"/>
                  </a:lnTo>
                  <a:lnTo>
                    <a:pt x="901" y="451"/>
                  </a:lnTo>
                  <a:lnTo>
                    <a:pt x="864" y="446"/>
                  </a:lnTo>
                  <a:lnTo>
                    <a:pt x="827" y="443"/>
                  </a:lnTo>
                  <a:lnTo>
                    <a:pt x="792" y="442"/>
                  </a:lnTo>
                  <a:lnTo>
                    <a:pt x="757" y="445"/>
                  </a:lnTo>
                  <a:lnTo>
                    <a:pt x="724" y="452"/>
                  </a:lnTo>
                  <a:lnTo>
                    <a:pt x="692" y="465"/>
                  </a:lnTo>
                  <a:lnTo>
                    <a:pt x="680" y="471"/>
                  </a:lnTo>
                  <a:lnTo>
                    <a:pt x="666" y="477"/>
                  </a:lnTo>
                  <a:lnTo>
                    <a:pt x="652" y="482"/>
                  </a:lnTo>
                  <a:lnTo>
                    <a:pt x="639" y="484"/>
                  </a:lnTo>
                  <a:lnTo>
                    <a:pt x="624" y="482"/>
                  </a:lnTo>
                  <a:lnTo>
                    <a:pt x="614" y="478"/>
                  </a:lnTo>
                  <a:lnTo>
                    <a:pt x="603" y="473"/>
                  </a:lnTo>
                  <a:lnTo>
                    <a:pt x="591" y="468"/>
                  </a:lnTo>
                  <a:lnTo>
                    <a:pt x="581" y="462"/>
                  </a:lnTo>
                  <a:lnTo>
                    <a:pt x="573" y="454"/>
                  </a:lnTo>
                  <a:lnTo>
                    <a:pt x="566" y="445"/>
                  </a:lnTo>
                  <a:lnTo>
                    <a:pt x="562" y="433"/>
                  </a:lnTo>
                  <a:lnTo>
                    <a:pt x="561" y="415"/>
                  </a:lnTo>
                  <a:lnTo>
                    <a:pt x="561" y="399"/>
                  </a:lnTo>
                  <a:lnTo>
                    <a:pt x="549" y="419"/>
                  </a:lnTo>
                  <a:lnTo>
                    <a:pt x="537" y="437"/>
                  </a:lnTo>
                  <a:lnTo>
                    <a:pt x="527" y="448"/>
                  </a:lnTo>
                  <a:lnTo>
                    <a:pt x="514" y="456"/>
                  </a:lnTo>
                  <a:lnTo>
                    <a:pt x="500" y="461"/>
                  </a:lnTo>
                  <a:lnTo>
                    <a:pt x="486" y="462"/>
                  </a:lnTo>
                  <a:lnTo>
                    <a:pt x="471" y="460"/>
                  </a:lnTo>
                  <a:lnTo>
                    <a:pt x="458" y="454"/>
                  </a:lnTo>
                  <a:lnTo>
                    <a:pt x="447" y="447"/>
                  </a:lnTo>
                  <a:lnTo>
                    <a:pt x="437" y="437"/>
                  </a:lnTo>
                  <a:lnTo>
                    <a:pt x="432" y="425"/>
                  </a:lnTo>
                  <a:lnTo>
                    <a:pt x="431" y="411"/>
                  </a:lnTo>
                  <a:lnTo>
                    <a:pt x="435" y="394"/>
                  </a:lnTo>
                  <a:lnTo>
                    <a:pt x="438" y="388"/>
                  </a:lnTo>
                  <a:lnTo>
                    <a:pt x="442" y="382"/>
                  </a:lnTo>
                  <a:lnTo>
                    <a:pt x="442" y="382"/>
                  </a:lnTo>
                  <a:lnTo>
                    <a:pt x="441" y="382"/>
                  </a:lnTo>
                  <a:lnTo>
                    <a:pt x="450" y="362"/>
                  </a:lnTo>
                  <a:lnTo>
                    <a:pt x="436" y="371"/>
                  </a:lnTo>
                  <a:lnTo>
                    <a:pt x="424" y="382"/>
                  </a:lnTo>
                  <a:lnTo>
                    <a:pt x="414" y="396"/>
                  </a:lnTo>
                  <a:lnTo>
                    <a:pt x="401" y="409"/>
                  </a:lnTo>
                  <a:lnTo>
                    <a:pt x="387" y="417"/>
                  </a:lnTo>
                  <a:lnTo>
                    <a:pt x="372" y="420"/>
                  </a:lnTo>
                  <a:lnTo>
                    <a:pt x="356" y="420"/>
                  </a:lnTo>
                  <a:lnTo>
                    <a:pt x="342" y="416"/>
                  </a:lnTo>
                  <a:lnTo>
                    <a:pt x="329" y="409"/>
                  </a:lnTo>
                  <a:lnTo>
                    <a:pt x="318" y="398"/>
                  </a:lnTo>
                  <a:lnTo>
                    <a:pt x="311" y="386"/>
                  </a:lnTo>
                  <a:lnTo>
                    <a:pt x="308" y="372"/>
                  </a:lnTo>
                  <a:lnTo>
                    <a:pt x="310" y="357"/>
                  </a:lnTo>
                  <a:lnTo>
                    <a:pt x="317" y="340"/>
                  </a:lnTo>
                  <a:lnTo>
                    <a:pt x="357" y="282"/>
                  </a:lnTo>
                  <a:lnTo>
                    <a:pt x="396" y="222"/>
                  </a:lnTo>
                  <a:lnTo>
                    <a:pt x="320" y="303"/>
                  </a:lnTo>
                  <a:lnTo>
                    <a:pt x="248" y="385"/>
                  </a:lnTo>
                  <a:lnTo>
                    <a:pt x="176" y="471"/>
                  </a:lnTo>
                  <a:lnTo>
                    <a:pt x="107" y="557"/>
                  </a:lnTo>
                  <a:lnTo>
                    <a:pt x="95" y="569"/>
                  </a:lnTo>
                  <a:lnTo>
                    <a:pt x="79" y="577"/>
                  </a:lnTo>
                  <a:lnTo>
                    <a:pt x="64" y="580"/>
                  </a:lnTo>
                  <a:lnTo>
                    <a:pt x="48" y="579"/>
                  </a:lnTo>
                  <a:lnTo>
                    <a:pt x="33" y="575"/>
                  </a:lnTo>
                  <a:lnTo>
                    <a:pt x="21" y="567"/>
                  </a:lnTo>
                  <a:lnTo>
                    <a:pt x="9" y="557"/>
                  </a:lnTo>
                  <a:lnTo>
                    <a:pt x="2" y="545"/>
                  </a:lnTo>
                  <a:lnTo>
                    <a:pt x="0" y="531"/>
                  </a:lnTo>
                  <a:lnTo>
                    <a:pt x="2" y="517"/>
                  </a:lnTo>
                  <a:lnTo>
                    <a:pt x="11" y="501"/>
                  </a:lnTo>
                  <a:lnTo>
                    <a:pt x="73" y="423"/>
                  </a:lnTo>
                  <a:lnTo>
                    <a:pt x="136" y="344"/>
                  </a:lnTo>
                  <a:lnTo>
                    <a:pt x="200" y="268"/>
                  </a:lnTo>
                  <a:lnTo>
                    <a:pt x="268" y="193"/>
                  </a:lnTo>
                  <a:lnTo>
                    <a:pt x="338" y="121"/>
                  </a:lnTo>
                  <a:lnTo>
                    <a:pt x="354" y="105"/>
                  </a:lnTo>
                  <a:lnTo>
                    <a:pt x="373" y="88"/>
                  </a:lnTo>
                  <a:lnTo>
                    <a:pt x="391" y="70"/>
                  </a:lnTo>
                  <a:lnTo>
                    <a:pt x="411" y="51"/>
                  </a:lnTo>
                  <a:lnTo>
                    <a:pt x="431" y="35"/>
                  </a:lnTo>
                  <a:lnTo>
                    <a:pt x="454" y="21"/>
                  </a:lnTo>
                  <a:lnTo>
                    <a:pt x="476" y="9"/>
                  </a:lnTo>
                  <a:lnTo>
                    <a:pt x="500" y="2"/>
                  </a:lnTo>
                  <a:lnTo>
                    <a:pt x="524" y="0"/>
                  </a:lnTo>
                  <a:close/>
                </a:path>
              </a:pathLst>
            </a:custGeom>
            <a:grpFill/>
            <a:ln w="0">
              <a:noFill/>
              <a:prstDash val="solid"/>
              <a:round/>
            </a:ln>
          </p:spPr>
          <p:txBody>
            <a:bodyPr vert="horz" wrap="square" lIns="91440" tIns="45720" rIns="91440" bIns="45720" numCol="1" anchor="t" anchorCtr="false" compatLnSpc="true"/>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048702" name="Freeform 974"/>
          <p:cNvSpPr>
            <a:spLocks noEditPoints="true"/>
          </p:cNvSpPr>
          <p:nvPr/>
        </p:nvSpPr>
        <p:spPr bwMode="auto">
          <a:xfrm>
            <a:off x="7260124" y="2364743"/>
            <a:ext cx="600113" cy="599557"/>
          </a:xfrm>
          <a:custGeom>
            <a:avLst/>
            <a:gdLst>
              <a:gd name="T0" fmla="*/ 1849 w 4316"/>
              <a:gd name="T1" fmla="*/ 1412 h 4312"/>
              <a:gd name="T2" fmla="*/ 1540 w 4316"/>
              <a:gd name="T3" fmla="*/ 1642 h 4312"/>
              <a:gd name="T4" fmla="*/ 1372 w 4316"/>
              <a:gd name="T5" fmla="*/ 1994 h 4312"/>
              <a:gd name="T6" fmla="*/ 1392 w 4316"/>
              <a:gd name="T7" fmla="*/ 2397 h 4312"/>
              <a:gd name="T8" fmla="*/ 1592 w 4316"/>
              <a:gd name="T9" fmla="*/ 2728 h 4312"/>
              <a:gd name="T10" fmla="*/ 1924 w 4316"/>
              <a:gd name="T11" fmla="*/ 2929 h 4312"/>
              <a:gd name="T12" fmla="*/ 2327 w 4316"/>
              <a:gd name="T13" fmla="*/ 2948 h 4312"/>
              <a:gd name="T14" fmla="*/ 2680 w 4316"/>
              <a:gd name="T15" fmla="*/ 2781 h 4312"/>
              <a:gd name="T16" fmla="*/ 2910 w 4316"/>
              <a:gd name="T17" fmla="*/ 2472 h 4312"/>
              <a:gd name="T18" fmla="*/ 2969 w 4316"/>
              <a:gd name="T19" fmla="*/ 2074 h 4312"/>
              <a:gd name="T20" fmla="*/ 2836 w 4316"/>
              <a:gd name="T21" fmla="*/ 1705 h 4312"/>
              <a:gd name="T22" fmla="*/ 2550 w 4316"/>
              <a:gd name="T23" fmla="*/ 1446 h 4312"/>
              <a:gd name="T24" fmla="*/ 2165 w 4316"/>
              <a:gd name="T25" fmla="*/ 1347 h 4312"/>
              <a:gd name="T26" fmla="*/ 2384 w 4316"/>
              <a:gd name="T27" fmla="*/ 26 h 4312"/>
              <a:gd name="T28" fmla="*/ 2474 w 4316"/>
              <a:gd name="T29" fmla="*/ 157 h 4312"/>
              <a:gd name="T30" fmla="*/ 2918 w 4316"/>
              <a:gd name="T31" fmla="*/ 728 h 4312"/>
              <a:gd name="T32" fmla="*/ 3513 w 4316"/>
              <a:gd name="T33" fmla="*/ 576 h 4312"/>
              <a:gd name="T34" fmla="*/ 3667 w 4316"/>
              <a:gd name="T35" fmla="*/ 612 h 4312"/>
              <a:gd name="T36" fmla="*/ 3907 w 4316"/>
              <a:gd name="T37" fmla="*/ 915 h 4312"/>
              <a:gd name="T38" fmla="*/ 3869 w 4316"/>
              <a:gd name="T39" fmla="*/ 1071 h 4312"/>
              <a:gd name="T40" fmla="*/ 3730 w 4316"/>
              <a:gd name="T41" fmla="*/ 1772 h 4312"/>
              <a:gd name="T42" fmla="*/ 4271 w 4316"/>
              <a:gd name="T43" fmla="*/ 1906 h 4312"/>
              <a:gd name="T44" fmla="*/ 4316 w 4316"/>
              <a:gd name="T45" fmla="*/ 2285 h 4312"/>
              <a:gd name="T46" fmla="*/ 4248 w 4316"/>
              <a:gd name="T47" fmla="*/ 2430 h 4312"/>
              <a:gd name="T48" fmla="*/ 3704 w 4316"/>
              <a:gd name="T49" fmla="*/ 2638 h 4312"/>
              <a:gd name="T50" fmla="*/ 3801 w 4316"/>
              <a:gd name="T51" fmla="*/ 3354 h 4312"/>
              <a:gd name="T52" fmla="*/ 3830 w 4316"/>
              <a:gd name="T53" fmla="*/ 3513 h 4312"/>
              <a:gd name="T54" fmla="*/ 3573 w 4316"/>
              <a:gd name="T55" fmla="*/ 3801 h 4312"/>
              <a:gd name="T56" fmla="*/ 3417 w 4316"/>
              <a:gd name="T57" fmla="*/ 3828 h 4312"/>
              <a:gd name="T58" fmla="*/ 2824 w 4316"/>
              <a:gd name="T59" fmla="*/ 3630 h 4312"/>
              <a:gd name="T60" fmla="*/ 2466 w 4316"/>
              <a:gd name="T61" fmla="*/ 4188 h 4312"/>
              <a:gd name="T62" fmla="*/ 2354 w 4316"/>
              <a:gd name="T63" fmla="*/ 4301 h 4312"/>
              <a:gd name="T64" fmla="*/ 1966 w 4316"/>
              <a:gd name="T65" fmla="*/ 4301 h 4312"/>
              <a:gd name="T66" fmla="*/ 1854 w 4316"/>
              <a:gd name="T67" fmla="*/ 4188 h 4312"/>
              <a:gd name="T68" fmla="*/ 1499 w 4316"/>
              <a:gd name="T69" fmla="*/ 3632 h 4312"/>
              <a:gd name="T70" fmla="*/ 848 w 4316"/>
              <a:gd name="T71" fmla="*/ 3742 h 4312"/>
              <a:gd name="T72" fmla="*/ 689 w 4316"/>
              <a:gd name="T73" fmla="*/ 3733 h 4312"/>
              <a:gd name="T74" fmla="*/ 432 w 4316"/>
              <a:gd name="T75" fmla="*/ 3443 h 4312"/>
              <a:gd name="T76" fmla="*/ 442 w 4316"/>
              <a:gd name="T77" fmla="*/ 3285 h 4312"/>
              <a:gd name="T78" fmla="*/ 618 w 4316"/>
              <a:gd name="T79" fmla="*/ 2641 h 4312"/>
              <a:gd name="T80" fmla="*/ 68 w 4316"/>
              <a:gd name="T81" fmla="*/ 2430 h 4312"/>
              <a:gd name="T82" fmla="*/ 0 w 4316"/>
              <a:gd name="T83" fmla="*/ 2285 h 4312"/>
              <a:gd name="T84" fmla="*/ 46 w 4316"/>
              <a:gd name="T85" fmla="*/ 1906 h 4312"/>
              <a:gd name="T86" fmla="*/ 590 w 4316"/>
              <a:gd name="T87" fmla="*/ 1770 h 4312"/>
              <a:gd name="T88" fmla="*/ 778 w 4316"/>
              <a:gd name="T89" fmla="*/ 1320 h 4312"/>
              <a:gd name="T90" fmla="*/ 494 w 4316"/>
              <a:gd name="T91" fmla="*/ 847 h 4312"/>
              <a:gd name="T92" fmla="*/ 729 w 4316"/>
              <a:gd name="T93" fmla="*/ 548 h 4312"/>
              <a:gd name="T94" fmla="*/ 880 w 4316"/>
              <a:gd name="T95" fmla="*/ 494 h 4312"/>
              <a:gd name="T96" fmla="*/ 1405 w 4316"/>
              <a:gd name="T97" fmla="*/ 728 h 4312"/>
              <a:gd name="T98" fmla="*/ 1847 w 4316"/>
              <a:gd name="T99" fmla="*/ 157 h 4312"/>
              <a:gd name="T100" fmla="*/ 1937 w 4316"/>
              <a:gd name="T101" fmla="*/ 26 h 4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16" h="4312">
                <a:moveTo>
                  <a:pt x="2165" y="1347"/>
                </a:moveTo>
                <a:lnTo>
                  <a:pt x="2082" y="1353"/>
                </a:lnTo>
                <a:lnTo>
                  <a:pt x="2001" y="1364"/>
                </a:lnTo>
                <a:lnTo>
                  <a:pt x="1924" y="1384"/>
                </a:lnTo>
                <a:lnTo>
                  <a:pt x="1849" y="1412"/>
                </a:lnTo>
                <a:lnTo>
                  <a:pt x="1778" y="1446"/>
                </a:lnTo>
                <a:lnTo>
                  <a:pt x="1712" y="1486"/>
                </a:lnTo>
                <a:lnTo>
                  <a:pt x="1650" y="1533"/>
                </a:lnTo>
                <a:lnTo>
                  <a:pt x="1592" y="1584"/>
                </a:lnTo>
                <a:lnTo>
                  <a:pt x="1540" y="1642"/>
                </a:lnTo>
                <a:lnTo>
                  <a:pt x="1494" y="1705"/>
                </a:lnTo>
                <a:lnTo>
                  <a:pt x="1454" y="1772"/>
                </a:lnTo>
                <a:lnTo>
                  <a:pt x="1420" y="1842"/>
                </a:lnTo>
                <a:lnTo>
                  <a:pt x="1392" y="1916"/>
                </a:lnTo>
                <a:lnTo>
                  <a:pt x="1372" y="1994"/>
                </a:lnTo>
                <a:lnTo>
                  <a:pt x="1359" y="2074"/>
                </a:lnTo>
                <a:lnTo>
                  <a:pt x="1355" y="2156"/>
                </a:lnTo>
                <a:lnTo>
                  <a:pt x="1359" y="2239"/>
                </a:lnTo>
                <a:lnTo>
                  <a:pt x="1372" y="2320"/>
                </a:lnTo>
                <a:lnTo>
                  <a:pt x="1392" y="2397"/>
                </a:lnTo>
                <a:lnTo>
                  <a:pt x="1420" y="2472"/>
                </a:lnTo>
                <a:lnTo>
                  <a:pt x="1454" y="2543"/>
                </a:lnTo>
                <a:lnTo>
                  <a:pt x="1494" y="2608"/>
                </a:lnTo>
                <a:lnTo>
                  <a:pt x="1540" y="2671"/>
                </a:lnTo>
                <a:lnTo>
                  <a:pt x="1592" y="2728"/>
                </a:lnTo>
                <a:lnTo>
                  <a:pt x="1650" y="2781"/>
                </a:lnTo>
                <a:lnTo>
                  <a:pt x="1712" y="2827"/>
                </a:lnTo>
                <a:lnTo>
                  <a:pt x="1778" y="2867"/>
                </a:lnTo>
                <a:lnTo>
                  <a:pt x="1849" y="2901"/>
                </a:lnTo>
                <a:lnTo>
                  <a:pt x="1924" y="2929"/>
                </a:lnTo>
                <a:lnTo>
                  <a:pt x="2001" y="2948"/>
                </a:lnTo>
                <a:lnTo>
                  <a:pt x="2082" y="2961"/>
                </a:lnTo>
                <a:lnTo>
                  <a:pt x="2165" y="2965"/>
                </a:lnTo>
                <a:lnTo>
                  <a:pt x="2247" y="2961"/>
                </a:lnTo>
                <a:lnTo>
                  <a:pt x="2327" y="2948"/>
                </a:lnTo>
                <a:lnTo>
                  <a:pt x="2405" y="2929"/>
                </a:lnTo>
                <a:lnTo>
                  <a:pt x="2479" y="2901"/>
                </a:lnTo>
                <a:lnTo>
                  <a:pt x="2550" y="2867"/>
                </a:lnTo>
                <a:lnTo>
                  <a:pt x="2617" y="2827"/>
                </a:lnTo>
                <a:lnTo>
                  <a:pt x="2680" y="2781"/>
                </a:lnTo>
                <a:lnTo>
                  <a:pt x="2736" y="2728"/>
                </a:lnTo>
                <a:lnTo>
                  <a:pt x="2788" y="2671"/>
                </a:lnTo>
                <a:lnTo>
                  <a:pt x="2836" y="2608"/>
                </a:lnTo>
                <a:lnTo>
                  <a:pt x="2876" y="2543"/>
                </a:lnTo>
                <a:lnTo>
                  <a:pt x="2910" y="2472"/>
                </a:lnTo>
                <a:lnTo>
                  <a:pt x="2938" y="2397"/>
                </a:lnTo>
                <a:lnTo>
                  <a:pt x="2957" y="2320"/>
                </a:lnTo>
                <a:lnTo>
                  <a:pt x="2969" y="2239"/>
                </a:lnTo>
                <a:lnTo>
                  <a:pt x="2973" y="2156"/>
                </a:lnTo>
                <a:lnTo>
                  <a:pt x="2969" y="2074"/>
                </a:lnTo>
                <a:lnTo>
                  <a:pt x="2957" y="1994"/>
                </a:lnTo>
                <a:lnTo>
                  <a:pt x="2938" y="1916"/>
                </a:lnTo>
                <a:lnTo>
                  <a:pt x="2910" y="1842"/>
                </a:lnTo>
                <a:lnTo>
                  <a:pt x="2876" y="1772"/>
                </a:lnTo>
                <a:lnTo>
                  <a:pt x="2836" y="1705"/>
                </a:lnTo>
                <a:lnTo>
                  <a:pt x="2788" y="1642"/>
                </a:lnTo>
                <a:lnTo>
                  <a:pt x="2736" y="1584"/>
                </a:lnTo>
                <a:lnTo>
                  <a:pt x="2680" y="1533"/>
                </a:lnTo>
                <a:lnTo>
                  <a:pt x="2617" y="1486"/>
                </a:lnTo>
                <a:lnTo>
                  <a:pt x="2550" y="1446"/>
                </a:lnTo>
                <a:lnTo>
                  <a:pt x="2479" y="1412"/>
                </a:lnTo>
                <a:lnTo>
                  <a:pt x="2405" y="1384"/>
                </a:lnTo>
                <a:lnTo>
                  <a:pt x="2327" y="1364"/>
                </a:lnTo>
                <a:lnTo>
                  <a:pt x="2247" y="1353"/>
                </a:lnTo>
                <a:lnTo>
                  <a:pt x="2165" y="1347"/>
                </a:lnTo>
                <a:close/>
                <a:moveTo>
                  <a:pt x="2031" y="0"/>
                </a:moveTo>
                <a:lnTo>
                  <a:pt x="2288" y="0"/>
                </a:lnTo>
                <a:lnTo>
                  <a:pt x="2322" y="3"/>
                </a:lnTo>
                <a:lnTo>
                  <a:pt x="2354" y="12"/>
                </a:lnTo>
                <a:lnTo>
                  <a:pt x="2384" y="26"/>
                </a:lnTo>
                <a:lnTo>
                  <a:pt x="2410" y="45"/>
                </a:lnTo>
                <a:lnTo>
                  <a:pt x="2433" y="68"/>
                </a:lnTo>
                <a:lnTo>
                  <a:pt x="2452" y="95"/>
                </a:lnTo>
                <a:lnTo>
                  <a:pt x="2466" y="125"/>
                </a:lnTo>
                <a:lnTo>
                  <a:pt x="2474" y="157"/>
                </a:lnTo>
                <a:lnTo>
                  <a:pt x="2546" y="587"/>
                </a:lnTo>
                <a:lnTo>
                  <a:pt x="2643" y="614"/>
                </a:lnTo>
                <a:lnTo>
                  <a:pt x="2737" y="647"/>
                </a:lnTo>
                <a:lnTo>
                  <a:pt x="2829" y="685"/>
                </a:lnTo>
                <a:lnTo>
                  <a:pt x="2918" y="728"/>
                </a:lnTo>
                <a:lnTo>
                  <a:pt x="3003" y="777"/>
                </a:lnTo>
                <a:lnTo>
                  <a:pt x="3086" y="830"/>
                </a:lnTo>
                <a:lnTo>
                  <a:pt x="3451" y="601"/>
                </a:lnTo>
                <a:lnTo>
                  <a:pt x="3481" y="585"/>
                </a:lnTo>
                <a:lnTo>
                  <a:pt x="3513" y="576"/>
                </a:lnTo>
                <a:lnTo>
                  <a:pt x="3545" y="572"/>
                </a:lnTo>
                <a:lnTo>
                  <a:pt x="3578" y="574"/>
                </a:lnTo>
                <a:lnTo>
                  <a:pt x="3610" y="582"/>
                </a:lnTo>
                <a:lnTo>
                  <a:pt x="3640" y="595"/>
                </a:lnTo>
                <a:lnTo>
                  <a:pt x="3667" y="612"/>
                </a:lnTo>
                <a:lnTo>
                  <a:pt x="3692" y="635"/>
                </a:lnTo>
                <a:lnTo>
                  <a:pt x="3862" y="826"/>
                </a:lnTo>
                <a:lnTo>
                  <a:pt x="3883" y="854"/>
                </a:lnTo>
                <a:lnTo>
                  <a:pt x="3898" y="884"/>
                </a:lnTo>
                <a:lnTo>
                  <a:pt x="3907" y="915"/>
                </a:lnTo>
                <a:lnTo>
                  <a:pt x="3911" y="948"/>
                </a:lnTo>
                <a:lnTo>
                  <a:pt x="3908" y="981"/>
                </a:lnTo>
                <a:lnTo>
                  <a:pt x="3900" y="1012"/>
                </a:lnTo>
                <a:lnTo>
                  <a:pt x="3887" y="1042"/>
                </a:lnTo>
                <a:lnTo>
                  <a:pt x="3869" y="1071"/>
                </a:lnTo>
                <a:lnTo>
                  <a:pt x="3595" y="1410"/>
                </a:lnTo>
                <a:lnTo>
                  <a:pt x="3636" y="1497"/>
                </a:lnTo>
                <a:lnTo>
                  <a:pt x="3673" y="1586"/>
                </a:lnTo>
                <a:lnTo>
                  <a:pt x="3704" y="1677"/>
                </a:lnTo>
                <a:lnTo>
                  <a:pt x="3730" y="1772"/>
                </a:lnTo>
                <a:lnTo>
                  <a:pt x="4157" y="1842"/>
                </a:lnTo>
                <a:lnTo>
                  <a:pt x="4190" y="1851"/>
                </a:lnTo>
                <a:lnTo>
                  <a:pt x="4221" y="1864"/>
                </a:lnTo>
                <a:lnTo>
                  <a:pt x="4248" y="1884"/>
                </a:lnTo>
                <a:lnTo>
                  <a:pt x="4271" y="1906"/>
                </a:lnTo>
                <a:lnTo>
                  <a:pt x="4289" y="1933"/>
                </a:lnTo>
                <a:lnTo>
                  <a:pt x="4304" y="1963"/>
                </a:lnTo>
                <a:lnTo>
                  <a:pt x="4313" y="1995"/>
                </a:lnTo>
                <a:lnTo>
                  <a:pt x="4316" y="2028"/>
                </a:lnTo>
                <a:lnTo>
                  <a:pt x="4316" y="2285"/>
                </a:lnTo>
                <a:lnTo>
                  <a:pt x="4313" y="2319"/>
                </a:lnTo>
                <a:lnTo>
                  <a:pt x="4304" y="2350"/>
                </a:lnTo>
                <a:lnTo>
                  <a:pt x="4289" y="2380"/>
                </a:lnTo>
                <a:lnTo>
                  <a:pt x="4271" y="2406"/>
                </a:lnTo>
                <a:lnTo>
                  <a:pt x="4248" y="2430"/>
                </a:lnTo>
                <a:lnTo>
                  <a:pt x="4221" y="2448"/>
                </a:lnTo>
                <a:lnTo>
                  <a:pt x="4191" y="2463"/>
                </a:lnTo>
                <a:lnTo>
                  <a:pt x="4157" y="2471"/>
                </a:lnTo>
                <a:lnTo>
                  <a:pt x="3730" y="2543"/>
                </a:lnTo>
                <a:lnTo>
                  <a:pt x="3704" y="2638"/>
                </a:lnTo>
                <a:lnTo>
                  <a:pt x="3671" y="2731"/>
                </a:lnTo>
                <a:lnTo>
                  <a:pt x="3633" y="2821"/>
                </a:lnTo>
                <a:lnTo>
                  <a:pt x="3591" y="2909"/>
                </a:lnTo>
                <a:lnTo>
                  <a:pt x="3543" y="2993"/>
                </a:lnTo>
                <a:lnTo>
                  <a:pt x="3801" y="3354"/>
                </a:lnTo>
                <a:lnTo>
                  <a:pt x="3818" y="3384"/>
                </a:lnTo>
                <a:lnTo>
                  <a:pt x="3830" y="3416"/>
                </a:lnTo>
                <a:lnTo>
                  <a:pt x="3835" y="3447"/>
                </a:lnTo>
                <a:lnTo>
                  <a:pt x="3835" y="3480"/>
                </a:lnTo>
                <a:lnTo>
                  <a:pt x="3830" y="3513"/>
                </a:lnTo>
                <a:lnTo>
                  <a:pt x="3819" y="3543"/>
                </a:lnTo>
                <a:lnTo>
                  <a:pt x="3802" y="3572"/>
                </a:lnTo>
                <a:lnTo>
                  <a:pt x="3781" y="3598"/>
                </a:lnTo>
                <a:lnTo>
                  <a:pt x="3599" y="3778"/>
                </a:lnTo>
                <a:lnTo>
                  <a:pt x="3573" y="3801"/>
                </a:lnTo>
                <a:lnTo>
                  <a:pt x="3544" y="3818"/>
                </a:lnTo>
                <a:lnTo>
                  <a:pt x="3514" y="3828"/>
                </a:lnTo>
                <a:lnTo>
                  <a:pt x="3481" y="3833"/>
                </a:lnTo>
                <a:lnTo>
                  <a:pt x="3450" y="3833"/>
                </a:lnTo>
                <a:lnTo>
                  <a:pt x="3417" y="3828"/>
                </a:lnTo>
                <a:lnTo>
                  <a:pt x="3386" y="3816"/>
                </a:lnTo>
                <a:lnTo>
                  <a:pt x="3357" y="3799"/>
                </a:lnTo>
                <a:lnTo>
                  <a:pt x="2994" y="3540"/>
                </a:lnTo>
                <a:lnTo>
                  <a:pt x="2910" y="3587"/>
                </a:lnTo>
                <a:lnTo>
                  <a:pt x="2824" y="3630"/>
                </a:lnTo>
                <a:lnTo>
                  <a:pt x="2733" y="3667"/>
                </a:lnTo>
                <a:lnTo>
                  <a:pt x="2640" y="3700"/>
                </a:lnTo>
                <a:lnTo>
                  <a:pt x="2546" y="3726"/>
                </a:lnTo>
                <a:lnTo>
                  <a:pt x="2474" y="4155"/>
                </a:lnTo>
                <a:lnTo>
                  <a:pt x="2466" y="4188"/>
                </a:lnTo>
                <a:lnTo>
                  <a:pt x="2452" y="4218"/>
                </a:lnTo>
                <a:lnTo>
                  <a:pt x="2433" y="4246"/>
                </a:lnTo>
                <a:lnTo>
                  <a:pt x="2410" y="4268"/>
                </a:lnTo>
                <a:lnTo>
                  <a:pt x="2384" y="4288"/>
                </a:lnTo>
                <a:lnTo>
                  <a:pt x="2354" y="4301"/>
                </a:lnTo>
                <a:lnTo>
                  <a:pt x="2322" y="4310"/>
                </a:lnTo>
                <a:lnTo>
                  <a:pt x="2288" y="4312"/>
                </a:lnTo>
                <a:lnTo>
                  <a:pt x="2031" y="4312"/>
                </a:lnTo>
                <a:lnTo>
                  <a:pt x="1999" y="4310"/>
                </a:lnTo>
                <a:lnTo>
                  <a:pt x="1966" y="4301"/>
                </a:lnTo>
                <a:lnTo>
                  <a:pt x="1937" y="4288"/>
                </a:lnTo>
                <a:lnTo>
                  <a:pt x="1909" y="4268"/>
                </a:lnTo>
                <a:lnTo>
                  <a:pt x="1887" y="4246"/>
                </a:lnTo>
                <a:lnTo>
                  <a:pt x="1869" y="4218"/>
                </a:lnTo>
                <a:lnTo>
                  <a:pt x="1854" y="4188"/>
                </a:lnTo>
                <a:lnTo>
                  <a:pt x="1847" y="4155"/>
                </a:lnTo>
                <a:lnTo>
                  <a:pt x="1775" y="3726"/>
                </a:lnTo>
                <a:lnTo>
                  <a:pt x="1680" y="3700"/>
                </a:lnTo>
                <a:lnTo>
                  <a:pt x="1589" y="3668"/>
                </a:lnTo>
                <a:lnTo>
                  <a:pt x="1499" y="3632"/>
                </a:lnTo>
                <a:lnTo>
                  <a:pt x="1413" y="3591"/>
                </a:lnTo>
                <a:lnTo>
                  <a:pt x="1329" y="3544"/>
                </a:lnTo>
                <a:lnTo>
                  <a:pt x="1249" y="3493"/>
                </a:lnTo>
                <a:lnTo>
                  <a:pt x="879" y="3726"/>
                </a:lnTo>
                <a:lnTo>
                  <a:pt x="848" y="3742"/>
                </a:lnTo>
                <a:lnTo>
                  <a:pt x="816" y="3751"/>
                </a:lnTo>
                <a:lnTo>
                  <a:pt x="784" y="3755"/>
                </a:lnTo>
                <a:lnTo>
                  <a:pt x="752" y="3753"/>
                </a:lnTo>
                <a:lnTo>
                  <a:pt x="720" y="3746"/>
                </a:lnTo>
                <a:lnTo>
                  <a:pt x="689" y="3733"/>
                </a:lnTo>
                <a:lnTo>
                  <a:pt x="661" y="3714"/>
                </a:lnTo>
                <a:lnTo>
                  <a:pt x="636" y="3691"/>
                </a:lnTo>
                <a:lnTo>
                  <a:pt x="466" y="3500"/>
                </a:lnTo>
                <a:lnTo>
                  <a:pt x="446" y="3472"/>
                </a:lnTo>
                <a:lnTo>
                  <a:pt x="432" y="3443"/>
                </a:lnTo>
                <a:lnTo>
                  <a:pt x="423" y="3412"/>
                </a:lnTo>
                <a:lnTo>
                  <a:pt x="419" y="3379"/>
                </a:lnTo>
                <a:lnTo>
                  <a:pt x="421" y="3346"/>
                </a:lnTo>
                <a:lnTo>
                  <a:pt x="428" y="3315"/>
                </a:lnTo>
                <a:lnTo>
                  <a:pt x="442" y="3285"/>
                </a:lnTo>
                <a:lnTo>
                  <a:pt x="461" y="3256"/>
                </a:lnTo>
                <a:lnTo>
                  <a:pt x="733" y="2918"/>
                </a:lnTo>
                <a:lnTo>
                  <a:pt x="689" y="2829"/>
                </a:lnTo>
                <a:lnTo>
                  <a:pt x="651" y="2736"/>
                </a:lnTo>
                <a:lnTo>
                  <a:pt x="618" y="2641"/>
                </a:lnTo>
                <a:lnTo>
                  <a:pt x="590" y="2543"/>
                </a:lnTo>
                <a:lnTo>
                  <a:pt x="158" y="2471"/>
                </a:lnTo>
                <a:lnTo>
                  <a:pt x="125" y="2463"/>
                </a:lnTo>
                <a:lnTo>
                  <a:pt x="95" y="2448"/>
                </a:lnTo>
                <a:lnTo>
                  <a:pt x="68" y="2430"/>
                </a:lnTo>
                <a:lnTo>
                  <a:pt x="46" y="2406"/>
                </a:lnTo>
                <a:lnTo>
                  <a:pt x="26" y="2380"/>
                </a:lnTo>
                <a:lnTo>
                  <a:pt x="11" y="2350"/>
                </a:lnTo>
                <a:lnTo>
                  <a:pt x="4" y="2319"/>
                </a:lnTo>
                <a:lnTo>
                  <a:pt x="0" y="2285"/>
                </a:lnTo>
                <a:lnTo>
                  <a:pt x="0" y="2028"/>
                </a:lnTo>
                <a:lnTo>
                  <a:pt x="4" y="1995"/>
                </a:lnTo>
                <a:lnTo>
                  <a:pt x="11" y="1963"/>
                </a:lnTo>
                <a:lnTo>
                  <a:pt x="26" y="1933"/>
                </a:lnTo>
                <a:lnTo>
                  <a:pt x="46" y="1906"/>
                </a:lnTo>
                <a:lnTo>
                  <a:pt x="68" y="1884"/>
                </a:lnTo>
                <a:lnTo>
                  <a:pt x="95" y="1864"/>
                </a:lnTo>
                <a:lnTo>
                  <a:pt x="125" y="1851"/>
                </a:lnTo>
                <a:lnTo>
                  <a:pt x="158" y="1842"/>
                </a:lnTo>
                <a:lnTo>
                  <a:pt x="590" y="1770"/>
                </a:lnTo>
                <a:lnTo>
                  <a:pt x="617" y="1675"/>
                </a:lnTo>
                <a:lnTo>
                  <a:pt x="649" y="1582"/>
                </a:lnTo>
                <a:lnTo>
                  <a:pt x="686" y="1491"/>
                </a:lnTo>
                <a:lnTo>
                  <a:pt x="729" y="1405"/>
                </a:lnTo>
                <a:lnTo>
                  <a:pt x="778" y="1320"/>
                </a:lnTo>
                <a:lnTo>
                  <a:pt x="529" y="972"/>
                </a:lnTo>
                <a:lnTo>
                  <a:pt x="512" y="943"/>
                </a:lnTo>
                <a:lnTo>
                  <a:pt x="500" y="911"/>
                </a:lnTo>
                <a:lnTo>
                  <a:pt x="494" y="880"/>
                </a:lnTo>
                <a:lnTo>
                  <a:pt x="494" y="847"/>
                </a:lnTo>
                <a:lnTo>
                  <a:pt x="499" y="815"/>
                </a:lnTo>
                <a:lnTo>
                  <a:pt x="511" y="784"/>
                </a:lnTo>
                <a:lnTo>
                  <a:pt x="526" y="756"/>
                </a:lnTo>
                <a:lnTo>
                  <a:pt x="549" y="729"/>
                </a:lnTo>
                <a:lnTo>
                  <a:pt x="729" y="548"/>
                </a:lnTo>
                <a:lnTo>
                  <a:pt x="755" y="527"/>
                </a:lnTo>
                <a:lnTo>
                  <a:pt x="784" y="510"/>
                </a:lnTo>
                <a:lnTo>
                  <a:pt x="816" y="499"/>
                </a:lnTo>
                <a:lnTo>
                  <a:pt x="847" y="494"/>
                </a:lnTo>
                <a:lnTo>
                  <a:pt x="880" y="494"/>
                </a:lnTo>
                <a:lnTo>
                  <a:pt x="913" y="499"/>
                </a:lnTo>
                <a:lnTo>
                  <a:pt x="943" y="511"/>
                </a:lnTo>
                <a:lnTo>
                  <a:pt x="973" y="528"/>
                </a:lnTo>
                <a:lnTo>
                  <a:pt x="1320" y="777"/>
                </a:lnTo>
                <a:lnTo>
                  <a:pt x="1405" y="728"/>
                </a:lnTo>
                <a:lnTo>
                  <a:pt x="1493" y="685"/>
                </a:lnTo>
                <a:lnTo>
                  <a:pt x="1585" y="647"/>
                </a:lnTo>
                <a:lnTo>
                  <a:pt x="1678" y="614"/>
                </a:lnTo>
                <a:lnTo>
                  <a:pt x="1775" y="588"/>
                </a:lnTo>
                <a:lnTo>
                  <a:pt x="1847" y="157"/>
                </a:lnTo>
                <a:lnTo>
                  <a:pt x="1854" y="125"/>
                </a:lnTo>
                <a:lnTo>
                  <a:pt x="1869" y="95"/>
                </a:lnTo>
                <a:lnTo>
                  <a:pt x="1887" y="68"/>
                </a:lnTo>
                <a:lnTo>
                  <a:pt x="1909" y="45"/>
                </a:lnTo>
                <a:lnTo>
                  <a:pt x="1937" y="26"/>
                </a:lnTo>
                <a:lnTo>
                  <a:pt x="1966" y="12"/>
                </a:lnTo>
                <a:lnTo>
                  <a:pt x="1999" y="3"/>
                </a:lnTo>
                <a:lnTo>
                  <a:pt x="2031" y="0"/>
                </a:lnTo>
                <a:close/>
              </a:path>
            </a:pathLst>
          </a:custGeom>
          <a:solidFill>
            <a:schemeClr val="bg1"/>
          </a:solidFill>
          <a:ln w="0">
            <a:noFill/>
            <a:prstDash val="solid"/>
            <a:round/>
          </a:ln>
        </p:spPr>
        <p:txBody>
          <a:bodyPr vert="horz" wrap="square" lIns="91440" tIns="45720" rIns="91440" bIns="45720" numCol="1" anchor="t" anchorCtr="false" compatLnSpc="true"/>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8703" name="Rectangle 29"/>
          <p:cNvSpPr/>
          <p:nvPr/>
        </p:nvSpPr>
        <p:spPr>
          <a:xfrm>
            <a:off x="1562569" y="2982491"/>
            <a:ext cx="1768487" cy="605294"/>
          </a:xfrm>
          <a:prstGeom prst="rect">
            <a:avLst/>
          </a:prstGeom>
        </p:spPr>
        <p:txBody>
          <a:bodyPr wrap="square">
            <a:spAutoFit/>
          </a:bodyPr>
          <a:lstStyle/>
          <a:p>
            <a:pPr lvl="0" algn="ctr">
              <a:lnSpc>
                <a:spcPts val="2000"/>
              </a:lnSpc>
            </a:pPr>
            <a:r>
              <a:rPr lang="zh-CN" altLang="en-US" b="1" dirty="0" smtClean="0">
                <a:solidFill>
                  <a:schemeClr val="bg1"/>
                </a:solidFill>
                <a:latin typeface="+mn-ea"/>
              </a:rPr>
              <a:t>简化小微企业环评管理</a:t>
            </a:r>
            <a:endParaRPr lang="zh-CN" alt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8704" name="Rectangle 30"/>
          <p:cNvSpPr/>
          <p:nvPr/>
        </p:nvSpPr>
        <p:spPr>
          <a:xfrm>
            <a:off x="6696033" y="2999116"/>
            <a:ext cx="1768487" cy="605294"/>
          </a:xfrm>
          <a:prstGeom prst="rect">
            <a:avLst/>
          </a:prstGeom>
        </p:spPr>
        <p:txBody>
          <a:bodyPr wrap="square">
            <a:spAutoFit/>
          </a:bodyPr>
          <a:lstStyle/>
          <a:p>
            <a:pPr lvl="0" algn="ctr">
              <a:lnSpc>
                <a:spcPts val="2000"/>
              </a:lnSpc>
            </a:pPr>
            <a:r>
              <a:rPr lang="zh-CN" altLang="en-US" b="1" dirty="0" smtClean="0">
                <a:solidFill>
                  <a:schemeClr val="bg1"/>
                </a:solidFill>
                <a:latin typeface="+mn-ea"/>
              </a:rPr>
              <a:t>优化项目环评审批权限</a:t>
            </a:r>
            <a:endParaRPr lang="zh-CN" alt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5" name="Group 5"/>
          <p:cNvGrpSpPr/>
          <p:nvPr/>
        </p:nvGrpSpPr>
        <p:grpSpPr>
          <a:xfrm>
            <a:off x="0" y="3175"/>
            <a:ext cx="12192000" cy="6854825"/>
            <a:chOff x="0" y="3175"/>
            <a:chExt cx="12192000" cy="6854825"/>
          </a:xfrm>
        </p:grpSpPr>
        <p:sp>
          <p:nvSpPr>
            <p:cNvPr id="1048812" name="Freeform 9"/>
            <p:cNvSpPr/>
            <p:nvPr/>
          </p:nvSpPr>
          <p:spPr bwMode="auto">
            <a:xfrm>
              <a:off x="5475817" y="3175"/>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false" compatLnSpc="true"/>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8813" name="矩形 14"/>
            <p:cNvSpPr/>
            <p:nvPr/>
          </p:nvSpPr>
          <p:spPr>
            <a:xfrm>
              <a:off x="0" y="6533321"/>
              <a:ext cx="12192000" cy="324679"/>
            </a:xfrm>
            <a:prstGeom prst="rect">
              <a:avLst/>
            </a:prstGeom>
            <a:gradFill>
              <a:gsLst>
                <a:gs pos="0">
                  <a:schemeClr val="accent1"/>
                </a:gs>
                <a:gs pos="100000">
                  <a:schemeClr val="accent2"/>
                </a:gs>
              </a:gsLst>
              <a:lin ang="108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pic>
        <p:nvPicPr>
          <p:cNvPr id="2097168" name="Picture 2" descr="C:\Users\Administrator\Desktop\d439b6003af33a87e950a77b741407385343fbf21f33_看图王.jpg"/>
          <p:cNvPicPr>
            <a:picLocks noChangeAspect="true" noChangeArrowheads="true"/>
          </p:cNvPicPr>
          <p:nvPr/>
        </p:nvPicPr>
        <p:blipFill>
          <a:blip r:embed="rId1" cstate="print"/>
          <a:srcRect/>
          <a:stretch>
            <a:fillRect/>
          </a:stretch>
        </p:blipFill>
        <p:spPr bwMode="auto">
          <a:xfrm>
            <a:off x="317997" y="319405"/>
            <a:ext cx="684000" cy="637870"/>
          </a:xfrm>
          <a:prstGeom prst="rect">
            <a:avLst/>
          </a:prstGeom>
          <a:noFill/>
        </p:spPr>
      </p:pic>
      <p:sp>
        <p:nvSpPr>
          <p:cNvPr id="1048814" name="文本框 137"/>
          <p:cNvSpPr txBox="true"/>
          <p:nvPr/>
        </p:nvSpPr>
        <p:spPr>
          <a:xfrm>
            <a:off x="1239358" y="405765"/>
            <a:ext cx="4323081" cy="523239"/>
          </a:xfrm>
          <a:prstGeom prst="rect">
            <a:avLst/>
          </a:prstGeom>
          <a:noFill/>
        </p:spPr>
        <p:txBody>
          <a:bodyPr wrap="none" rtlCol="0" anchor="t">
            <a:spAutoFit/>
          </a:bodyPr>
          <a:lstStyle/>
          <a:p>
            <a:pPr algn="l" fontAlgn="base">
              <a:spcBef>
                <a:spcPct val="0"/>
              </a:spcBef>
              <a:spcAft>
                <a:spcPct val="0"/>
              </a:spcAft>
            </a:pPr>
            <a:r>
              <a:rPr lang="zh-CN" altLang="en-US" sz="2600" dirty="0" smtClean="0">
                <a:latin typeface="方正小标宋简体" panose="02000000000000000000" charset="-122"/>
                <a:ea typeface="方正小标宋简体" panose="02000000000000000000" charset="-122"/>
                <a:cs typeface="+mn-ea"/>
                <a:sym typeface="+mn-lt"/>
              </a:rPr>
              <a:t>（四）实行环评审批简政放权</a:t>
            </a:r>
            <a:endParaRPr lang="zh-CN" altLang="en-US" sz="2600" dirty="0" smtClean="0">
              <a:latin typeface="方正小标宋简体" panose="02000000000000000000" charset="-122"/>
              <a:ea typeface="方正小标宋简体" panose="02000000000000000000" charset="-122"/>
              <a:cs typeface="+mn-ea"/>
              <a:sym typeface="+mn-lt"/>
            </a:endParaRPr>
          </a:p>
        </p:txBody>
      </p:sp>
      <p:sp>
        <p:nvSpPr>
          <p:cNvPr id="1048815" name="文本框 1"/>
          <p:cNvSpPr txBox="true"/>
          <p:nvPr/>
        </p:nvSpPr>
        <p:spPr>
          <a:xfrm>
            <a:off x="5143500" y="3811905"/>
            <a:ext cx="5760085" cy="1273810"/>
          </a:xfrm>
          <a:prstGeom prst="rect">
            <a:avLst/>
          </a:prstGeom>
          <a:noFill/>
        </p:spPr>
        <p:txBody>
          <a:bodyPr wrap="square" rtlCol="0">
            <a:noAutofit/>
          </a:bodyPr>
          <a:lstStyle/>
          <a:p>
            <a:pPr algn="just"/>
            <a:r>
              <a:rPr lang="zh-CN" altLang="en-US" dirty="0" smtClean="0">
                <a:latin typeface="仿宋_GB2312" panose="02010609030101010101" charset="-122"/>
                <a:ea typeface="仿宋_GB2312" panose="02010609030101010101" charset="-122"/>
              </a:rPr>
              <a:t>符合产业园区规划环评要求的入园建设项目，</a:t>
            </a:r>
            <a:r>
              <a:rPr lang="zh-CN" altLang="en-US" dirty="0" smtClean="0">
                <a:latin typeface="仿宋_GB2312" panose="02010609030101010101" charset="-122"/>
                <a:ea typeface="仿宋_GB2312" panose="02010609030101010101" charset="-122"/>
                <a:sym typeface="+mn-ea"/>
              </a:rPr>
              <a:t>项目环评</a:t>
            </a:r>
            <a:r>
              <a:rPr lang="zh-CN" altLang="en-US" dirty="0" smtClean="0">
                <a:latin typeface="仿宋_GB2312" panose="02010609030101010101" charset="-122"/>
                <a:ea typeface="仿宋_GB2312" panose="02010609030101010101" charset="-122"/>
              </a:rPr>
              <a:t>可简化区域环境质量现状、主要资源环境制约因素等相应评价内容，共享园区规划环评基础设施的相关评价内容。</a:t>
            </a:r>
            <a:endParaRPr lang="zh-CN" altLang="en-US" dirty="0" smtClean="0">
              <a:latin typeface="仿宋_GB2312" panose="02010609030101010101" charset="-122"/>
              <a:ea typeface="仿宋_GB2312" panose="02010609030101010101" charset="-122"/>
            </a:endParaRPr>
          </a:p>
        </p:txBody>
      </p:sp>
      <p:sp>
        <p:nvSpPr>
          <p:cNvPr id="1048817" name="矩形 15"/>
          <p:cNvSpPr/>
          <p:nvPr/>
        </p:nvSpPr>
        <p:spPr>
          <a:xfrm>
            <a:off x="1664677" y="5419725"/>
            <a:ext cx="9049288" cy="645160"/>
          </a:xfrm>
          <a:prstGeom prst="rect">
            <a:avLst/>
          </a:prstGeom>
        </p:spPr>
        <p:txBody>
          <a:bodyPr wrap="square">
            <a:spAutoFit/>
          </a:bodyPr>
          <a:lstStyle/>
          <a:p>
            <a:pPr indent="457200"/>
            <a:r>
              <a:rPr lang="zh-CN" altLang="zh-CN" b="1" dirty="0" smtClean="0">
                <a:latin typeface="+mn-ea"/>
              </a:rPr>
              <a:t>目前，全市17个产业园区</a:t>
            </a:r>
            <a:r>
              <a:rPr lang="zh-CN" altLang="zh-CN" b="1" dirty="0" smtClean="0">
                <a:latin typeface="+mn-ea"/>
                <a:sym typeface="+mn-ea"/>
              </a:rPr>
              <a:t>已</a:t>
            </a:r>
            <a:r>
              <a:rPr lang="zh-CN" altLang="zh-CN" b="1" dirty="0" smtClean="0">
                <a:latin typeface="+mn-ea"/>
              </a:rPr>
              <a:t>编制监测报告并向社会公开，供入园企业免费使用，可节省入园项目近</a:t>
            </a:r>
            <a:r>
              <a:rPr lang="en-US" altLang="zh-CN" b="1" dirty="0" smtClean="0">
                <a:latin typeface="+mn-ea"/>
              </a:rPr>
              <a:t>⅓</a:t>
            </a:r>
            <a:r>
              <a:rPr lang="zh-CN" altLang="zh-CN" b="1" dirty="0" smtClean="0">
                <a:latin typeface="+mn-ea"/>
              </a:rPr>
              <a:t>环评费用。</a:t>
            </a:r>
            <a:endParaRPr lang="zh-CN" altLang="en-US" b="1" dirty="0"/>
          </a:p>
        </p:txBody>
      </p:sp>
      <p:sp>
        <p:nvSpPr>
          <p:cNvPr id="1048818" name="矩形 16"/>
          <p:cNvSpPr/>
          <p:nvPr/>
        </p:nvSpPr>
        <p:spPr>
          <a:xfrm>
            <a:off x="5143215" y="1692910"/>
            <a:ext cx="5760000" cy="645160"/>
          </a:xfrm>
          <a:prstGeom prst="rect">
            <a:avLst/>
          </a:prstGeom>
        </p:spPr>
        <p:txBody>
          <a:bodyPr wrap="square">
            <a:spAutoFit/>
          </a:bodyPr>
          <a:lstStyle/>
          <a:p>
            <a:pPr algn="just"/>
            <a:r>
              <a:rPr lang="zh-CN" altLang="en-US" dirty="0" smtClean="0">
                <a:latin typeface="仿宋_GB2312" panose="02010609030101010101" charset="-122"/>
                <a:ea typeface="仿宋_GB2312" panose="02010609030101010101" charset="-122"/>
              </a:rPr>
              <a:t>督促产业园区落实跟踪监测要求，园区监测数据报告向社会公开，供入园建设项目环评免费引用。</a:t>
            </a:r>
            <a:endParaRPr lang="zh-CN" altLang="en-US" dirty="0" smtClean="0"/>
          </a:p>
        </p:txBody>
      </p:sp>
      <p:sp>
        <p:nvSpPr>
          <p:cNvPr id="1048820" name="燕尾形 20"/>
          <p:cNvSpPr/>
          <p:nvPr/>
        </p:nvSpPr>
        <p:spPr>
          <a:xfrm>
            <a:off x="4594225" y="1875790"/>
            <a:ext cx="177165" cy="25971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694" name="Freeform 8"/>
          <p:cNvSpPr/>
          <p:nvPr>
            <p:custDataLst>
              <p:tags r:id="rId2"/>
            </p:custDataLst>
          </p:nvPr>
        </p:nvSpPr>
        <p:spPr bwMode="auto">
          <a:xfrm>
            <a:off x="1342657" y="3919712"/>
            <a:ext cx="2309475" cy="744179"/>
          </a:xfrm>
          <a:custGeom>
            <a:avLst/>
            <a:gdLst>
              <a:gd name="T0" fmla="*/ 200 w 1741"/>
              <a:gd name="T1" fmla="*/ 0 h 561"/>
              <a:gd name="T2" fmla="*/ 284 w 1741"/>
              <a:gd name="T3" fmla="*/ 75 h 561"/>
              <a:gd name="T4" fmla="*/ 373 w 1741"/>
              <a:gd name="T5" fmla="*/ 135 h 561"/>
              <a:gd name="T6" fmla="*/ 466 w 1741"/>
              <a:gd name="T7" fmla="*/ 187 h 561"/>
              <a:gd name="T8" fmla="*/ 563 w 1741"/>
              <a:gd name="T9" fmla="*/ 226 h 561"/>
              <a:gd name="T10" fmla="*/ 663 w 1741"/>
              <a:gd name="T11" fmla="*/ 254 h 561"/>
              <a:gd name="T12" fmla="*/ 766 w 1741"/>
              <a:gd name="T13" fmla="*/ 273 h 561"/>
              <a:gd name="T14" fmla="*/ 871 w 1741"/>
              <a:gd name="T15" fmla="*/ 277 h 561"/>
              <a:gd name="T16" fmla="*/ 973 w 1741"/>
              <a:gd name="T17" fmla="*/ 273 h 561"/>
              <a:gd name="T18" fmla="*/ 1078 w 1741"/>
              <a:gd name="T19" fmla="*/ 254 h 561"/>
              <a:gd name="T20" fmla="*/ 1178 w 1741"/>
              <a:gd name="T21" fmla="*/ 226 h 561"/>
              <a:gd name="T22" fmla="*/ 1275 w 1741"/>
              <a:gd name="T23" fmla="*/ 187 h 561"/>
              <a:gd name="T24" fmla="*/ 1369 w 1741"/>
              <a:gd name="T25" fmla="*/ 135 h 561"/>
              <a:gd name="T26" fmla="*/ 1457 w 1741"/>
              <a:gd name="T27" fmla="*/ 75 h 561"/>
              <a:gd name="T28" fmla="*/ 1538 w 1741"/>
              <a:gd name="T29" fmla="*/ 0 h 561"/>
              <a:gd name="T30" fmla="*/ 1741 w 1741"/>
              <a:gd name="T31" fmla="*/ 201 h 561"/>
              <a:gd name="T32" fmla="*/ 1650 w 1741"/>
              <a:gd name="T33" fmla="*/ 284 h 561"/>
              <a:gd name="T34" fmla="*/ 1552 w 1741"/>
              <a:gd name="T35" fmla="*/ 357 h 561"/>
              <a:gd name="T36" fmla="*/ 1450 w 1741"/>
              <a:gd name="T37" fmla="*/ 417 h 561"/>
              <a:gd name="T38" fmla="*/ 1341 w 1741"/>
              <a:gd name="T39" fmla="*/ 468 h 561"/>
              <a:gd name="T40" fmla="*/ 1229 w 1741"/>
              <a:gd name="T41" fmla="*/ 510 h 561"/>
              <a:gd name="T42" fmla="*/ 1113 w 1741"/>
              <a:gd name="T43" fmla="*/ 538 h 561"/>
              <a:gd name="T44" fmla="*/ 992 w 1741"/>
              <a:gd name="T45" fmla="*/ 557 h 561"/>
              <a:gd name="T46" fmla="*/ 871 w 1741"/>
              <a:gd name="T47" fmla="*/ 561 h 561"/>
              <a:gd name="T48" fmla="*/ 747 w 1741"/>
              <a:gd name="T49" fmla="*/ 557 h 561"/>
              <a:gd name="T50" fmla="*/ 629 w 1741"/>
              <a:gd name="T51" fmla="*/ 538 h 561"/>
              <a:gd name="T52" fmla="*/ 512 w 1741"/>
              <a:gd name="T53" fmla="*/ 510 h 561"/>
              <a:gd name="T54" fmla="*/ 398 w 1741"/>
              <a:gd name="T55" fmla="*/ 468 h 561"/>
              <a:gd name="T56" fmla="*/ 291 w 1741"/>
              <a:gd name="T57" fmla="*/ 417 h 561"/>
              <a:gd name="T58" fmla="*/ 189 w 1741"/>
              <a:gd name="T59" fmla="*/ 357 h 561"/>
              <a:gd name="T60" fmla="*/ 91 w 1741"/>
              <a:gd name="T61" fmla="*/ 284 h 561"/>
              <a:gd name="T62" fmla="*/ 0 w 1741"/>
              <a:gd name="T63" fmla="*/ 201 h 561"/>
              <a:gd name="T64" fmla="*/ 200 w 1741"/>
              <a:gd name="T65"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41" h="561">
                <a:moveTo>
                  <a:pt x="200" y="0"/>
                </a:moveTo>
                <a:lnTo>
                  <a:pt x="284" y="75"/>
                </a:lnTo>
                <a:lnTo>
                  <a:pt x="373" y="135"/>
                </a:lnTo>
                <a:lnTo>
                  <a:pt x="466" y="187"/>
                </a:lnTo>
                <a:lnTo>
                  <a:pt x="563" y="226"/>
                </a:lnTo>
                <a:lnTo>
                  <a:pt x="663" y="254"/>
                </a:lnTo>
                <a:lnTo>
                  <a:pt x="766" y="273"/>
                </a:lnTo>
                <a:lnTo>
                  <a:pt x="871" y="277"/>
                </a:lnTo>
                <a:lnTo>
                  <a:pt x="973" y="273"/>
                </a:lnTo>
                <a:lnTo>
                  <a:pt x="1078" y="254"/>
                </a:lnTo>
                <a:lnTo>
                  <a:pt x="1178" y="226"/>
                </a:lnTo>
                <a:lnTo>
                  <a:pt x="1275" y="187"/>
                </a:lnTo>
                <a:lnTo>
                  <a:pt x="1369" y="135"/>
                </a:lnTo>
                <a:lnTo>
                  <a:pt x="1457" y="75"/>
                </a:lnTo>
                <a:lnTo>
                  <a:pt x="1538" y="0"/>
                </a:lnTo>
                <a:lnTo>
                  <a:pt x="1741" y="201"/>
                </a:lnTo>
                <a:lnTo>
                  <a:pt x="1650" y="284"/>
                </a:lnTo>
                <a:lnTo>
                  <a:pt x="1552" y="357"/>
                </a:lnTo>
                <a:lnTo>
                  <a:pt x="1450" y="417"/>
                </a:lnTo>
                <a:lnTo>
                  <a:pt x="1341" y="468"/>
                </a:lnTo>
                <a:lnTo>
                  <a:pt x="1229" y="510"/>
                </a:lnTo>
                <a:lnTo>
                  <a:pt x="1113" y="538"/>
                </a:lnTo>
                <a:lnTo>
                  <a:pt x="992" y="557"/>
                </a:lnTo>
                <a:lnTo>
                  <a:pt x="871" y="561"/>
                </a:lnTo>
                <a:lnTo>
                  <a:pt x="747" y="557"/>
                </a:lnTo>
                <a:lnTo>
                  <a:pt x="629" y="538"/>
                </a:lnTo>
                <a:lnTo>
                  <a:pt x="512" y="510"/>
                </a:lnTo>
                <a:lnTo>
                  <a:pt x="398" y="468"/>
                </a:lnTo>
                <a:lnTo>
                  <a:pt x="291" y="417"/>
                </a:lnTo>
                <a:lnTo>
                  <a:pt x="189" y="357"/>
                </a:lnTo>
                <a:lnTo>
                  <a:pt x="91" y="284"/>
                </a:lnTo>
                <a:lnTo>
                  <a:pt x="0" y="201"/>
                </a:lnTo>
                <a:lnTo>
                  <a:pt x="200" y="0"/>
                </a:lnTo>
                <a:close/>
              </a:path>
            </a:pathLst>
          </a:custGeom>
          <a:solidFill>
            <a:schemeClr val="accent2"/>
          </a:solidFill>
          <a:ln w="0">
            <a:noFill/>
            <a:prstDash val="solid"/>
            <a:round/>
          </a:ln>
        </p:spPr>
        <p:txBody>
          <a:bodyPr vert="horz" wrap="square" lIns="91440" tIns="45720" rIns="91440" bIns="45720" numCol="1" anchor="t" anchorCtr="false" compatLnSpc="true"/>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8695" name="Freeform 11"/>
          <p:cNvSpPr/>
          <p:nvPr>
            <p:custDataLst>
              <p:tags r:id="rId3"/>
            </p:custDataLst>
          </p:nvPr>
        </p:nvSpPr>
        <p:spPr bwMode="auto">
          <a:xfrm>
            <a:off x="1515105" y="1933325"/>
            <a:ext cx="1960600" cy="1960599"/>
          </a:xfrm>
          <a:custGeom>
            <a:avLst/>
            <a:gdLst>
              <a:gd name="T0" fmla="*/ 741 w 1478"/>
              <a:gd name="T1" fmla="*/ 0 h 1478"/>
              <a:gd name="T2" fmla="*/ 841 w 1478"/>
              <a:gd name="T3" fmla="*/ 7 h 1478"/>
              <a:gd name="T4" fmla="*/ 936 w 1478"/>
              <a:gd name="T5" fmla="*/ 28 h 1478"/>
              <a:gd name="T6" fmla="*/ 1027 w 1478"/>
              <a:gd name="T7" fmla="*/ 59 h 1478"/>
              <a:gd name="T8" fmla="*/ 1113 w 1478"/>
              <a:gd name="T9" fmla="*/ 103 h 1478"/>
              <a:gd name="T10" fmla="*/ 1192 w 1478"/>
              <a:gd name="T11" fmla="*/ 154 h 1478"/>
              <a:gd name="T12" fmla="*/ 1262 w 1478"/>
              <a:gd name="T13" fmla="*/ 217 h 1478"/>
              <a:gd name="T14" fmla="*/ 1325 w 1478"/>
              <a:gd name="T15" fmla="*/ 289 h 1478"/>
              <a:gd name="T16" fmla="*/ 1378 w 1478"/>
              <a:gd name="T17" fmla="*/ 366 h 1478"/>
              <a:gd name="T18" fmla="*/ 1420 w 1478"/>
              <a:gd name="T19" fmla="*/ 452 h 1478"/>
              <a:gd name="T20" fmla="*/ 1453 w 1478"/>
              <a:gd name="T21" fmla="*/ 543 h 1478"/>
              <a:gd name="T22" fmla="*/ 1471 w 1478"/>
              <a:gd name="T23" fmla="*/ 640 h 1478"/>
              <a:gd name="T24" fmla="*/ 1478 w 1478"/>
              <a:gd name="T25" fmla="*/ 741 h 1478"/>
              <a:gd name="T26" fmla="*/ 1471 w 1478"/>
              <a:gd name="T27" fmla="*/ 841 h 1478"/>
              <a:gd name="T28" fmla="*/ 1453 w 1478"/>
              <a:gd name="T29" fmla="*/ 936 h 1478"/>
              <a:gd name="T30" fmla="*/ 1420 w 1478"/>
              <a:gd name="T31" fmla="*/ 1027 h 1478"/>
              <a:gd name="T32" fmla="*/ 1378 w 1478"/>
              <a:gd name="T33" fmla="*/ 1113 h 1478"/>
              <a:gd name="T34" fmla="*/ 1325 w 1478"/>
              <a:gd name="T35" fmla="*/ 1190 h 1478"/>
              <a:gd name="T36" fmla="*/ 1262 w 1478"/>
              <a:gd name="T37" fmla="*/ 1262 h 1478"/>
              <a:gd name="T38" fmla="*/ 1192 w 1478"/>
              <a:gd name="T39" fmla="*/ 1325 h 1478"/>
              <a:gd name="T40" fmla="*/ 1113 w 1478"/>
              <a:gd name="T41" fmla="*/ 1378 h 1478"/>
              <a:gd name="T42" fmla="*/ 1027 w 1478"/>
              <a:gd name="T43" fmla="*/ 1420 h 1478"/>
              <a:gd name="T44" fmla="*/ 936 w 1478"/>
              <a:gd name="T45" fmla="*/ 1453 h 1478"/>
              <a:gd name="T46" fmla="*/ 841 w 1478"/>
              <a:gd name="T47" fmla="*/ 1471 h 1478"/>
              <a:gd name="T48" fmla="*/ 741 w 1478"/>
              <a:gd name="T49" fmla="*/ 1478 h 1478"/>
              <a:gd name="T50" fmla="*/ 640 w 1478"/>
              <a:gd name="T51" fmla="*/ 1471 h 1478"/>
              <a:gd name="T52" fmla="*/ 543 w 1478"/>
              <a:gd name="T53" fmla="*/ 1453 h 1478"/>
              <a:gd name="T54" fmla="*/ 452 w 1478"/>
              <a:gd name="T55" fmla="*/ 1420 h 1478"/>
              <a:gd name="T56" fmla="*/ 368 w 1478"/>
              <a:gd name="T57" fmla="*/ 1378 h 1478"/>
              <a:gd name="T58" fmla="*/ 289 w 1478"/>
              <a:gd name="T59" fmla="*/ 1325 h 1478"/>
              <a:gd name="T60" fmla="*/ 217 w 1478"/>
              <a:gd name="T61" fmla="*/ 1262 h 1478"/>
              <a:gd name="T62" fmla="*/ 156 w 1478"/>
              <a:gd name="T63" fmla="*/ 1190 h 1478"/>
              <a:gd name="T64" fmla="*/ 103 w 1478"/>
              <a:gd name="T65" fmla="*/ 1113 h 1478"/>
              <a:gd name="T66" fmla="*/ 59 w 1478"/>
              <a:gd name="T67" fmla="*/ 1027 h 1478"/>
              <a:gd name="T68" fmla="*/ 28 w 1478"/>
              <a:gd name="T69" fmla="*/ 936 h 1478"/>
              <a:gd name="T70" fmla="*/ 7 w 1478"/>
              <a:gd name="T71" fmla="*/ 841 h 1478"/>
              <a:gd name="T72" fmla="*/ 0 w 1478"/>
              <a:gd name="T73" fmla="*/ 741 h 1478"/>
              <a:gd name="T74" fmla="*/ 7 w 1478"/>
              <a:gd name="T75" fmla="*/ 640 h 1478"/>
              <a:gd name="T76" fmla="*/ 28 w 1478"/>
              <a:gd name="T77" fmla="*/ 543 h 1478"/>
              <a:gd name="T78" fmla="*/ 59 w 1478"/>
              <a:gd name="T79" fmla="*/ 452 h 1478"/>
              <a:gd name="T80" fmla="*/ 103 w 1478"/>
              <a:gd name="T81" fmla="*/ 366 h 1478"/>
              <a:gd name="T82" fmla="*/ 156 w 1478"/>
              <a:gd name="T83" fmla="*/ 289 h 1478"/>
              <a:gd name="T84" fmla="*/ 217 w 1478"/>
              <a:gd name="T85" fmla="*/ 217 h 1478"/>
              <a:gd name="T86" fmla="*/ 289 w 1478"/>
              <a:gd name="T87" fmla="*/ 154 h 1478"/>
              <a:gd name="T88" fmla="*/ 368 w 1478"/>
              <a:gd name="T89" fmla="*/ 103 h 1478"/>
              <a:gd name="T90" fmla="*/ 452 w 1478"/>
              <a:gd name="T91" fmla="*/ 59 h 1478"/>
              <a:gd name="T92" fmla="*/ 543 w 1478"/>
              <a:gd name="T93" fmla="*/ 28 h 1478"/>
              <a:gd name="T94" fmla="*/ 640 w 1478"/>
              <a:gd name="T95" fmla="*/ 7 h 1478"/>
              <a:gd name="T96" fmla="*/ 741 w 1478"/>
              <a:gd name="T97" fmla="*/ 0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78" h="1478">
                <a:moveTo>
                  <a:pt x="741" y="0"/>
                </a:moveTo>
                <a:lnTo>
                  <a:pt x="841" y="7"/>
                </a:lnTo>
                <a:lnTo>
                  <a:pt x="936" y="28"/>
                </a:lnTo>
                <a:lnTo>
                  <a:pt x="1027" y="59"/>
                </a:lnTo>
                <a:lnTo>
                  <a:pt x="1113" y="103"/>
                </a:lnTo>
                <a:lnTo>
                  <a:pt x="1192" y="154"/>
                </a:lnTo>
                <a:lnTo>
                  <a:pt x="1262" y="217"/>
                </a:lnTo>
                <a:lnTo>
                  <a:pt x="1325" y="289"/>
                </a:lnTo>
                <a:lnTo>
                  <a:pt x="1378" y="366"/>
                </a:lnTo>
                <a:lnTo>
                  <a:pt x="1420" y="452"/>
                </a:lnTo>
                <a:lnTo>
                  <a:pt x="1453" y="543"/>
                </a:lnTo>
                <a:lnTo>
                  <a:pt x="1471" y="640"/>
                </a:lnTo>
                <a:lnTo>
                  <a:pt x="1478" y="741"/>
                </a:lnTo>
                <a:lnTo>
                  <a:pt x="1471" y="841"/>
                </a:lnTo>
                <a:lnTo>
                  <a:pt x="1453" y="936"/>
                </a:lnTo>
                <a:lnTo>
                  <a:pt x="1420" y="1027"/>
                </a:lnTo>
                <a:lnTo>
                  <a:pt x="1378" y="1113"/>
                </a:lnTo>
                <a:lnTo>
                  <a:pt x="1325" y="1190"/>
                </a:lnTo>
                <a:lnTo>
                  <a:pt x="1262" y="1262"/>
                </a:lnTo>
                <a:lnTo>
                  <a:pt x="1192" y="1325"/>
                </a:lnTo>
                <a:lnTo>
                  <a:pt x="1113" y="1378"/>
                </a:lnTo>
                <a:lnTo>
                  <a:pt x="1027" y="1420"/>
                </a:lnTo>
                <a:lnTo>
                  <a:pt x="936" y="1453"/>
                </a:lnTo>
                <a:lnTo>
                  <a:pt x="841" y="1471"/>
                </a:lnTo>
                <a:lnTo>
                  <a:pt x="741" y="1478"/>
                </a:lnTo>
                <a:lnTo>
                  <a:pt x="640" y="1471"/>
                </a:lnTo>
                <a:lnTo>
                  <a:pt x="543" y="1453"/>
                </a:lnTo>
                <a:lnTo>
                  <a:pt x="452" y="1420"/>
                </a:lnTo>
                <a:lnTo>
                  <a:pt x="368" y="1378"/>
                </a:lnTo>
                <a:lnTo>
                  <a:pt x="289" y="1325"/>
                </a:lnTo>
                <a:lnTo>
                  <a:pt x="217" y="1262"/>
                </a:lnTo>
                <a:lnTo>
                  <a:pt x="156" y="1190"/>
                </a:lnTo>
                <a:lnTo>
                  <a:pt x="103" y="1113"/>
                </a:lnTo>
                <a:lnTo>
                  <a:pt x="59" y="1027"/>
                </a:lnTo>
                <a:lnTo>
                  <a:pt x="28" y="936"/>
                </a:lnTo>
                <a:lnTo>
                  <a:pt x="7" y="841"/>
                </a:lnTo>
                <a:lnTo>
                  <a:pt x="0" y="741"/>
                </a:lnTo>
                <a:lnTo>
                  <a:pt x="7" y="640"/>
                </a:lnTo>
                <a:lnTo>
                  <a:pt x="28" y="543"/>
                </a:lnTo>
                <a:lnTo>
                  <a:pt x="59" y="452"/>
                </a:lnTo>
                <a:lnTo>
                  <a:pt x="103" y="366"/>
                </a:lnTo>
                <a:lnTo>
                  <a:pt x="156" y="289"/>
                </a:lnTo>
                <a:lnTo>
                  <a:pt x="217" y="217"/>
                </a:lnTo>
                <a:lnTo>
                  <a:pt x="289" y="154"/>
                </a:lnTo>
                <a:lnTo>
                  <a:pt x="368" y="103"/>
                </a:lnTo>
                <a:lnTo>
                  <a:pt x="452" y="59"/>
                </a:lnTo>
                <a:lnTo>
                  <a:pt x="543" y="28"/>
                </a:lnTo>
                <a:lnTo>
                  <a:pt x="640" y="7"/>
                </a:lnTo>
                <a:lnTo>
                  <a:pt x="741" y="0"/>
                </a:lnTo>
                <a:close/>
              </a:path>
            </a:pathLst>
          </a:custGeom>
          <a:solidFill>
            <a:schemeClr val="accent2"/>
          </a:solidFill>
          <a:ln w="0">
            <a:noFill/>
            <a:prstDash val="solid"/>
            <a:round/>
          </a:ln>
        </p:spPr>
        <p:txBody>
          <a:bodyPr vert="horz" wrap="square" lIns="91440" tIns="45720" rIns="91440" bIns="45720" numCol="1" anchor="t" anchorCtr="false" compatLnSpc="true"/>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131" name="Group 1368"/>
          <p:cNvGrpSpPr>
            <a:grpSpLocks noChangeAspect="true"/>
          </p:cNvGrpSpPr>
          <p:nvPr/>
        </p:nvGrpSpPr>
        <p:grpSpPr bwMode="auto">
          <a:xfrm>
            <a:off x="2257343" y="2336303"/>
            <a:ext cx="603998" cy="599557"/>
            <a:chOff x="2246" y="225"/>
            <a:chExt cx="272" cy="270"/>
          </a:xfrm>
          <a:solidFill>
            <a:schemeClr val="bg1"/>
          </a:solidFill>
        </p:grpSpPr>
        <p:sp>
          <p:nvSpPr>
            <p:cNvPr id="1048696" name="Freeform 1370"/>
            <p:cNvSpPr/>
            <p:nvPr>
              <p:custDataLst>
                <p:tags r:id="rId4"/>
              </p:custDataLst>
            </p:nvPr>
          </p:nvSpPr>
          <p:spPr bwMode="auto">
            <a:xfrm>
              <a:off x="2292" y="273"/>
              <a:ext cx="118" cy="25"/>
            </a:xfrm>
            <a:custGeom>
              <a:avLst/>
              <a:gdLst>
                <a:gd name="T0" fmla="*/ 148 w 1410"/>
                <a:gd name="T1" fmla="*/ 0 h 295"/>
                <a:gd name="T2" fmla="*/ 1262 w 1410"/>
                <a:gd name="T3" fmla="*/ 0 h 295"/>
                <a:gd name="T4" fmla="*/ 1292 w 1410"/>
                <a:gd name="T5" fmla="*/ 3 h 295"/>
                <a:gd name="T6" fmla="*/ 1319 w 1410"/>
                <a:gd name="T7" fmla="*/ 12 h 295"/>
                <a:gd name="T8" fmla="*/ 1345 w 1410"/>
                <a:gd name="T9" fmla="*/ 25 h 295"/>
                <a:gd name="T10" fmla="*/ 1367 w 1410"/>
                <a:gd name="T11" fmla="*/ 44 h 295"/>
                <a:gd name="T12" fmla="*/ 1385 w 1410"/>
                <a:gd name="T13" fmla="*/ 65 h 295"/>
                <a:gd name="T14" fmla="*/ 1398 w 1410"/>
                <a:gd name="T15" fmla="*/ 91 h 295"/>
                <a:gd name="T16" fmla="*/ 1407 w 1410"/>
                <a:gd name="T17" fmla="*/ 118 h 295"/>
                <a:gd name="T18" fmla="*/ 1410 w 1410"/>
                <a:gd name="T19" fmla="*/ 148 h 295"/>
                <a:gd name="T20" fmla="*/ 1407 w 1410"/>
                <a:gd name="T21" fmla="*/ 177 h 295"/>
                <a:gd name="T22" fmla="*/ 1398 w 1410"/>
                <a:gd name="T23" fmla="*/ 205 h 295"/>
                <a:gd name="T24" fmla="*/ 1385 w 1410"/>
                <a:gd name="T25" fmla="*/ 230 h 295"/>
                <a:gd name="T26" fmla="*/ 1367 w 1410"/>
                <a:gd name="T27" fmla="*/ 251 h 295"/>
                <a:gd name="T28" fmla="*/ 1345 w 1410"/>
                <a:gd name="T29" fmla="*/ 270 h 295"/>
                <a:gd name="T30" fmla="*/ 1319 w 1410"/>
                <a:gd name="T31" fmla="*/ 283 h 295"/>
                <a:gd name="T32" fmla="*/ 1292 w 1410"/>
                <a:gd name="T33" fmla="*/ 292 h 295"/>
                <a:gd name="T34" fmla="*/ 1262 w 1410"/>
                <a:gd name="T35" fmla="*/ 295 h 295"/>
                <a:gd name="T36" fmla="*/ 148 w 1410"/>
                <a:gd name="T37" fmla="*/ 295 h 295"/>
                <a:gd name="T38" fmla="*/ 118 w 1410"/>
                <a:gd name="T39" fmla="*/ 292 h 295"/>
                <a:gd name="T40" fmla="*/ 91 w 1410"/>
                <a:gd name="T41" fmla="*/ 283 h 295"/>
                <a:gd name="T42" fmla="*/ 65 w 1410"/>
                <a:gd name="T43" fmla="*/ 270 h 295"/>
                <a:gd name="T44" fmla="*/ 43 w 1410"/>
                <a:gd name="T45" fmla="*/ 251 h 295"/>
                <a:gd name="T46" fmla="*/ 25 w 1410"/>
                <a:gd name="T47" fmla="*/ 230 h 295"/>
                <a:gd name="T48" fmla="*/ 12 w 1410"/>
                <a:gd name="T49" fmla="*/ 205 h 295"/>
                <a:gd name="T50" fmla="*/ 3 w 1410"/>
                <a:gd name="T51" fmla="*/ 177 h 295"/>
                <a:gd name="T52" fmla="*/ 0 w 1410"/>
                <a:gd name="T53" fmla="*/ 148 h 295"/>
                <a:gd name="T54" fmla="*/ 3 w 1410"/>
                <a:gd name="T55" fmla="*/ 118 h 295"/>
                <a:gd name="T56" fmla="*/ 12 w 1410"/>
                <a:gd name="T57" fmla="*/ 91 h 295"/>
                <a:gd name="T58" fmla="*/ 25 w 1410"/>
                <a:gd name="T59" fmla="*/ 65 h 295"/>
                <a:gd name="T60" fmla="*/ 43 w 1410"/>
                <a:gd name="T61" fmla="*/ 44 h 295"/>
                <a:gd name="T62" fmla="*/ 65 w 1410"/>
                <a:gd name="T63" fmla="*/ 25 h 295"/>
                <a:gd name="T64" fmla="*/ 91 w 1410"/>
                <a:gd name="T65" fmla="*/ 12 h 295"/>
                <a:gd name="T66" fmla="*/ 118 w 1410"/>
                <a:gd name="T67" fmla="*/ 3 h 295"/>
                <a:gd name="T68" fmla="*/ 148 w 1410"/>
                <a:gd name="T69"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10" h="295">
                  <a:moveTo>
                    <a:pt x="148" y="0"/>
                  </a:moveTo>
                  <a:lnTo>
                    <a:pt x="1262" y="0"/>
                  </a:lnTo>
                  <a:lnTo>
                    <a:pt x="1292" y="3"/>
                  </a:lnTo>
                  <a:lnTo>
                    <a:pt x="1319" y="12"/>
                  </a:lnTo>
                  <a:lnTo>
                    <a:pt x="1345" y="25"/>
                  </a:lnTo>
                  <a:lnTo>
                    <a:pt x="1367" y="44"/>
                  </a:lnTo>
                  <a:lnTo>
                    <a:pt x="1385" y="65"/>
                  </a:lnTo>
                  <a:lnTo>
                    <a:pt x="1398" y="91"/>
                  </a:lnTo>
                  <a:lnTo>
                    <a:pt x="1407" y="118"/>
                  </a:lnTo>
                  <a:lnTo>
                    <a:pt x="1410" y="148"/>
                  </a:lnTo>
                  <a:lnTo>
                    <a:pt x="1407" y="177"/>
                  </a:lnTo>
                  <a:lnTo>
                    <a:pt x="1398" y="205"/>
                  </a:lnTo>
                  <a:lnTo>
                    <a:pt x="1385" y="230"/>
                  </a:lnTo>
                  <a:lnTo>
                    <a:pt x="1367" y="251"/>
                  </a:lnTo>
                  <a:lnTo>
                    <a:pt x="1345" y="270"/>
                  </a:lnTo>
                  <a:lnTo>
                    <a:pt x="1319" y="283"/>
                  </a:lnTo>
                  <a:lnTo>
                    <a:pt x="1292" y="292"/>
                  </a:lnTo>
                  <a:lnTo>
                    <a:pt x="1262" y="295"/>
                  </a:lnTo>
                  <a:lnTo>
                    <a:pt x="148" y="295"/>
                  </a:lnTo>
                  <a:lnTo>
                    <a:pt x="118" y="292"/>
                  </a:lnTo>
                  <a:lnTo>
                    <a:pt x="91" y="283"/>
                  </a:lnTo>
                  <a:lnTo>
                    <a:pt x="65" y="270"/>
                  </a:lnTo>
                  <a:lnTo>
                    <a:pt x="43" y="251"/>
                  </a:lnTo>
                  <a:lnTo>
                    <a:pt x="25" y="230"/>
                  </a:lnTo>
                  <a:lnTo>
                    <a:pt x="12" y="205"/>
                  </a:lnTo>
                  <a:lnTo>
                    <a:pt x="3" y="177"/>
                  </a:lnTo>
                  <a:lnTo>
                    <a:pt x="0" y="148"/>
                  </a:lnTo>
                  <a:lnTo>
                    <a:pt x="3" y="118"/>
                  </a:lnTo>
                  <a:lnTo>
                    <a:pt x="12" y="91"/>
                  </a:lnTo>
                  <a:lnTo>
                    <a:pt x="25" y="65"/>
                  </a:lnTo>
                  <a:lnTo>
                    <a:pt x="43" y="44"/>
                  </a:lnTo>
                  <a:lnTo>
                    <a:pt x="65" y="25"/>
                  </a:lnTo>
                  <a:lnTo>
                    <a:pt x="91" y="12"/>
                  </a:lnTo>
                  <a:lnTo>
                    <a:pt x="118" y="3"/>
                  </a:lnTo>
                  <a:lnTo>
                    <a:pt x="148" y="0"/>
                  </a:lnTo>
                  <a:close/>
                </a:path>
              </a:pathLst>
            </a:custGeom>
            <a:grpFill/>
            <a:ln w="0">
              <a:noFill/>
              <a:prstDash val="solid"/>
              <a:round/>
            </a:ln>
          </p:spPr>
          <p:txBody>
            <a:bodyPr vert="horz" wrap="square" lIns="91440" tIns="45720" rIns="91440" bIns="45720" numCol="1" anchor="t" anchorCtr="false" compatLnSpc="true"/>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8697" name="Freeform 1371"/>
            <p:cNvSpPr/>
            <p:nvPr>
              <p:custDataLst>
                <p:tags r:id="rId5"/>
              </p:custDataLst>
            </p:nvPr>
          </p:nvSpPr>
          <p:spPr bwMode="auto">
            <a:xfrm>
              <a:off x="2292" y="319"/>
              <a:ext cx="118" cy="25"/>
            </a:xfrm>
            <a:custGeom>
              <a:avLst/>
              <a:gdLst>
                <a:gd name="T0" fmla="*/ 148 w 1410"/>
                <a:gd name="T1" fmla="*/ 0 h 295"/>
                <a:gd name="T2" fmla="*/ 1262 w 1410"/>
                <a:gd name="T3" fmla="*/ 0 h 295"/>
                <a:gd name="T4" fmla="*/ 1292 w 1410"/>
                <a:gd name="T5" fmla="*/ 3 h 295"/>
                <a:gd name="T6" fmla="*/ 1319 w 1410"/>
                <a:gd name="T7" fmla="*/ 12 h 295"/>
                <a:gd name="T8" fmla="*/ 1345 w 1410"/>
                <a:gd name="T9" fmla="*/ 25 h 295"/>
                <a:gd name="T10" fmla="*/ 1367 w 1410"/>
                <a:gd name="T11" fmla="*/ 44 h 295"/>
                <a:gd name="T12" fmla="*/ 1385 w 1410"/>
                <a:gd name="T13" fmla="*/ 65 h 295"/>
                <a:gd name="T14" fmla="*/ 1398 w 1410"/>
                <a:gd name="T15" fmla="*/ 90 h 295"/>
                <a:gd name="T16" fmla="*/ 1407 w 1410"/>
                <a:gd name="T17" fmla="*/ 118 h 295"/>
                <a:gd name="T18" fmla="*/ 1410 w 1410"/>
                <a:gd name="T19" fmla="*/ 147 h 295"/>
                <a:gd name="T20" fmla="*/ 1407 w 1410"/>
                <a:gd name="T21" fmla="*/ 177 h 295"/>
                <a:gd name="T22" fmla="*/ 1398 w 1410"/>
                <a:gd name="T23" fmla="*/ 205 h 295"/>
                <a:gd name="T24" fmla="*/ 1385 w 1410"/>
                <a:gd name="T25" fmla="*/ 230 h 295"/>
                <a:gd name="T26" fmla="*/ 1367 w 1410"/>
                <a:gd name="T27" fmla="*/ 252 h 295"/>
                <a:gd name="T28" fmla="*/ 1345 w 1410"/>
                <a:gd name="T29" fmla="*/ 270 h 295"/>
                <a:gd name="T30" fmla="*/ 1319 w 1410"/>
                <a:gd name="T31" fmla="*/ 284 h 295"/>
                <a:gd name="T32" fmla="*/ 1292 w 1410"/>
                <a:gd name="T33" fmla="*/ 292 h 295"/>
                <a:gd name="T34" fmla="*/ 1262 w 1410"/>
                <a:gd name="T35" fmla="*/ 295 h 295"/>
                <a:gd name="T36" fmla="*/ 148 w 1410"/>
                <a:gd name="T37" fmla="*/ 295 h 295"/>
                <a:gd name="T38" fmla="*/ 118 w 1410"/>
                <a:gd name="T39" fmla="*/ 292 h 295"/>
                <a:gd name="T40" fmla="*/ 91 w 1410"/>
                <a:gd name="T41" fmla="*/ 284 h 295"/>
                <a:gd name="T42" fmla="*/ 65 w 1410"/>
                <a:gd name="T43" fmla="*/ 270 h 295"/>
                <a:gd name="T44" fmla="*/ 43 w 1410"/>
                <a:gd name="T45" fmla="*/ 252 h 295"/>
                <a:gd name="T46" fmla="*/ 25 w 1410"/>
                <a:gd name="T47" fmla="*/ 230 h 295"/>
                <a:gd name="T48" fmla="*/ 12 w 1410"/>
                <a:gd name="T49" fmla="*/ 205 h 295"/>
                <a:gd name="T50" fmla="*/ 3 w 1410"/>
                <a:gd name="T51" fmla="*/ 177 h 295"/>
                <a:gd name="T52" fmla="*/ 0 w 1410"/>
                <a:gd name="T53" fmla="*/ 147 h 295"/>
                <a:gd name="T54" fmla="*/ 3 w 1410"/>
                <a:gd name="T55" fmla="*/ 118 h 295"/>
                <a:gd name="T56" fmla="*/ 12 w 1410"/>
                <a:gd name="T57" fmla="*/ 90 h 295"/>
                <a:gd name="T58" fmla="*/ 25 w 1410"/>
                <a:gd name="T59" fmla="*/ 65 h 295"/>
                <a:gd name="T60" fmla="*/ 43 w 1410"/>
                <a:gd name="T61" fmla="*/ 44 h 295"/>
                <a:gd name="T62" fmla="*/ 65 w 1410"/>
                <a:gd name="T63" fmla="*/ 25 h 295"/>
                <a:gd name="T64" fmla="*/ 91 w 1410"/>
                <a:gd name="T65" fmla="*/ 12 h 295"/>
                <a:gd name="T66" fmla="*/ 118 w 1410"/>
                <a:gd name="T67" fmla="*/ 3 h 295"/>
                <a:gd name="T68" fmla="*/ 148 w 1410"/>
                <a:gd name="T69"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10" h="295">
                  <a:moveTo>
                    <a:pt x="148" y="0"/>
                  </a:moveTo>
                  <a:lnTo>
                    <a:pt x="1262" y="0"/>
                  </a:lnTo>
                  <a:lnTo>
                    <a:pt x="1292" y="3"/>
                  </a:lnTo>
                  <a:lnTo>
                    <a:pt x="1319" y="12"/>
                  </a:lnTo>
                  <a:lnTo>
                    <a:pt x="1345" y="25"/>
                  </a:lnTo>
                  <a:lnTo>
                    <a:pt x="1367" y="44"/>
                  </a:lnTo>
                  <a:lnTo>
                    <a:pt x="1385" y="65"/>
                  </a:lnTo>
                  <a:lnTo>
                    <a:pt x="1398" y="90"/>
                  </a:lnTo>
                  <a:lnTo>
                    <a:pt x="1407" y="118"/>
                  </a:lnTo>
                  <a:lnTo>
                    <a:pt x="1410" y="147"/>
                  </a:lnTo>
                  <a:lnTo>
                    <a:pt x="1407" y="177"/>
                  </a:lnTo>
                  <a:lnTo>
                    <a:pt x="1398" y="205"/>
                  </a:lnTo>
                  <a:lnTo>
                    <a:pt x="1385" y="230"/>
                  </a:lnTo>
                  <a:lnTo>
                    <a:pt x="1367" y="252"/>
                  </a:lnTo>
                  <a:lnTo>
                    <a:pt x="1345" y="270"/>
                  </a:lnTo>
                  <a:lnTo>
                    <a:pt x="1319" y="284"/>
                  </a:lnTo>
                  <a:lnTo>
                    <a:pt x="1292" y="292"/>
                  </a:lnTo>
                  <a:lnTo>
                    <a:pt x="1262" y="295"/>
                  </a:lnTo>
                  <a:lnTo>
                    <a:pt x="148" y="295"/>
                  </a:lnTo>
                  <a:lnTo>
                    <a:pt x="118" y="292"/>
                  </a:lnTo>
                  <a:lnTo>
                    <a:pt x="91" y="284"/>
                  </a:lnTo>
                  <a:lnTo>
                    <a:pt x="65" y="270"/>
                  </a:lnTo>
                  <a:lnTo>
                    <a:pt x="43" y="252"/>
                  </a:lnTo>
                  <a:lnTo>
                    <a:pt x="25" y="230"/>
                  </a:lnTo>
                  <a:lnTo>
                    <a:pt x="12" y="205"/>
                  </a:lnTo>
                  <a:lnTo>
                    <a:pt x="3" y="177"/>
                  </a:lnTo>
                  <a:lnTo>
                    <a:pt x="0" y="147"/>
                  </a:lnTo>
                  <a:lnTo>
                    <a:pt x="3" y="118"/>
                  </a:lnTo>
                  <a:lnTo>
                    <a:pt x="12" y="90"/>
                  </a:lnTo>
                  <a:lnTo>
                    <a:pt x="25" y="65"/>
                  </a:lnTo>
                  <a:lnTo>
                    <a:pt x="43" y="44"/>
                  </a:lnTo>
                  <a:lnTo>
                    <a:pt x="65" y="25"/>
                  </a:lnTo>
                  <a:lnTo>
                    <a:pt x="91" y="12"/>
                  </a:lnTo>
                  <a:lnTo>
                    <a:pt x="118" y="3"/>
                  </a:lnTo>
                  <a:lnTo>
                    <a:pt x="148" y="0"/>
                  </a:lnTo>
                  <a:close/>
                </a:path>
              </a:pathLst>
            </a:custGeom>
            <a:grpFill/>
            <a:ln w="0">
              <a:noFill/>
              <a:prstDash val="solid"/>
              <a:round/>
            </a:ln>
          </p:spPr>
          <p:txBody>
            <a:bodyPr vert="horz" wrap="square" lIns="91440" tIns="45720" rIns="91440" bIns="45720" numCol="1" anchor="t" anchorCtr="false" compatLnSpc="true"/>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8698" name="Freeform 1372"/>
            <p:cNvSpPr/>
            <p:nvPr>
              <p:custDataLst>
                <p:tags r:id="rId6"/>
              </p:custDataLst>
            </p:nvPr>
          </p:nvSpPr>
          <p:spPr bwMode="auto">
            <a:xfrm>
              <a:off x="2292" y="365"/>
              <a:ext cx="71" cy="24"/>
            </a:xfrm>
            <a:custGeom>
              <a:avLst/>
              <a:gdLst>
                <a:gd name="T0" fmla="*/ 148 w 853"/>
                <a:gd name="T1" fmla="*/ 0 h 294"/>
                <a:gd name="T2" fmla="*/ 705 w 853"/>
                <a:gd name="T3" fmla="*/ 0 h 294"/>
                <a:gd name="T4" fmla="*/ 735 w 853"/>
                <a:gd name="T5" fmla="*/ 3 h 294"/>
                <a:gd name="T6" fmla="*/ 763 w 853"/>
                <a:gd name="T7" fmla="*/ 11 h 294"/>
                <a:gd name="T8" fmla="*/ 789 w 853"/>
                <a:gd name="T9" fmla="*/ 25 h 294"/>
                <a:gd name="T10" fmla="*/ 810 w 853"/>
                <a:gd name="T11" fmla="*/ 42 h 294"/>
                <a:gd name="T12" fmla="*/ 829 w 853"/>
                <a:gd name="T13" fmla="*/ 65 h 294"/>
                <a:gd name="T14" fmla="*/ 842 w 853"/>
                <a:gd name="T15" fmla="*/ 89 h 294"/>
                <a:gd name="T16" fmla="*/ 850 w 853"/>
                <a:gd name="T17" fmla="*/ 117 h 294"/>
                <a:gd name="T18" fmla="*/ 853 w 853"/>
                <a:gd name="T19" fmla="*/ 147 h 294"/>
                <a:gd name="T20" fmla="*/ 850 w 853"/>
                <a:gd name="T21" fmla="*/ 177 h 294"/>
                <a:gd name="T22" fmla="*/ 842 w 853"/>
                <a:gd name="T23" fmla="*/ 204 h 294"/>
                <a:gd name="T24" fmla="*/ 829 w 853"/>
                <a:gd name="T25" fmla="*/ 229 h 294"/>
                <a:gd name="T26" fmla="*/ 810 w 853"/>
                <a:gd name="T27" fmla="*/ 251 h 294"/>
                <a:gd name="T28" fmla="*/ 789 w 853"/>
                <a:gd name="T29" fmla="*/ 268 h 294"/>
                <a:gd name="T30" fmla="*/ 763 w 853"/>
                <a:gd name="T31" fmla="*/ 283 h 294"/>
                <a:gd name="T32" fmla="*/ 735 w 853"/>
                <a:gd name="T33" fmla="*/ 291 h 294"/>
                <a:gd name="T34" fmla="*/ 705 w 853"/>
                <a:gd name="T35" fmla="*/ 294 h 294"/>
                <a:gd name="T36" fmla="*/ 148 w 853"/>
                <a:gd name="T37" fmla="*/ 294 h 294"/>
                <a:gd name="T38" fmla="*/ 118 w 853"/>
                <a:gd name="T39" fmla="*/ 291 h 294"/>
                <a:gd name="T40" fmla="*/ 91 w 853"/>
                <a:gd name="T41" fmla="*/ 283 h 294"/>
                <a:gd name="T42" fmla="*/ 65 w 853"/>
                <a:gd name="T43" fmla="*/ 268 h 294"/>
                <a:gd name="T44" fmla="*/ 43 w 853"/>
                <a:gd name="T45" fmla="*/ 251 h 294"/>
                <a:gd name="T46" fmla="*/ 25 w 853"/>
                <a:gd name="T47" fmla="*/ 229 h 294"/>
                <a:gd name="T48" fmla="*/ 12 w 853"/>
                <a:gd name="T49" fmla="*/ 204 h 294"/>
                <a:gd name="T50" fmla="*/ 3 w 853"/>
                <a:gd name="T51" fmla="*/ 177 h 294"/>
                <a:gd name="T52" fmla="*/ 0 w 853"/>
                <a:gd name="T53" fmla="*/ 147 h 294"/>
                <a:gd name="T54" fmla="*/ 3 w 853"/>
                <a:gd name="T55" fmla="*/ 117 h 294"/>
                <a:gd name="T56" fmla="*/ 12 w 853"/>
                <a:gd name="T57" fmla="*/ 89 h 294"/>
                <a:gd name="T58" fmla="*/ 25 w 853"/>
                <a:gd name="T59" fmla="*/ 65 h 294"/>
                <a:gd name="T60" fmla="*/ 43 w 853"/>
                <a:gd name="T61" fmla="*/ 42 h 294"/>
                <a:gd name="T62" fmla="*/ 65 w 853"/>
                <a:gd name="T63" fmla="*/ 25 h 294"/>
                <a:gd name="T64" fmla="*/ 91 w 853"/>
                <a:gd name="T65" fmla="*/ 11 h 294"/>
                <a:gd name="T66" fmla="*/ 118 w 853"/>
                <a:gd name="T67" fmla="*/ 3 h 294"/>
                <a:gd name="T68" fmla="*/ 148 w 853"/>
                <a:gd name="T69"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3" h="294">
                  <a:moveTo>
                    <a:pt x="148" y="0"/>
                  </a:moveTo>
                  <a:lnTo>
                    <a:pt x="705" y="0"/>
                  </a:lnTo>
                  <a:lnTo>
                    <a:pt x="735" y="3"/>
                  </a:lnTo>
                  <a:lnTo>
                    <a:pt x="763" y="11"/>
                  </a:lnTo>
                  <a:lnTo>
                    <a:pt x="789" y="25"/>
                  </a:lnTo>
                  <a:lnTo>
                    <a:pt x="810" y="42"/>
                  </a:lnTo>
                  <a:lnTo>
                    <a:pt x="829" y="65"/>
                  </a:lnTo>
                  <a:lnTo>
                    <a:pt x="842" y="89"/>
                  </a:lnTo>
                  <a:lnTo>
                    <a:pt x="850" y="117"/>
                  </a:lnTo>
                  <a:lnTo>
                    <a:pt x="853" y="147"/>
                  </a:lnTo>
                  <a:lnTo>
                    <a:pt x="850" y="177"/>
                  </a:lnTo>
                  <a:lnTo>
                    <a:pt x="842" y="204"/>
                  </a:lnTo>
                  <a:lnTo>
                    <a:pt x="829" y="229"/>
                  </a:lnTo>
                  <a:lnTo>
                    <a:pt x="810" y="251"/>
                  </a:lnTo>
                  <a:lnTo>
                    <a:pt x="789" y="268"/>
                  </a:lnTo>
                  <a:lnTo>
                    <a:pt x="763" y="283"/>
                  </a:lnTo>
                  <a:lnTo>
                    <a:pt x="735" y="291"/>
                  </a:lnTo>
                  <a:lnTo>
                    <a:pt x="705" y="294"/>
                  </a:lnTo>
                  <a:lnTo>
                    <a:pt x="148" y="294"/>
                  </a:lnTo>
                  <a:lnTo>
                    <a:pt x="118" y="291"/>
                  </a:lnTo>
                  <a:lnTo>
                    <a:pt x="91" y="283"/>
                  </a:lnTo>
                  <a:lnTo>
                    <a:pt x="65" y="268"/>
                  </a:lnTo>
                  <a:lnTo>
                    <a:pt x="43" y="251"/>
                  </a:lnTo>
                  <a:lnTo>
                    <a:pt x="25" y="229"/>
                  </a:lnTo>
                  <a:lnTo>
                    <a:pt x="12" y="204"/>
                  </a:lnTo>
                  <a:lnTo>
                    <a:pt x="3" y="177"/>
                  </a:lnTo>
                  <a:lnTo>
                    <a:pt x="0" y="147"/>
                  </a:lnTo>
                  <a:lnTo>
                    <a:pt x="3" y="117"/>
                  </a:lnTo>
                  <a:lnTo>
                    <a:pt x="12" y="89"/>
                  </a:lnTo>
                  <a:lnTo>
                    <a:pt x="25" y="65"/>
                  </a:lnTo>
                  <a:lnTo>
                    <a:pt x="43" y="42"/>
                  </a:lnTo>
                  <a:lnTo>
                    <a:pt x="65" y="25"/>
                  </a:lnTo>
                  <a:lnTo>
                    <a:pt x="91" y="11"/>
                  </a:lnTo>
                  <a:lnTo>
                    <a:pt x="118" y="3"/>
                  </a:lnTo>
                  <a:lnTo>
                    <a:pt x="148" y="0"/>
                  </a:lnTo>
                  <a:close/>
                </a:path>
              </a:pathLst>
            </a:custGeom>
            <a:grpFill/>
            <a:ln w="0">
              <a:noFill/>
              <a:prstDash val="solid"/>
              <a:round/>
            </a:ln>
          </p:spPr>
          <p:txBody>
            <a:bodyPr vert="horz" wrap="square" lIns="91440" tIns="45720" rIns="91440" bIns="45720" numCol="1" anchor="t" anchorCtr="false" compatLnSpc="true"/>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8699" name="Freeform 1373"/>
            <p:cNvSpPr/>
            <p:nvPr>
              <p:custDataLst>
                <p:tags r:id="rId7"/>
              </p:custDataLst>
            </p:nvPr>
          </p:nvSpPr>
          <p:spPr bwMode="auto">
            <a:xfrm>
              <a:off x="2246" y="225"/>
              <a:ext cx="210" cy="270"/>
            </a:xfrm>
            <a:custGeom>
              <a:avLst/>
              <a:gdLst>
                <a:gd name="T0" fmla="*/ 149 w 2524"/>
                <a:gd name="T1" fmla="*/ 0 h 3239"/>
                <a:gd name="T2" fmla="*/ 2375 w 2524"/>
                <a:gd name="T3" fmla="*/ 0 h 3239"/>
                <a:gd name="T4" fmla="*/ 2405 w 2524"/>
                <a:gd name="T5" fmla="*/ 3 h 3239"/>
                <a:gd name="T6" fmla="*/ 2433 w 2524"/>
                <a:gd name="T7" fmla="*/ 11 h 3239"/>
                <a:gd name="T8" fmla="*/ 2458 w 2524"/>
                <a:gd name="T9" fmla="*/ 25 h 3239"/>
                <a:gd name="T10" fmla="*/ 2480 w 2524"/>
                <a:gd name="T11" fmla="*/ 42 h 3239"/>
                <a:gd name="T12" fmla="*/ 2498 w 2524"/>
                <a:gd name="T13" fmla="*/ 65 h 3239"/>
                <a:gd name="T14" fmla="*/ 2512 w 2524"/>
                <a:gd name="T15" fmla="*/ 89 h 3239"/>
                <a:gd name="T16" fmla="*/ 2521 w 2524"/>
                <a:gd name="T17" fmla="*/ 117 h 3239"/>
                <a:gd name="T18" fmla="*/ 2524 w 2524"/>
                <a:gd name="T19" fmla="*/ 146 h 3239"/>
                <a:gd name="T20" fmla="*/ 2524 w 2524"/>
                <a:gd name="T21" fmla="*/ 365 h 3239"/>
                <a:gd name="T22" fmla="*/ 2227 w 2524"/>
                <a:gd name="T23" fmla="*/ 876 h 3239"/>
                <a:gd name="T24" fmla="*/ 2227 w 2524"/>
                <a:gd name="T25" fmla="*/ 294 h 3239"/>
                <a:gd name="T26" fmla="*/ 298 w 2524"/>
                <a:gd name="T27" fmla="*/ 294 h 3239"/>
                <a:gd name="T28" fmla="*/ 298 w 2524"/>
                <a:gd name="T29" fmla="*/ 2944 h 3239"/>
                <a:gd name="T30" fmla="*/ 2227 w 2524"/>
                <a:gd name="T31" fmla="*/ 2944 h 3239"/>
                <a:gd name="T32" fmla="*/ 2227 w 2524"/>
                <a:gd name="T33" fmla="*/ 2578 h 3239"/>
                <a:gd name="T34" fmla="*/ 2382 w 2524"/>
                <a:gd name="T35" fmla="*/ 2476 h 3239"/>
                <a:gd name="T36" fmla="*/ 2410 w 2524"/>
                <a:gd name="T37" fmla="*/ 2454 h 3239"/>
                <a:gd name="T38" fmla="*/ 2434 w 2524"/>
                <a:gd name="T39" fmla="*/ 2430 h 3239"/>
                <a:gd name="T40" fmla="*/ 2453 w 2524"/>
                <a:gd name="T41" fmla="*/ 2402 h 3239"/>
                <a:gd name="T42" fmla="*/ 2524 w 2524"/>
                <a:gd name="T43" fmla="*/ 2280 h 3239"/>
                <a:gd name="T44" fmla="*/ 2524 w 2524"/>
                <a:gd name="T45" fmla="*/ 3092 h 3239"/>
                <a:gd name="T46" fmla="*/ 2521 w 2524"/>
                <a:gd name="T47" fmla="*/ 3121 h 3239"/>
                <a:gd name="T48" fmla="*/ 2512 w 2524"/>
                <a:gd name="T49" fmla="*/ 3149 h 3239"/>
                <a:gd name="T50" fmla="*/ 2498 w 2524"/>
                <a:gd name="T51" fmla="*/ 3174 h 3239"/>
                <a:gd name="T52" fmla="*/ 2480 w 2524"/>
                <a:gd name="T53" fmla="*/ 3196 h 3239"/>
                <a:gd name="T54" fmla="*/ 2458 w 2524"/>
                <a:gd name="T55" fmla="*/ 3214 h 3239"/>
                <a:gd name="T56" fmla="*/ 2433 w 2524"/>
                <a:gd name="T57" fmla="*/ 3227 h 3239"/>
                <a:gd name="T58" fmla="*/ 2405 w 2524"/>
                <a:gd name="T59" fmla="*/ 3236 h 3239"/>
                <a:gd name="T60" fmla="*/ 2375 w 2524"/>
                <a:gd name="T61" fmla="*/ 3239 h 3239"/>
                <a:gd name="T62" fmla="*/ 149 w 2524"/>
                <a:gd name="T63" fmla="*/ 3239 h 3239"/>
                <a:gd name="T64" fmla="*/ 119 w 2524"/>
                <a:gd name="T65" fmla="*/ 3236 h 3239"/>
                <a:gd name="T66" fmla="*/ 91 w 2524"/>
                <a:gd name="T67" fmla="*/ 3227 h 3239"/>
                <a:gd name="T68" fmla="*/ 66 w 2524"/>
                <a:gd name="T69" fmla="*/ 3214 h 3239"/>
                <a:gd name="T70" fmla="*/ 44 w 2524"/>
                <a:gd name="T71" fmla="*/ 3196 h 3239"/>
                <a:gd name="T72" fmla="*/ 26 w 2524"/>
                <a:gd name="T73" fmla="*/ 3174 h 3239"/>
                <a:gd name="T74" fmla="*/ 12 w 2524"/>
                <a:gd name="T75" fmla="*/ 3149 h 3239"/>
                <a:gd name="T76" fmla="*/ 3 w 2524"/>
                <a:gd name="T77" fmla="*/ 3121 h 3239"/>
                <a:gd name="T78" fmla="*/ 0 w 2524"/>
                <a:gd name="T79" fmla="*/ 3092 h 3239"/>
                <a:gd name="T80" fmla="*/ 0 w 2524"/>
                <a:gd name="T81" fmla="*/ 146 h 3239"/>
                <a:gd name="T82" fmla="*/ 3 w 2524"/>
                <a:gd name="T83" fmla="*/ 117 h 3239"/>
                <a:gd name="T84" fmla="*/ 12 w 2524"/>
                <a:gd name="T85" fmla="*/ 89 h 3239"/>
                <a:gd name="T86" fmla="*/ 26 w 2524"/>
                <a:gd name="T87" fmla="*/ 65 h 3239"/>
                <a:gd name="T88" fmla="*/ 44 w 2524"/>
                <a:gd name="T89" fmla="*/ 42 h 3239"/>
                <a:gd name="T90" fmla="*/ 66 w 2524"/>
                <a:gd name="T91" fmla="*/ 25 h 3239"/>
                <a:gd name="T92" fmla="*/ 91 w 2524"/>
                <a:gd name="T93" fmla="*/ 11 h 3239"/>
                <a:gd name="T94" fmla="*/ 119 w 2524"/>
                <a:gd name="T95" fmla="*/ 3 h 3239"/>
                <a:gd name="T96" fmla="*/ 149 w 2524"/>
                <a:gd name="T97" fmla="*/ 0 h 3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24" h="3239">
                  <a:moveTo>
                    <a:pt x="149" y="0"/>
                  </a:moveTo>
                  <a:lnTo>
                    <a:pt x="2375" y="0"/>
                  </a:lnTo>
                  <a:lnTo>
                    <a:pt x="2405" y="3"/>
                  </a:lnTo>
                  <a:lnTo>
                    <a:pt x="2433" y="11"/>
                  </a:lnTo>
                  <a:lnTo>
                    <a:pt x="2458" y="25"/>
                  </a:lnTo>
                  <a:lnTo>
                    <a:pt x="2480" y="42"/>
                  </a:lnTo>
                  <a:lnTo>
                    <a:pt x="2498" y="65"/>
                  </a:lnTo>
                  <a:lnTo>
                    <a:pt x="2512" y="89"/>
                  </a:lnTo>
                  <a:lnTo>
                    <a:pt x="2521" y="117"/>
                  </a:lnTo>
                  <a:lnTo>
                    <a:pt x="2524" y="146"/>
                  </a:lnTo>
                  <a:lnTo>
                    <a:pt x="2524" y="365"/>
                  </a:lnTo>
                  <a:lnTo>
                    <a:pt x="2227" y="876"/>
                  </a:lnTo>
                  <a:lnTo>
                    <a:pt x="2227" y="294"/>
                  </a:lnTo>
                  <a:lnTo>
                    <a:pt x="298" y="294"/>
                  </a:lnTo>
                  <a:lnTo>
                    <a:pt x="298" y="2944"/>
                  </a:lnTo>
                  <a:lnTo>
                    <a:pt x="2227" y="2944"/>
                  </a:lnTo>
                  <a:lnTo>
                    <a:pt x="2227" y="2578"/>
                  </a:lnTo>
                  <a:lnTo>
                    <a:pt x="2382" y="2476"/>
                  </a:lnTo>
                  <a:lnTo>
                    <a:pt x="2410" y="2454"/>
                  </a:lnTo>
                  <a:lnTo>
                    <a:pt x="2434" y="2430"/>
                  </a:lnTo>
                  <a:lnTo>
                    <a:pt x="2453" y="2402"/>
                  </a:lnTo>
                  <a:lnTo>
                    <a:pt x="2524" y="2280"/>
                  </a:lnTo>
                  <a:lnTo>
                    <a:pt x="2524" y="3092"/>
                  </a:lnTo>
                  <a:lnTo>
                    <a:pt x="2521" y="3121"/>
                  </a:lnTo>
                  <a:lnTo>
                    <a:pt x="2512" y="3149"/>
                  </a:lnTo>
                  <a:lnTo>
                    <a:pt x="2498" y="3174"/>
                  </a:lnTo>
                  <a:lnTo>
                    <a:pt x="2480" y="3196"/>
                  </a:lnTo>
                  <a:lnTo>
                    <a:pt x="2458" y="3214"/>
                  </a:lnTo>
                  <a:lnTo>
                    <a:pt x="2433" y="3227"/>
                  </a:lnTo>
                  <a:lnTo>
                    <a:pt x="2405" y="3236"/>
                  </a:lnTo>
                  <a:lnTo>
                    <a:pt x="2375" y="3239"/>
                  </a:lnTo>
                  <a:lnTo>
                    <a:pt x="149" y="3239"/>
                  </a:lnTo>
                  <a:lnTo>
                    <a:pt x="119" y="3236"/>
                  </a:lnTo>
                  <a:lnTo>
                    <a:pt x="91" y="3227"/>
                  </a:lnTo>
                  <a:lnTo>
                    <a:pt x="66" y="3214"/>
                  </a:lnTo>
                  <a:lnTo>
                    <a:pt x="44" y="3196"/>
                  </a:lnTo>
                  <a:lnTo>
                    <a:pt x="26" y="3174"/>
                  </a:lnTo>
                  <a:lnTo>
                    <a:pt x="12" y="3149"/>
                  </a:lnTo>
                  <a:lnTo>
                    <a:pt x="3" y="3121"/>
                  </a:lnTo>
                  <a:lnTo>
                    <a:pt x="0" y="3092"/>
                  </a:lnTo>
                  <a:lnTo>
                    <a:pt x="0" y="146"/>
                  </a:lnTo>
                  <a:lnTo>
                    <a:pt x="3" y="117"/>
                  </a:lnTo>
                  <a:lnTo>
                    <a:pt x="12" y="89"/>
                  </a:lnTo>
                  <a:lnTo>
                    <a:pt x="26" y="65"/>
                  </a:lnTo>
                  <a:lnTo>
                    <a:pt x="44" y="42"/>
                  </a:lnTo>
                  <a:lnTo>
                    <a:pt x="66" y="25"/>
                  </a:lnTo>
                  <a:lnTo>
                    <a:pt x="91" y="11"/>
                  </a:lnTo>
                  <a:lnTo>
                    <a:pt x="119" y="3"/>
                  </a:lnTo>
                  <a:lnTo>
                    <a:pt x="149" y="0"/>
                  </a:lnTo>
                  <a:close/>
                </a:path>
              </a:pathLst>
            </a:custGeom>
            <a:grpFill/>
            <a:ln w="0">
              <a:noFill/>
              <a:prstDash val="solid"/>
              <a:round/>
            </a:ln>
          </p:spPr>
          <p:txBody>
            <a:bodyPr vert="horz" wrap="square" lIns="91440" tIns="45720" rIns="91440" bIns="45720" numCol="1" anchor="t" anchorCtr="false" compatLnSpc="true"/>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8700" name="Freeform 1374"/>
            <p:cNvSpPr>
              <a:spLocks noEditPoints="true"/>
            </p:cNvSpPr>
            <p:nvPr>
              <p:custDataLst>
                <p:tags r:id="rId8"/>
              </p:custDataLst>
            </p:nvPr>
          </p:nvSpPr>
          <p:spPr bwMode="auto">
            <a:xfrm>
              <a:off x="2388" y="255"/>
              <a:ext cx="130" cy="193"/>
            </a:xfrm>
            <a:custGeom>
              <a:avLst/>
              <a:gdLst>
                <a:gd name="T0" fmla="*/ 128 w 1560"/>
                <a:gd name="T1" fmla="*/ 1955 h 2321"/>
                <a:gd name="T2" fmla="*/ 218 w 1560"/>
                <a:gd name="T3" fmla="*/ 1998 h 2321"/>
                <a:gd name="T4" fmla="*/ 302 w 1560"/>
                <a:gd name="T5" fmla="*/ 2054 h 2321"/>
                <a:gd name="T6" fmla="*/ 430 w 1560"/>
                <a:gd name="T7" fmla="*/ 1939 h 2321"/>
                <a:gd name="T8" fmla="*/ 382 w 1560"/>
                <a:gd name="T9" fmla="*/ 1894 h 2321"/>
                <a:gd name="T10" fmla="*/ 308 w 1560"/>
                <a:gd name="T11" fmla="*/ 1844 h 2321"/>
                <a:gd name="T12" fmla="*/ 240 w 1560"/>
                <a:gd name="T13" fmla="*/ 1810 h 2321"/>
                <a:gd name="T14" fmla="*/ 184 w 1560"/>
                <a:gd name="T15" fmla="*/ 1791 h 2321"/>
                <a:gd name="T16" fmla="*/ 138 w 1560"/>
                <a:gd name="T17" fmla="*/ 1782 h 2321"/>
                <a:gd name="T18" fmla="*/ 1096 w 1560"/>
                <a:gd name="T19" fmla="*/ 0 h 2321"/>
                <a:gd name="T20" fmla="*/ 1150 w 1560"/>
                <a:gd name="T21" fmla="*/ 7 h 2321"/>
                <a:gd name="T22" fmla="*/ 1216 w 1560"/>
                <a:gd name="T23" fmla="*/ 25 h 2321"/>
                <a:gd name="T24" fmla="*/ 1293 w 1560"/>
                <a:gd name="T25" fmla="*/ 56 h 2321"/>
                <a:gd name="T26" fmla="*/ 1379 w 1560"/>
                <a:gd name="T27" fmla="*/ 106 h 2321"/>
                <a:gd name="T28" fmla="*/ 1449 w 1560"/>
                <a:gd name="T29" fmla="*/ 160 h 2321"/>
                <a:gd name="T30" fmla="*/ 1498 w 1560"/>
                <a:gd name="T31" fmla="*/ 211 h 2321"/>
                <a:gd name="T32" fmla="*/ 1530 w 1560"/>
                <a:gd name="T33" fmla="*/ 256 h 2321"/>
                <a:gd name="T34" fmla="*/ 1549 w 1560"/>
                <a:gd name="T35" fmla="*/ 291 h 2321"/>
                <a:gd name="T36" fmla="*/ 1557 w 1560"/>
                <a:gd name="T37" fmla="*/ 314 h 2321"/>
                <a:gd name="T38" fmla="*/ 1560 w 1560"/>
                <a:gd name="T39" fmla="*/ 337 h 2321"/>
                <a:gd name="T40" fmla="*/ 1550 w 1560"/>
                <a:gd name="T41" fmla="*/ 372 h 2321"/>
                <a:gd name="T42" fmla="*/ 613 w 1560"/>
                <a:gd name="T43" fmla="*/ 1979 h 2321"/>
                <a:gd name="T44" fmla="*/ 114 w 1560"/>
                <a:gd name="T45" fmla="*/ 2308 h 2321"/>
                <a:gd name="T46" fmla="*/ 76 w 1560"/>
                <a:gd name="T47" fmla="*/ 2321 h 2321"/>
                <a:gd name="T48" fmla="*/ 36 w 1560"/>
                <a:gd name="T49" fmla="*/ 2310 h 2321"/>
                <a:gd name="T50" fmla="*/ 12 w 1560"/>
                <a:gd name="T51" fmla="*/ 2289 h 2321"/>
                <a:gd name="T52" fmla="*/ 0 w 1560"/>
                <a:gd name="T53" fmla="*/ 2258 h 2321"/>
                <a:gd name="T54" fmla="*/ 34 w 1560"/>
                <a:gd name="T55" fmla="*/ 1667 h 2321"/>
                <a:gd name="T56" fmla="*/ 44 w 1560"/>
                <a:gd name="T57" fmla="*/ 1635 h 2321"/>
                <a:gd name="T58" fmla="*/ 982 w 1560"/>
                <a:gd name="T59" fmla="*/ 27 h 2321"/>
                <a:gd name="T60" fmla="*/ 1014 w 1560"/>
                <a:gd name="T61" fmla="*/ 7 h 2321"/>
                <a:gd name="T62" fmla="*/ 1027 w 1560"/>
                <a:gd name="T63" fmla="*/ 4 h 2321"/>
                <a:gd name="T64" fmla="*/ 1055 w 1560"/>
                <a:gd name="T65" fmla="*/ 0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0" h="2321">
                  <a:moveTo>
                    <a:pt x="138" y="1782"/>
                  </a:moveTo>
                  <a:lnTo>
                    <a:pt x="128" y="1955"/>
                  </a:lnTo>
                  <a:lnTo>
                    <a:pt x="173" y="1974"/>
                  </a:lnTo>
                  <a:lnTo>
                    <a:pt x="218" y="1998"/>
                  </a:lnTo>
                  <a:lnTo>
                    <a:pt x="262" y="2024"/>
                  </a:lnTo>
                  <a:lnTo>
                    <a:pt x="302" y="2054"/>
                  </a:lnTo>
                  <a:lnTo>
                    <a:pt x="446" y="1958"/>
                  </a:lnTo>
                  <a:lnTo>
                    <a:pt x="430" y="1939"/>
                  </a:lnTo>
                  <a:lnTo>
                    <a:pt x="408" y="1917"/>
                  </a:lnTo>
                  <a:lnTo>
                    <a:pt x="382" y="1894"/>
                  </a:lnTo>
                  <a:lnTo>
                    <a:pt x="348" y="1869"/>
                  </a:lnTo>
                  <a:lnTo>
                    <a:pt x="308" y="1844"/>
                  </a:lnTo>
                  <a:lnTo>
                    <a:pt x="273" y="1826"/>
                  </a:lnTo>
                  <a:lnTo>
                    <a:pt x="240" y="1810"/>
                  </a:lnTo>
                  <a:lnTo>
                    <a:pt x="210" y="1799"/>
                  </a:lnTo>
                  <a:lnTo>
                    <a:pt x="184" y="1791"/>
                  </a:lnTo>
                  <a:lnTo>
                    <a:pt x="160" y="1786"/>
                  </a:lnTo>
                  <a:lnTo>
                    <a:pt x="138" y="1782"/>
                  </a:lnTo>
                  <a:close/>
                  <a:moveTo>
                    <a:pt x="1073" y="0"/>
                  </a:moveTo>
                  <a:lnTo>
                    <a:pt x="1096" y="0"/>
                  </a:lnTo>
                  <a:lnTo>
                    <a:pt x="1122" y="2"/>
                  </a:lnTo>
                  <a:lnTo>
                    <a:pt x="1150" y="7"/>
                  </a:lnTo>
                  <a:lnTo>
                    <a:pt x="1181" y="14"/>
                  </a:lnTo>
                  <a:lnTo>
                    <a:pt x="1216" y="25"/>
                  </a:lnTo>
                  <a:lnTo>
                    <a:pt x="1253" y="39"/>
                  </a:lnTo>
                  <a:lnTo>
                    <a:pt x="1293" y="56"/>
                  </a:lnTo>
                  <a:lnTo>
                    <a:pt x="1335" y="80"/>
                  </a:lnTo>
                  <a:lnTo>
                    <a:pt x="1379" y="106"/>
                  </a:lnTo>
                  <a:lnTo>
                    <a:pt x="1417" y="133"/>
                  </a:lnTo>
                  <a:lnTo>
                    <a:pt x="1449" y="160"/>
                  </a:lnTo>
                  <a:lnTo>
                    <a:pt x="1476" y="186"/>
                  </a:lnTo>
                  <a:lnTo>
                    <a:pt x="1498" y="211"/>
                  </a:lnTo>
                  <a:lnTo>
                    <a:pt x="1516" y="234"/>
                  </a:lnTo>
                  <a:lnTo>
                    <a:pt x="1530" y="256"/>
                  </a:lnTo>
                  <a:lnTo>
                    <a:pt x="1540" y="275"/>
                  </a:lnTo>
                  <a:lnTo>
                    <a:pt x="1549" y="291"/>
                  </a:lnTo>
                  <a:lnTo>
                    <a:pt x="1554" y="305"/>
                  </a:lnTo>
                  <a:lnTo>
                    <a:pt x="1557" y="314"/>
                  </a:lnTo>
                  <a:lnTo>
                    <a:pt x="1558" y="319"/>
                  </a:lnTo>
                  <a:lnTo>
                    <a:pt x="1560" y="337"/>
                  </a:lnTo>
                  <a:lnTo>
                    <a:pt x="1557" y="355"/>
                  </a:lnTo>
                  <a:lnTo>
                    <a:pt x="1550" y="372"/>
                  </a:lnTo>
                  <a:lnTo>
                    <a:pt x="622" y="1966"/>
                  </a:lnTo>
                  <a:lnTo>
                    <a:pt x="613" y="1979"/>
                  </a:lnTo>
                  <a:lnTo>
                    <a:pt x="599" y="1991"/>
                  </a:lnTo>
                  <a:lnTo>
                    <a:pt x="114" y="2308"/>
                  </a:lnTo>
                  <a:lnTo>
                    <a:pt x="95" y="2317"/>
                  </a:lnTo>
                  <a:lnTo>
                    <a:pt x="76" y="2321"/>
                  </a:lnTo>
                  <a:lnTo>
                    <a:pt x="55" y="2318"/>
                  </a:lnTo>
                  <a:lnTo>
                    <a:pt x="36" y="2310"/>
                  </a:lnTo>
                  <a:lnTo>
                    <a:pt x="22" y="2301"/>
                  </a:lnTo>
                  <a:lnTo>
                    <a:pt x="12" y="2289"/>
                  </a:lnTo>
                  <a:lnTo>
                    <a:pt x="5" y="2275"/>
                  </a:lnTo>
                  <a:lnTo>
                    <a:pt x="0" y="2258"/>
                  </a:lnTo>
                  <a:lnTo>
                    <a:pt x="0" y="2242"/>
                  </a:lnTo>
                  <a:lnTo>
                    <a:pt x="34" y="1667"/>
                  </a:lnTo>
                  <a:lnTo>
                    <a:pt x="37" y="1651"/>
                  </a:lnTo>
                  <a:lnTo>
                    <a:pt x="44" y="1635"/>
                  </a:lnTo>
                  <a:lnTo>
                    <a:pt x="972" y="41"/>
                  </a:lnTo>
                  <a:lnTo>
                    <a:pt x="982" y="27"/>
                  </a:lnTo>
                  <a:lnTo>
                    <a:pt x="996" y="15"/>
                  </a:lnTo>
                  <a:lnTo>
                    <a:pt x="1014" y="7"/>
                  </a:lnTo>
                  <a:lnTo>
                    <a:pt x="1018" y="6"/>
                  </a:lnTo>
                  <a:lnTo>
                    <a:pt x="1027" y="4"/>
                  </a:lnTo>
                  <a:lnTo>
                    <a:pt x="1040" y="2"/>
                  </a:lnTo>
                  <a:lnTo>
                    <a:pt x="1055" y="0"/>
                  </a:lnTo>
                  <a:lnTo>
                    <a:pt x="1073" y="0"/>
                  </a:lnTo>
                  <a:close/>
                </a:path>
              </a:pathLst>
            </a:custGeom>
            <a:grpFill/>
            <a:ln w="0">
              <a:noFill/>
              <a:prstDash val="solid"/>
              <a:round/>
            </a:ln>
          </p:spPr>
          <p:txBody>
            <a:bodyPr vert="horz" wrap="square" lIns="91440" tIns="45720" rIns="91440" bIns="45720" numCol="1" anchor="t" anchorCtr="false" compatLnSpc="true"/>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8701" name="Freeform 1375"/>
            <p:cNvSpPr/>
            <p:nvPr>
              <p:custDataLst>
                <p:tags r:id="rId9"/>
              </p:custDataLst>
            </p:nvPr>
          </p:nvSpPr>
          <p:spPr bwMode="auto">
            <a:xfrm>
              <a:off x="2285" y="410"/>
              <a:ext cx="95" cy="48"/>
            </a:xfrm>
            <a:custGeom>
              <a:avLst/>
              <a:gdLst>
                <a:gd name="T0" fmla="*/ 546 w 1133"/>
                <a:gd name="T1" fmla="*/ 5 h 580"/>
                <a:gd name="T2" fmla="*/ 572 w 1133"/>
                <a:gd name="T3" fmla="*/ 28 h 580"/>
                <a:gd name="T4" fmla="*/ 580 w 1133"/>
                <a:gd name="T5" fmla="*/ 109 h 580"/>
                <a:gd name="T6" fmla="*/ 549 w 1133"/>
                <a:gd name="T7" fmla="*/ 196 h 580"/>
                <a:gd name="T8" fmla="*/ 559 w 1133"/>
                <a:gd name="T9" fmla="*/ 238 h 580"/>
                <a:gd name="T10" fmla="*/ 576 w 1133"/>
                <a:gd name="T11" fmla="*/ 265 h 580"/>
                <a:gd name="T12" fmla="*/ 625 w 1133"/>
                <a:gd name="T13" fmla="*/ 273 h 580"/>
                <a:gd name="T14" fmla="*/ 668 w 1133"/>
                <a:gd name="T15" fmla="*/ 317 h 580"/>
                <a:gd name="T16" fmla="*/ 680 w 1133"/>
                <a:gd name="T17" fmla="*/ 351 h 580"/>
                <a:gd name="T18" fmla="*/ 831 w 1133"/>
                <a:gd name="T19" fmla="*/ 344 h 580"/>
                <a:gd name="T20" fmla="*/ 977 w 1133"/>
                <a:gd name="T21" fmla="*/ 359 h 580"/>
                <a:gd name="T22" fmla="*/ 1096 w 1133"/>
                <a:gd name="T23" fmla="*/ 366 h 580"/>
                <a:gd name="T24" fmla="*/ 1127 w 1133"/>
                <a:gd name="T25" fmla="*/ 392 h 580"/>
                <a:gd name="T26" fmla="*/ 1132 w 1133"/>
                <a:gd name="T27" fmla="*/ 432 h 580"/>
                <a:gd name="T28" fmla="*/ 1110 w 1133"/>
                <a:gd name="T29" fmla="*/ 466 h 580"/>
                <a:gd name="T30" fmla="*/ 1046 w 1133"/>
                <a:gd name="T31" fmla="*/ 473 h 580"/>
                <a:gd name="T32" fmla="*/ 938 w 1133"/>
                <a:gd name="T33" fmla="*/ 457 h 580"/>
                <a:gd name="T34" fmla="*/ 827 w 1133"/>
                <a:gd name="T35" fmla="*/ 443 h 580"/>
                <a:gd name="T36" fmla="*/ 724 w 1133"/>
                <a:gd name="T37" fmla="*/ 452 h 580"/>
                <a:gd name="T38" fmla="*/ 666 w 1133"/>
                <a:gd name="T39" fmla="*/ 477 h 580"/>
                <a:gd name="T40" fmla="*/ 624 w 1133"/>
                <a:gd name="T41" fmla="*/ 482 h 580"/>
                <a:gd name="T42" fmla="*/ 591 w 1133"/>
                <a:gd name="T43" fmla="*/ 468 h 580"/>
                <a:gd name="T44" fmla="*/ 566 w 1133"/>
                <a:gd name="T45" fmla="*/ 445 h 580"/>
                <a:gd name="T46" fmla="*/ 561 w 1133"/>
                <a:gd name="T47" fmla="*/ 399 h 580"/>
                <a:gd name="T48" fmla="*/ 527 w 1133"/>
                <a:gd name="T49" fmla="*/ 448 h 580"/>
                <a:gd name="T50" fmla="*/ 486 w 1133"/>
                <a:gd name="T51" fmla="*/ 462 h 580"/>
                <a:gd name="T52" fmla="*/ 447 w 1133"/>
                <a:gd name="T53" fmla="*/ 447 h 580"/>
                <a:gd name="T54" fmla="*/ 431 w 1133"/>
                <a:gd name="T55" fmla="*/ 411 h 580"/>
                <a:gd name="T56" fmla="*/ 442 w 1133"/>
                <a:gd name="T57" fmla="*/ 382 h 580"/>
                <a:gd name="T58" fmla="*/ 450 w 1133"/>
                <a:gd name="T59" fmla="*/ 362 h 580"/>
                <a:gd name="T60" fmla="*/ 414 w 1133"/>
                <a:gd name="T61" fmla="*/ 396 h 580"/>
                <a:gd name="T62" fmla="*/ 372 w 1133"/>
                <a:gd name="T63" fmla="*/ 420 h 580"/>
                <a:gd name="T64" fmla="*/ 329 w 1133"/>
                <a:gd name="T65" fmla="*/ 409 h 580"/>
                <a:gd name="T66" fmla="*/ 308 w 1133"/>
                <a:gd name="T67" fmla="*/ 372 h 580"/>
                <a:gd name="T68" fmla="*/ 357 w 1133"/>
                <a:gd name="T69" fmla="*/ 282 h 580"/>
                <a:gd name="T70" fmla="*/ 248 w 1133"/>
                <a:gd name="T71" fmla="*/ 385 h 580"/>
                <a:gd name="T72" fmla="*/ 95 w 1133"/>
                <a:gd name="T73" fmla="*/ 569 h 580"/>
                <a:gd name="T74" fmla="*/ 48 w 1133"/>
                <a:gd name="T75" fmla="*/ 579 h 580"/>
                <a:gd name="T76" fmla="*/ 9 w 1133"/>
                <a:gd name="T77" fmla="*/ 557 h 580"/>
                <a:gd name="T78" fmla="*/ 2 w 1133"/>
                <a:gd name="T79" fmla="*/ 517 h 580"/>
                <a:gd name="T80" fmla="*/ 136 w 1133"/>
                <a:gd name="T81" fmla="*/ 344 h 580"/>
                <a:gd name="T82" fmla="*/ 338 w 1133"/>
                <a:gd name="T83" fmla="*/ 121 h 580"/>
                <a:gd name="T84" fmla="*/ 391 w 1133"/>
                <a:gd name="T85" fmla="*/ 70 h 580"/>
                <a:gd name="T86" fmla="*/ 454 w 1133"/>
                <a:gd name="T87" fmla="*/ 21 h 580"/>
                <a:gd name="T88" fmla="*/ 524 w 1133"/>
                <a:gd name="T89" fmla="*/ 0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33" h="580">
                  <a:moveTo>
                    <a:pt x="524" y="0"/>
                  </a:moveTo>
                  <a:lnTo>
                    <a:pt x="535" y="2"/>
                  </a:lnTo>
                  <a:lnTo>
                    <a:pt x="546" y="5"/>
                  </a:lnTo>
                  <a:lnTo>
                    <a:pt x="556" y="10"/>
                  </a:lnTo>
                  <a:lnTo>
                    <a:pt x="566" y="19"/>
                  </a:lnTo>
                  <a:lnTo>
                    <a:pt x="572" y="28"/>
                  </a:lnTo>
                  <a:lnTo>
                    <a:pt x="580" y="53"/>
                  </a:lnTo>
                  <a:lnTo>
                    <a:pt x="582" y="81"/>
                  </a:lnTo>
                  <a:lnTo>
                    <a:pt x="580" y="109"/>
                  </a:lnTo>
                  <a:lnTo>
                    <a:pt x="573" y="138"/>
                  </a:lnTo>
                  <a:lnTo>
                    <a:pt x="563" y="167"/>
                  </a:lnTo>
                  <a:lnTo>
                    <a:pt x="549" y="196"/>
                  </a:lnTo>
                  <a:lnTo>
                    <a:pt x="533" y="225"/>
                  </a:lnTo>
                  <a:lnTo>
                    <a:pt x="546" y="230"/>
                  </a:lnTo>
                  <a:lnTo>
                    <a:pt x="559" y="238"/>
                  </a:lnTo>
                  <a:lnTo>
                    <a:pt x="568" y="250"/>
                  </a:lnTo>
                  <a:lnTo>
                    <a:pt x="572" y="258"/>
                  </a:lnTo>
                  <a:lnTo>
                    <a:pt x="576" y="265"/>
                  </a:lnTo>
                  <a:lnTo>
                    <a:pt x="592" y="264"/>
                  </a:lnTo>
                  <a:lnTo>
                    <a:pt x="609" y="267"/>
                  </a:lnTo>
                  <a:lnTo>
                    <a:pt x="625" y="273"/>
                  </a:lnTo>
                  <a:lnTo>
                    <a:pt x="641" y="283"/>
                  </a:lnTo>
                  <a:lnTo>
                    <a:pt x="655" y="298"/>
                  </a:lnTo>
                  <a:lnTo>
                    <a:pt x="668" y="317"/>
                  </a:lnTo>
                  <a:lnTo>
                    <a:pt x="676" y="331"/>
                  </a:lnTo>
                  <a:lnTo>
                    <a:pt x="679" y="342"/>
                  </a:lnTo>
                  <a:lnTo>
                    <a:pt x="680" y="351"/>
                  </a:lnTo>
                  <a:lnTo>
                    <a:pt x="732" y="344"/>
                  </a:lnTo>
                  <a:lnTo>
                    <a:pt x="782" y="343"/>
                  </a:lnTo>
                  <a:lnTo>
                    <a:pt x="831" y="344"/>
                  </a:lnTo>
                  <a:lnTo>
                    <a:pt x="880" y="349"/>
                  </a:lnTo>
                  <a:lnTo>
                    <a:pt x="928" y="354"/>
                  </a:lnTo>
                  <a:lnTo>
                    <a:pt x="977" y="359"/>
                  </a:lnTo>
                  <a:lnTo>
                    <a:pt x="1028" y="362"/>
                  </a:lnTo>
                  <a:lnTo>
                    <a:pt x="1080" y="364"/>
                  </a:lnTo>
                  <a:lnTo>
                    <a:pt x="1096" y="366"/>
                  </a:lnTo>
                  <a:lnTo>
                    <a:pt x="1110" y="372"/>
                  </a:lnTo>
                  <a:lnTo>
                    <a:pt x="1120" y="381"/>
                  </a:lnTo>
                  <a:lnTo>
                    <a:pt x="1127" y="392"/>
                  </a:lnTo>
                  <a:lnTo>
                    <a:pt x="1132" y="405"/>
                  </a:lnTo>
                  <a:lnTo>
                    <a:pt x="1133" y="419"/>
                  </a:lnTo>
                  <a:lnTo>
                    <a:pt x="1132" y="432"/>
                  </a:lnTo>
                  <a:lnTo>
                    <a:pt x="1127" y="445"/>
                  </a:lnTo>
                  <a:lnTo>
                    <a:pt x="1120" y="456"/>
                  </a:lnTo>
                  <a:lnTo>
                    <a:pt x="1110" y="466"/>
                  </a:lnTo>
                  <a:lnTo>
                    <a:pt x="1096" y="472"/>
                  </a:lnTo>
                  <a:lnTo>
                    <a:pt x="1080" y="474"/>
                  </a:lnTo>
                  <a:lnTo>
                    <a:pt x="1046" y="473"/>
                  </a:lnTo>
                  <a:lnTo>
                    <a:pt x="1011" y="469"/>
                  </a:lnTo>
                  <a:lnTo>
                    <a:pt x="974" y="464"/>
                  </a:lnTo>
                  <a:lnTo>
                    <a:pt x="938" y="457"/>
                  </a:lnTo>
                  <a:lnTo>
                    <a:pt x="901" y="451"/>
                  </a:lnTo>
                  <a:lnTo>
                    <a:pt x="864" y="446"/>
                  </a:lnTo>
                  <a:lnTo>
                    <a:pt x="827" y="443"/>
                  </a:lnTo>
                  <a:lnTo>
                    <a:pt x="792" y="442"/>
                  </a:lnTo>
                  <a:lnTo>
                    <a:pt x="757" y="445"/>
                  </a:lnTo>
                  <a:lnTo>
                    <a:pt x="724" y="452"/>
                  </a:lnTo>
                  <a:lnTo>
                    <a:pt x="692" y="465"/>
                  </a:lnTo>
                  <a:lnTo>
                    <a:pt x="680" y="471"/>
                  </a:lnTo>
                  <a:lnTo>
                    <a:pt x="666" y="477"/>
                  </a:lnTo>
                  <a:lnTo>
                    <a:pt x="652" y="482"/>
                  </a:lnTo>
                  <a:lnTo>
                    <a:pt x="639" y="484"/>
                  </a:lnTo>
                  <a:lnTo>
                    <a:pt x="624" y="482"/>
                  </a:lnTo>
                  <a:lnTo>
                    <a:pt x="614" y="478"/>
                  </a:lnTo>
                  <a:lnTo>
                    <a:pt x="603" y="473"/>
                  </a:lnTo>
                  <a:lnTo>
                    <a:pt x="591" y="468"/>
                  </a:lnTo>
                  <a:lnTo>
                    <a:pt x="581" y="462"/>
                  </a:lnTo>
                  <a:lnTo>
                    <a:pt x="573" y="454"/>
                  </a:lnTo>
                  <a:lnTo>
                    <a:pt x="566" y="445"/>
                  </a:lnTo>
                  <a:lnTo>
                    <a:pt x="562" y="433"/>
                  </a:lnTo>
                  <a:lnTo>
                    <a:pt x="561" y="415"/>
                  </a:lnTo>
                  <a:lnTo>
                    <a:pt x="561" y="399"/>
                  </a:lnTo>
                  <a:lnTo>
                    <a:pt x="549" y="419"/>
                  </a:lnTo>
                  <a:lnTo>
                    <a:pt x="537" y="437"/>
                  </a:lnTo>
                  <a:lnTo>
                    <a:pt x="527" y="448"/>
                  </a:lnTo>
                  <a:lnTo>
                    <a:pt x="514" y="456"/>
                  </a:lnTo>
                  <a:lnTo>
                    <a:pt x="500" y="461"/>
                  </a:lnTo>
                  <a:lnTo>
                    <a:pt x="486" y="462"/>
                  </a:lnTo>
                  <a:lnTo>
                    <a:pt x="471" y="460"/>
                  </a:lnTo>
                  <a:lnTo>
                    <a:pt x="458" y="454"/>
                  </a:lnTo>
                  <a:lnTo>
                    <a:pt x="447" y="447"/>
                  </a:lnTo>
                  <a:lnTo>
                    <a:pt x="437" y="437"/>
                  </a:lnTo>
                  <a:lnTo>
                    <a:pt x="432" y="425"/>
                  </a:lnTo>
                  <a:lnTo>
                    <a:pt x="431" y="411"/>
                  </a:lnTo>
                  <a:lnTo>
                    <a:pt x="435" y="394"/>
                  </a:lnTo>
                  <a:lnTo>
                    <a:pt x="438" y="388"/>
                  </a:lnTo>
                  <a:lnTo>
                    <a:pt x="442" y="382"/>
                  </a:lnTo>
                  <a:lnTo>
                    <a:pt x="442" y="382"/>
                  </a:lnTo>
                  <a:lnTo>
                    <a:pt x="441" y="382"/>
                  </a:lnTo>
                  <a:lnTo>
                    <a:pt x="450" y="362"/>
                  </a:lnTo>
                  <a:lnTo>
                    <a:pt x="436" y="371"/>
                  </a:lnTo>
                  <a:lnTo>
                    <a:pt x="424" y="382"/>
                  </a:lnTo>
                  <a:lnTo>
                    <a:pt x="414" y="396"/>
                  </a:lnTo>
                  <a:lnTo>
                    <a:pt x="401" y="409"/>
                  </a:lnTo>
                  <a:lnTo>
                    <a:pt x="387" y="417"/>
                  </a:lnTo>
                  <a:lnTo>
                    <a:pt x="372" y="420"/>
                  </a:lnTo>
                  <a:lnTo>
                    <a:pt x="356" y="420"/>
                  </a:lnTo>
                  <a:lnTo>
                    <a:pt x="342" y="416"/>
                  </a:lnTo>
                  <a:lnTo>
                    <a:pt x="329" y="409"/>
                  </a:lnTo>
                  <a:lnTo>
                    <a:pt x="318" y="398"/>
                  </a:lnTo>
                  <a:lnTo>
                    <a:pt x="311" y="386"/>
                  </a:lnTo>
                  <a:lnTo>
                    <a:pt x="308" y="372"/>
                  </a:lnTo>
                  <a:lnTo>
                    <a:pt x="310" y="357"/>
                  </a:lnTo>
                  <a:lnTo>
                    <a:pt x="317" y="340"/>
                  </a:lnTo>
                  <a:lnTo>
                    <a:pt x="357" y="282"/>
                  </a:lnTo>
                  <a:lnTo>
                    <a:pt x="396" y="222"/>
                  </a:lnTo>
                  <a:lnTo>
                    <a:pt x="320" y="303"/>
                  </a:lnTo>
                  <a:lnTo>
                    <a:pt x="248" y="385"/>
                  </a:lnTo>
                  <a:lnTo>
                    <a:pt x="176" y="471"/>
                  </a:lnTo>
                  <a:lnTo>
                    <a:pt x="107" y="557"/>
                  </a:lnTo>
                  <a:lnTo>
                    <a:pt x="95" y="569"/>
                  </a:lnTo>
                  <a:lnTo>
                    <a:pt x="79" y="577"/>
                  </a:lnTo>
                  <a:lnTo>
                    <a:pt x="64" y="580"/>
                  </a:lnTo>
                  <a:lnTo>
                    <a:pt x="48" y="579"/>
                  </a:lnTo>
                  <a:lnTo>
                    <a:pt x="33" y="575"/>
                  </a:lnTo>
                  <a:lnTo>
                    <a:pt x="21" y="567"/>
                  </a:lnTo>
                  <a:lnTo>
                    <a:pt x="9" y="557"/>
                  </a:lnTo>
                  <a:lnTo>
                    <a:pt x="2" y="545"/>
                  </a:lnTo>
                  <a:lnTo>
                    <a:pt x="0" y="531"/>
                  </a:lnTo>
                  <a:lnTo>
                    <a:pt x="2" y="517"/>
                  </a:lnTo>
                  <a:lnTo>
                    <a:pt x="11" y="501"/>
                  </a:lnTo>
                  <a:lnTo>
                    <a:pt x="73" y="423"/>
                  </a:lnTo>
                  <a:lnTo>
                    <a:pt x="136" y="344"/>
                  </a:lnTo>
                  <a:lnTo>
                    <a:pt x="200" y="268"/>
                  </a:lnTo>
                  <a:lnTo>
                    <a:pt x="268" y="193"/>
                  </a:lnTo>
                  <a:lnTo>
                    <a:pt x="338" y="121"/>
                  </a:lnTo>
                  <a:lnTo>
                    <a:pt x="354" y="105"/>
                  </a:lnTo>
                  <a:lnTo>
                    <a:pt x="373" y="88"/>
                  </a:lnTo>
                  <a:lnTo>
                    <a:pt x="391" y="70"/>
                  </a:lnTo>
                  <a:lnTo>
                    <a:pt x="411" y="51"/>
                  </a:lnTo>
                  <a:lnTo>
                    <a:pt x="431" y="35"/>
                  </a:lnTo>
                  <a:lnTo>
                    <a:pt x="454" y="21"/>
                  </a:lnTo>
                  <a:lnTo>
                    <a:pt x="476" y="9"/>
                  </a:lnTo>
                  <a:lnTo>
                    <a:pt x="500" y="2"/>
                  </a:lnTo>
                  <a:lnTo>
                    <a:pt x="524" y="0"/>
                  </a:lnTo>
                  <a:close/>
                </a:path>
              </a:pathLst>
            </a:custGeom>
            <a:grpFill/>
            <a:ln w="0">
              <a:noFill/>
              <a:prstDash val="solid"/>
              <a:round/>
            </a:ln>
          </p:spPr>
          <p:txBody>
            <a:bodyPr vert="horz" wrap="square" lIns="91440" tIns="45720" rIns="91440" bIns="45720" numCol="1" anchor="t" anchorCtr="false" compatLnSpc="true"/>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048703" name="Rectangle 29"/>
          <p:cNvSpPr/>
          <p:nvPr>
            <p:custDataLst>
              <p:tags r:id="rId10"/>
            </p:custDataLst>
          </p:nvPr>
        </p:nvSpPr>
        <p:spPr>
          <a:xfrm>
            <a:off x="1572260" y="2982595"/>
            <a:ext cx="1886585" cy="603885"/>
          </a:xfrm>
          <a:prstGeom prst="rect">
            <a:avLst/>
          </a:prstGeom>
        </p:spPr>
        <p:txBody>
          <a:bodyPr wrap="square">
            <a:spAutoFit/>
          </a:bodyPr>
          <a:lstStyle/>
          <a:p>
            <a:pPr lvl="0" algn="ctr">
              <a:lnSpc>
                <a:spcPts val="2000"/>
              </a:lnSpc>
            </a:pPr>
            <a:r>
              <a:rPr lang="zh-CN" altLang="en-US" b="1" dirty="0" smtClean="0">
                <a:solidFill>
                  <a:schemeClr val="bg1"/>
                </a:solidFill>
                <a:latin typeface="+mn-ea"/>
              </a:rPr>
              <a:t>深化规划环评与项目环评联动</a:t>
            </a:r>
            <a:endParaRPr lang="zh-CN" altLang="en-US" b="1" dirty="0" smtClean="0">
              <a:solidFill>
                <a:schemeClr val="bg1"/>
              </a:solidFill>
              <a:latin typeface="+mn-ea"/>
            </a:endParaRPr>
          </a:p>
        </p:txBody>
      </p:sp>
      <p:sp>
        <p:nvSpPr>
          <p:cNvPr id="4" name="燕尾形 20"/>
          <p:cNvSpPr/>
          <p:nvPr>
            <p:custDataLst>
              <p:tags r:id="rId11"/>
            </p:custDataLst>
          </p:nvPr>
        </p:nvSpPr>
        <p:spPr>
          <a:xfrm>
            <a:off x="4594225" y="2974340"/>
            <a:ext cx="177165" cy="25971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燕尾形 20"/>
          <p:cNvSpPr/>
          <p:nvPr>
            <p:custDataLst>
              <p:tags r:id="rId12"/>
            </p:custDataLst>
          </p:nvPr>
        </p:nvSpPr>
        <p:spPr>
          <a:xfrm>
            <a:off x="4594225" y="4187190"/>
            <a:ext cx="177165" cy="25971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文本框 2"/>
          <p:cNvSpPr txBox="true"/>
          <p:nvPr/>
        </p:nvSpPr>
        <p:spPr>
          <a:xfrm>
            <a:off x="5143215" y="2639695"/>
            <a:ext cx="5760000" cy="922020"/>
          </a:xfrm>
          <a:prstGeom prst="rect">
            <a:avLst/>
          </a:prstGeom>
          <a:noFill/>
        </p:spPr>
        <p:txBody>
          <a:bodyPr wrap="square" rtlCol="0" anchor="t">
            <a:spAutoFit/>
          </a:bodyPr>
          <a:lstStyle/>
          <a:p>
            <a:pPr algn="just"/>
            <a:r>
              <a:rPr lang="zh-CN" altLang="en-US" dirty="0" smtClean="0">
                <a:latin typeface="仿宋_GB2312" panose="02010609030101010101" charset="-122"/>
                <a:ea typeface="仿宋_GB2312" panose="02010609030101010101" charset="-122"/>
                <a:sym typeface="+mn-ea"/>
              </a:rPr>
              <a:t>鼓励编制环评报告表的产业园区同类型小微企业、同类型基础设施项目等开展环评“打捆”审批，统一提出污染防治要求，有效加快基础设施建设、支持集群化招商。</a:t>
            </a:r>
            <a:endParaRPr lang="zh-CN" altLang="en-US" dirty="0" smtClean="0">
              <a:latin typeface="仿宋_GB2312" panose="02010609030101010101" charset="-122"/>
              <a:ea typeface="仿宋_GB2312" panose="02010609030101010101" charset="-122"/>
              <a:sym typeface="+mn-ea"/>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5" name="Group 5"/>
          <p:cNvGrpSpPr/>
          <p:nvPr/>
        </p:nvGrpSpPr>
        <p:grpSpPr>
          <a:xfrm>
            <a:off x="0" y="3175"/>
            <a:ext cx="12192000" cy="6854825"/>
            <a:chOff x="0" y="3175"/>
            <a:chExt cx="12192000" cy="6854825"/>
          </a:xfrm>
        </p:grpSpPr>
        <p:sp>
          <p:nvSpPr>
            <p:cNvPr id="1048812" name="Freeform 9"/>
            <p:cNvSpPr/>
            <p:nvPr/>
          </p:nvSpPr>
          <p:spPr bwMode="auto">
            <a:xfrm>
              <a:off x="5475817" y="3175"/>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false" compatLnSpc="true"/>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8813" name="矩形 14"/>
            <p:cNvSpPr/>
            <p:nvPr/>
          </p:nvSpPr>
          <p:spPr>
            <a:xfrm>
              <a:off x="0" y="6533321"/>
              <a:ext cx="12192000" cy="324679"/>
            </a:xfrm>
            <a:prstGeom prst="rect">
              <a:avLst/>
            </a:prstGeom>
            <a:gradFill>
              <a:gsLst>
                <a:gs pos="0">
                  <a:schemeClr val="accent1"/>
                </a:gs>
                <a:gs pos="100000">
                  <a:schemeClr val="accent2"/>
                </a:gs>
              </a:gsLst>
              <a:lin ang="108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pic>
        <p:nvPicPr>
          <p:cNvPr id="2097168" name="Picture 2" descr="C:\Users\Administrator\Desktop\d439b6003af33a87e950a77b741407385343fbf21f33_看图王.jpg"/>
          <p:cNvPicPr>
            <a:picLocks noChangeAspect="true" noChangeArrowheads="true"/>
          </p:cNvPicPr>
          <p:nvPr/>
        </p:nvPicPr>
        <p:blipFill>
          <a:blip r:embed="rId1" cstate="print"/>
          <a:srcRect/>
          <a:stretch>
            <a:fillRect/>
          </a:stretch>
        </p:blipFill>
        <p:spPr bwMode="auto">
          <a:xfrm>
            <a:off x="317997" y="319405"/>
            <a:ext cx="684000" cy="637870"/>
          </a:xfrm>
          <a:prstGeom prst="rect">
            <a:avLst/>
          </a:prstGeom>
          <a:noFill/>
        </p:spPr>
      </p:pic>
      <p:sp>
        <p:nvSpPr>
          <p:cNvPr id="1048814" name="文本框 137"/>
          <p:cNvSpPr txBox="true"/>
          <p:nvPr/>
        </p:nvSpPr>
        <p:spPr>
          <a:xfrm>
            <a:off x="1239358" y="405765"/>
            <a:ext cx="4323081" cy="523239"/>
          </a:xfrm>
          <a:prstGeom prst="rect">
            <a:avLst/>
          </a:prstGeom>
          <a:noFill/>
        </p:spPr>
        <p:txBody>
          <a:bodyPr wrap="none" rtlCol="0" anchor="t">
            <a:spAutoFit/>
          </a:bodyPr>
          <a:lstStyle/>
          <a:p>
            <a:pPr fontAlgn="base">
              <a:spcBef>
                <a:spcPct val="0"/>
              </a:spcBef>
              <a:spcAft>
                <a:spcPct val="0"/>
              </a:spcAft>
            </a:pPr>
            <a:r>
              <a:rPr lang="zh-CN" altLang="en-US" sz="2600" dirty="0" smtClean="0">
                <a:latin typeface="方正小标宋简体" panose="02000000000000000000" charset="-122"/>
                <a:ea typeface="方正小标宋简体" panose="02000000000000000000" charset="-122"/>
                <a:cs typeface="+mn-ea"/>
                <a:sym typeface="+mn-lt"/>
              </a:rPr>
              <a:t>（四）实行环评审批简政放权</a:t>
            </a:r>
            <a:endParaRPr lang="zh-CN" altLang="en-US" sz="2600" dirty="0" smtClean="0">
              <a:latin typeface="方正小标宋简体" panose="02000000000000000000" charset="-122"/>
              <a:ea typeface="方正小标宋简体" panose="02000000000000000000" charset="-122"/>
              <a:cs typeface="+mn-ea"/>
              <a:sym typeface="+mn-lt"/>
            </a:endParaRPr>
          </a:p>
        </p:txBody>
      </p:sp>
      <p:sp>
        <p:nvSpPr>
          <p:cNvPr id="1048815" name="文本框 1"/>
          <p:cNvSpPr txBox="true"/>
          <p:nvPr/>
        </p:nvSpPr>
        <p:spPr>
          <a:xfrm>
            <a:off x="3957711" y="4092575"/>
            <a:ext cx="2962275" cy="892175"/>
          </a:xfrm>
          <a:prstGeom prst="rect">
            <a:avLst/>
          </a:prstGeom>
          <a:noFill/>
        </p:spPr>
        <p:txBody>
          <a:bodyPr wrap="square" rtlCol="0">
            <a:noAutofit/>
          </a:bodyPr>
          <a:lstStyle/>
          <a:p>
            <a:pPr algn="just"/>
            <a:r>
              <a:rPr lang="zh-CN" altLang="en-US" dirty="0" smtClean="0">
                <a:latin typeface="仿宋_GB2312" panose="02010609030101010101" charset="-122"/>
                <a:ea typeface="仿宋_GB2312" panose="02010609030101010101" charset="-122"/>
              </a:rPr>
              <a:t>在全省范围内率先实现环评批复“电子证照”，</a:t>
            </a:r>
            <a:r>
              <a:rPr lang="zh-CN" altLang="en-US" dirty="0" smtClean="0">
                <a:latin typeface="仿宋_GB2312" panose="02010609030101010101" charset="-122"/>
                <a:ea typeface="仿宋_GB2312" panose="02010609030101010101" charset="-122"/>
                <a:sym typeface="+mn-ea"/>
              </a:rPr>
              <a:t>环评批复“零跑腿”电子送达。</a:t>
            </a:r>
            <a:endParaRPr lang="zh-CN" altLang="en-US" dirty="0" smtClean="0">
              <a:latin typeface="仿宋_GB2312" panose="02010609030101010101" charset="-122"/>
              <a:ea typeface="仿宋_GB2312" panose="02010609030101010101" charset="-122"/>
            </a:endParaRPr>
          </a:p>
        </p:txBody>
      </p:sp>
      <p:sp>
        <p:nvSpPr>
          <p:cNvPr id="1048817" name="矩形 15"/>
          <p:cNvSpPr/>
          <p:nvPr/>
        </p:nvSpPr>
        <p:spPr>
          <a:xfrm>
            <a:off x="1298575" y="5402580"/>
            <a:ext cx="9929495" cy="922020"/>
          </a:xfrm>
          <a:prstGeom prst="rect">
            <a:avLst/>
          </a:prstGeom>
        </p:spPr>
        <p:txBody>
          <a:bodyPr wrap="square">
            <a:spAutoFit/>
          </a:bodyPr>
          <a:lstStyle/>
          <a:p>
            <a:pPr indent="457200" algn="just"/>
            <a:r>
              <a:rPr lang="zh-CN" altLang="zh-CN" b="1" dirty="0" smtClean="0">
                <a:latin typeface="+mn-ea"/>
              </a:rPr>
              <a:t>通过让“数据多跑路、企业少跑腿”，企业可通过山东政务服务网枣庄站点向我局</a:t>
            </a:r>
            <a:r>
              <a:rPr lang="zh-CN" altLang="en-US" b="1" dirty="0" smtClean="0">
                <a:latin typeface="+mn-ea"/>
              </a:rPr>
              <a:t>申报建设项目环评审批业务，经依法审批后，环评批复可</a:t>
            </a:r>
            <a:r>
              <a:rPr lang="zh-CN" altLang="zh-CN" b="1" dirty="0" smtClean="0">
                <a:latin typeface="+mn-ea"/>
              </a:rPr>
              <a:t>通过“爱山东”APP下载获取、使用，以高效率审批切实减轻企业负担。</a:t>
            </a:r>
            <a:endParaRPr lang="zh-CN" altLang="zh-CN" b="1" dirty="0" smtClean="0">
              <a:latin typeface="+mn-ea"/>
            </a:endParaRPr>
          </a:p>
        </p:txBody>
      </p:sp>
      <p:sp>
        <p:nvSpPr>
          <p:cNvPr id="1048818" name="矩形 16"/>
          <p:cNvSpPr/>
          <p:nvPr/>
        </p:nvSpPr>
        <p:spPr>
          <a:xfrm>
            <a:off x="3957711" y="1552575"/>
            <a:ext cx="2962910" cy="922020"/>
          </a:xfrm>
          <a:prstGeom prst="rect">
            <a:avLst/>
          </a:prstGeom>
        </p:spPr>
        <p:txBody>
          <a:bodyPr wrap="square">
            <a:spAutoFit/>
          </a:bodyPr>
          <a:lstStyle/>
          <a:p>
            <a:pPr algn="just"/>
            <a:r>
              <a:rPr lang="zh-CN" altLang="en-US" dirty="0" smtClean="0">
                <a:latin typeface="仿宋_GB2312" panose="02010609030101010101" charset="-122"/>
                <a:ea typeface="仿宋_GB2312" panose="02010609030101010101" charset="-122"/>
                <a:sym typeface="+mn-ea"/>
              </a:rPr>
              <a:t>全程网办，申报企业可直接线上申报；同步实施窗口前移，方便企业就近线下申报。</a:t>
            </a:r>
            <a:endParaRPr lang="zh-CN" altLang="en-US" dirty="0" smtClean="0">
              <a:latin typeface="仿宋_GB2312" panose="02010609030101010101" charset="-122"/>
              <a:ea typeface="仿宋_GB2312" panose="02010609030101010101" charset="-122"/>
            </a:endParaRPr>
          </a:p>
        </p:txBody>
      </p:sp>
      <p:sp>
        <p:nvSpPr>
          <p:cNvPr id="1048820" name="燕尾形 20"/>
          <p:cNvSpPr/>
          <p:nvPr/>
        </p:nvSpPr>
        <p:spPr>
          <a:xfrm>
            <a:off x="3625606" y="1875790"/>
            <a:ext cx="177165" cy="25971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694" name="Freeform 8"/>
          <p:cNvSpPr/>
          <p:nvPr>
            <p:custDataLst>
              <p:tags r:id="rId2"/>
            </p:custDataLst>
          </p:nvPr>
        </p:nvSpPr>
        <p:spPr bwMode="auto">
          <a:xfrm>
            <a:off x="869582" y="3919712"/>
            <a:ext cx="2309475" cy="744179"/>
          </a:xfrm>
          <a:custGeom>
            <a:avLst/>
            <a:gdLst>
              <a:gd name="T0" fmla="*/ 200 w 1741"/>
              <a:gd name="T1" fmla="*/ 0 h 561"/>
              <a:gd name="T2" fmla="*/ 284 w 1741"/>
              <a:gd name="T3" fmla="*/ 75 h 561"/>
              <a:gd name="T4" fmla="*/ 373 w 1741"/>
              <a:gd name="T5" fmla="*/ 135 h 561"/>
              <a:gd name="T6" fmla="*/ 466 w 1741"/>
              <a:gd name="T7" fmla="*/ 187 h 561"/>
              <a:gd name="T8" fmla="*/ 563 w 1741"/>
              <a:gd name="T9" fmla="*/ 226 h 561"/>
              <a:gd name="T10" fmla="*/ 663 w 1741"/>
              <a:gd name="T11" fmla="*/ 254 h 561"/>
              <a:gd name="T12" fmla="*/ 766 w 1741"/>
              <a:gd name="T13" fmla="*/ 273 h 561"/>
              <a:gd name="T14" fmla="*/ 871 w 1741"/>
              <a:gd name="T15" fmla="*/ 277 h 561"/>
              <a:gd name="T16" fmla="*/ 973 w 1741"/>
              <a:gd name="T17" fmla="*/ 273 h 561"/>
              <a:gd name="T18" fmla="*/ 1078 w 1741"/>
              <a:gd name="T19" fmla="*/ 254 h 561"/>
              <a:gd name="T20" fmla="*/ 1178 w 1741"/>
              <a:gd name="T21" fmla="*/ 226 h 561"/>
              <a:gd name="T22" fmla="*/ 1275 w 1741"/>
              <a:gd name="T23" fmla="*/ 187 h 561"/>
              <a:gd name="T24" fmla="*/ 1369 w 1741"/>
              <a:gd name="T25" fmla="*/ 135 h 561"/>
              <a:gd name="T26" fmla="*/ 1457 w 1741"/>
              <a:gd name="T27" fmla="*/ 75 h 561"/>
              <a:gd name="T28" fmla="*/ 1538 w 1741"/>
              <a:gd name="T29" fmla="*/ 0 h 561"/>
              <a:gd name="T30" fmla="*/ 1741 w 1741"/>
              <a:gd name="T31" fmla="*/ 201 h 561"/>
              <a:gd name="T32" fmla="*/ 1650 w 1741"/>
              <a:gd name="T33" fmla="*/ 284 h 561"/>
              <a:gd name="T34" fmla="*/ 1552 w 1741"/>
              <a:gd name="T35" fmla="*/ 357 h 561"/>
              <a:gd name="T36" fmla="*/ 1450 w 1741"/>
              <a:gd name="T37" fmla="*/ 417 h 561"/>
              <a:gd name="T38" fmla="*/ 1341 w 1741"/>
              <a:gd name="T39" fmla="*/ 468 h 561"/>
              <a:gd name="T40" fmla="*/ 1229 w 1741"/>
              <a:gd name="T41" fmla="*/ 510 h 561"/>
              <a:gd name="T42" fmla="*/ 1113 w 1741"/>
              <a:gd name="T43" fmla="*/ 538 h 561"/>
              <a:gd name="T44" fmla="*/ 992 w 1741"/>
              <a:gd name="T45" fmla="*/ 557 h 561"/>
              <a:gd name="T46" fmla="*/ 871 w 1741"/>
              <a:gd name="T47" fmla="*/ 561 h 561"/>
              <a:gd name="T48" fmla="*/ 747 w 1741"/>
              <a:gd name="T49" fmla="*/ 557 h 561"/>
              <a:gd name="T50" fmla="*/ 629 w 1741"/>
              <a:gd name="T51" fmla="*/ 538 h 561"/>
              <a:gd name="T52" fmla="*/ 512 w 1741"/>
              <a:gd name="T53" fmla="*/ 510 h 561"/>
              <a:gd name="T54" fmla="*/ 398 w 1741"/>
              <a:gd name="T55" fmla="*/ 468 h 561"/>
              <a:gd name="T56" fmla="*/ 291 w 1741"/>
              <a:gd name="T57" fmla="*/ 417 h 561"/>
              <a:gd name="T58" fmla="*/ 189 w 1741"/>
              <a:gd name="T59" fmla="*/ 357 h 561"/>
              <a:gd name="T60" fmla="*/ 91 w 1741"/>
              <a:gd name="T61" fmla="*/ 284 h 561"/>
              <a:gd name="T62" fmla="*/ 0 w 1741"/>
              <a:gd name="T63" fmla="*/ 201 h 561"/>
              <a:gd name="T64" fmla="*/ 200 w 1741"/>
              <a:gd name="T65"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41" h="561">
                <a:moveTo>
                  <a:pt x="200" y="0"/>
                </a:moveTo>
                <a:lnTo>
                  <a:pt x="284" y="75"/>
                </a:lnTo>
                <a:lnTo>
                  <a:pt x="373" y="135"/>
                </a:lnTo>
                <a:lnTo>
                  <a:pt x="466" y="187"/>
                </a:lnTo>
                <a:lnTo>
                  <a:pt x="563" y="226"/>
                </a:lnTo>
                <a:lnTo>
                  <a:pt x="663" y="254"/>
                </a:lnTo>
                <a:lnTo>
                  <a:pt x="766" y="273"/>
                </a:lnTo>
                <a:lnTo>
                  <a:pt x="871" y="277"/>
                </a:lnTo>
                <a:lnTo>
                  <a:pt x="973" y="273"/>
                </a:lnTo>
                <a:lnTo>
                  <a:pt x="1078" y="254"/>
                </a:lnTo>
                <a:lnTo>
                  <a:pt x="1178" y="226"/>
                </a:lnTo>
                <a:lnTo>
                  <a:pt x="1275" y="187"/>
                </a:lnTo>
                <a:lnTo>
                  <a:pt x="1369" y="135"/>
                </a:lnTo>
                <a:lnTo>
                  <a:pt x="1457" y="75"/>
                </a:lnTo>
                <a:lnTo>
                  <a:pt x="1538" y="0"/>
                </a:lnTo>
                <a:lnTo>
                  <a:pt x="1741" y="201"/>
                </a:lnTo>
                <a:lnTo>
                  <a:pt x="1650" y="284"/>
                </a:lnTo>
                <a:lnTo>
                  <a:pt x="1552" y="357"/>
                </a:lnTo>
                <a:lnTo>
                  <a:pt x="1450" y="417"/>
                </a:lnTo>
                <a:lnTo>
                  <a:pt x="1341" y="468"/>
                </a:lnTo>
                <a:lnTo>
                  <a:pt x="1229" y="510"/>
                </a:lnTo>
                <a:lnTo>
                  <a:pt x="1113" y="538"/>
                </a:lnTo>
                <a:lnTo>
                  <a:pt x="992" y="557"/>
                </a:lnTo>
                <a:lnTo>
                  <a:pt x="871" y="561"/>
                </a:lnTo>
                <a:lnTo>
                  <a:pt x="747" y="557"/>
                </a:lnTo>
                <a:lnTo>
                  <a:pt x="629" y="538"/>
                </a:lnTo>
                <a:lnTo>
                  <a:pt x="512" y="510"/>
                </a:lnTo>
                <a:lnTo>
                  <a:pt x="398" y="468"/>
                </a:lnTo>
                <a:lnTo>
                  <a:pt x="291" y="417"/>
                </a:lnTo>
                <a:lnTo>
                  <a:pt x="189" y="357"/>
                </a:lnTo>
                <a:lnTo>
                  <a:pt x="91" y="284"/>
                </a:lnTo>
                <a:lnTo>
                  <a:pt x="0" y="201"/>
                </a:lnTo>
                <a:lnTo>
                  <a:pt x="200" y="0"/>
                </a:lnTo>
                <a:close/>
              </a:path>
            </a:pathLst>
          </a:custGeom>
          <a:solidFill>
            <a:schemeClr val="accent1"/>
          </a:solidFill>
          <a:ln w="0">
            <a:noFill/>
            <a:prstDash val="solid"/>
            <a:round/>
          </a:ln>
        </p:spPr>
        <p:txBody>
          <a:bodyPr vert="horz" wrap="square" lIns="91440" tIns="45720" rIns="91440" bIns="45720" numCol="1" anchor="t" anchorCtr="false" compatLnSpc="true"/>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8695" name="Freeform 11"/>
          <p:cNvSpPr/>
          <p:nvPr>
            <p:custDataLst>
              <p:tags r:id="rId3"/>
            </p:custDataLst>
          </p:nvPr>
        </p:nvSpPr>
        <p:spPr bwMode="auto">
          <a:xfrm>
            <a:off x="1042030" y="1933325"/>
            <a:ext cx="1960600" cy="1960599"/>
          </a:xfrm>
          <a:custGeom>
            <a:avLst/>
            <a:gdLst>
              <a:gd name="T0" fmla="*/ 741 w 1478"/>
              <a:gd name="T1" fmla="*/ 0 h 1478"/>
              <a:gd name="T2" fmla="*/ 841 w 1478"/>
              <a:gd name="T3" fmla="*/ 7 h 1478"/>
              <a:gd name="T4" fmla="*/ 936 w 1478"/>
              <a:gd name="T5" fmla="*/ 28 h 1478"/>
              <a:gd name="T6" fmla="*/ 1027 w 1478"/>
              <a:gd name="T7" fmla="*/ 59 h 1478"/>
              <a:gd name="T8" fmla="*/ 1113 w 1478"/>
              <a:gd name="T9" fmla="*/ 103 h 1478"/>
              <a:gd name="T10" fmla="*/ 1192 w 1478"/>
              <a:gd name="T11" fmla="*/ 154 h 1478"/>
              <a:gd name="T12" fmla="*/ 1262 w 1478"/>
              <a:gd name="T13" fmla="*/ 217 h 1478"/>
              <a:gd name="T14" fmla="*/ 1325 w 1478"/>
              <a:gd name="T15" fmla="*/ 289 h 1478"/>
              <a:gd name="T16" fmla="*/ 1378 w 1478"/>
              <a:gd name="T17" fmla="*/ 366 h 1478"/>
              <a:gd name="T18" fmla="*/ 1420 w 1478"/>
              <a:gd name="T19" fmla="*/ 452 h 1478"/>
              <a:gd name="T20" fmla="*/ 1453 w 1478"/>
              <a:gd name="T21" fmla="*/ 543 h 1478"/>
              <a:gd name="T22" fmla="*/ 1471 w 1478"/>
              <a:gd name="T23" fmla="*/ 640 h 1478"/>
              <a:gd name="T24" fmla="*/ 1478 w 1478"/>
              <a:gd name="T25" fmla="*/ 741 h 1478"/>
              <a:gd name="T26" fmla="*/ 1471 w 1478"/>
              <a:gd name="T27" fmla="*/ 841 h 1478"/>
              <a:gd name="T28" fmla="*/ 1453 w 1478"/>
              <a:gd name="T29" fmla="*/ 936 h 1478"/>
              <a:gd name="T30" fmla="*/ 1420 w 1478"/>
              <a:gd name="T31" fmla="*/ 1027 h 1478"/>
              <a:gd name="T32" fmla="*/ 1378 w 1478"/>
              <a:gd name="T33" fmla="*/ 1113 h 1478"/>
              <a:gd name="T34" fmla="*/ 1325 w 1478"/>
              <a:gd name="T35" fmla="*/ 1190 h 1478"/>
              <a:gd name="T36" fmla="*/ 1262 w 1478"/>
              <a:gd name="T37" fmla="*/ 1262 h 1478"/>
              <a:gd name="T38" fmla="*/ 1192 w 1478"/>
              <a:gd name="T39" fmla="*/ 1325 h 1478"/>
              <a:gd name="T40" fmla="*/ 1113 w 1478"/>
              <a:gd name="T41" fmla="*/ 1378 h 1478"/>
              <a:gd name="T42" fmla="*/ 1027 w 1478"/>
              <a:gd name="T43" fmla="*/ 1420 h 1478"/>
              <a:gd name="T44" fmla="*/ 936 w 1478"/>
              <a:gd name="T45" fmla="*/ 1453 h 1478"/>
              <a:gd name="T46" fmla="*/ 841 w 1478"/>
              <a:gd name="T47" fmla="*/ 1471 h 1478"/>
              <a:gd name="T48" fmla="*/ 741 w 1478"/>
              <a:gd name="T49" fmla="*/ 1478 h 1478"/>
              <a:gd name="T50" fmla="*/ 640 w 1478"/>
              <a:gd name="T51" fmla="*/ 1471 h 1478"/>
              <a:gd name="T52" fmla="*/ 543 w 1478"/>
              <a:gd name="T53" fmla="*/ 1453 h 1478"/>
              <a:gd name="T54" fmla="*/ 452 w 1478"/>
              <a:gd name="T55" fmla="*/ 1420 h 1478"/>
              <a:gd name="T56" fmla="*/ 368 w 1478"/>
              <a:gd name="T57" fmla="*/ 1378 h 1478"/>
              <a:gd name="T58" fmla="*/ 289 w 1478"/>
              <a:gd name="T59" fmla="*/ 1325 h 1478"/>
              <a:gd name="T60" fmla="*/ 217 w 1478"/>
              <a:gd name="T61" fmla="*/ 1262 h 1478"/>
              <a:gd name="T62" fmla="*/ 156 w 1478"/>
              <a:gd name="T63" fmla="*/ 1190 h 1478"/>
              <a:gd name="T64" fmla="*/ 103 w 1478"/>
              <a:gd name="T65" fmla="*/ 1113 h 1478"/>
              <a:gd name="T66" fmla="*/ 59 w 1478"/>
              <a:gd name="T67" fmla="*/ 1027 h 1478"/>
              <a:gd name="T68" fmla="*/ 28 w 1478"/>
              <a:gd name="T69" fmla="*/ 936 h 1478"/>
              <a:gd name="T70" fmla="*/ 7 w 1478"/>
              <a:gd name="T71" fmla="*/ 841 h 1478"/>
              <a:gd name="T72" fmla="*/ 0 w 1478"/>
              <a:gd name="T73" fmla="*/ 741 h 1478"/>
              <a:gd name="T74" fmla="*/ 7 w 1478"/>
              <a:gd name="T75" fmla="*/ 640 h 1478"/>
              <a:gd name="T76" fmla="*/ 28 w 1478"/>
              <a:gd name="T77" fmla="*/ 543 h 1478"/>
              <a:gd name="T78" fmla="*/ 59 w 1478"/>
              <a:gd name="T79" fmla="*/ 452 h 1478"/>
              <a:gd name="T80" fmla="*/ 103 w 1478"/>
              <a:gd name="T81" fmla="*/ 366 h 1478"/>
              <a:gd name="T82" fmla="*/ 156 w 1478"/>
              <a:gd name="T83" fmla="*/ 289 h 1478"/>
              <a:gd name="T84" fmla="*/ 217 w 1478"/>
              <a:gd name="T85" fmla="*/ 217 h 1478"/>
              <a:gd name="T86" fmla="*/ 289 w 1478"/>
              <a:gd name="T87" fmla="*/ 154 h 1478"/>
              <a:gd name="T88" fmla="*/ 368 w 1478"/>
              <a:gd name="T89" fmla="*/ 103 h 1478"/>
              <a:gd name="T90" fmla="*/ 452 w 1478"/>
              <a:gd name="T91" fmla="*/ 59 h 1478"/>
              <a:gd name="T92" fmla="*/ 543 w 1478"/>
              <a:gd name="T93" fmla="*/ 28 h 1478"/>
              <a:gd name="T94" fmla="*/ 640 w 1478"/>
              <a:gd name="T95" fmla="*/ 7 h 1478"/>
              <a:gd name="T96" fmla="*/ 741 w 1478"/>
              <a:gd name="T97" fmla="*/ 0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78" h="1478">
                <a:moveTo>
                  <a:pt x="741" y="0"/>
                </a:moveTo>
                <a:lnTo>
                  <a:pt x="841" y="7"/>
                </a:lnTo>
                <a:lnTo>
                  <a:pt x="936" y="28"/>
                </a:lnTo>
                <a:lnTo>
                  <a:pt x="1027" y="59"/>
                </a:lnTo>
                <a:lnTo>
                  <a:pt x="1113" y="103"/>
                </a:lnTo>
                <a:lnTo>
                  <a:pt x="1192" y="154"/>
                </a:lnTo>
                <a:lnTo>
                  <a:pt x="1262" y="217"/>
                </a:lnTo>
                <a:lnTo>
                  <a:pt x="1325" y="289"/>
                </a:lnTo>
                <a:lnTo>
                  <a:pt x="1378" y="366"/>
                </a:lnTo>
                <a:lnTo>
                  <a:pt x="1420" y="452"/>
                </a:lnTo>
                <a:lnTo>
                  <a:pt x="1453" y="543"/>
                </a:lnTo>
                <a:lnTo>
                  <a:pt x="1471" y="640"/>
                </a:lnTo>
                <a:lnTo>
                  <a:pt x="1478" y="741"/>
                </a:lnTo>
                <a:lnTo>
                  <a:pt x="1471" y="841"/>
                </a:lnTo>
                <a:lnTo>
                  <a:pt x="1453" y="936"/>
                </a:lnTo>
                <a:lnTo>
                  <a:pt x="1420" y="1027"/>
                </a:lnTo>
                <a:lnTo>
                  <a:pt x="1378" y="1113"/>
                </a:lnTo>
                <a:lnTo>
                  <a:pt x="1325" y="1190"/>
                </a:lnTo>
                <a:lnTo>
                  <a:pt x="1262" y="1262"/>
                </a:lnTo>
                <a:lnTo>
                  <a:pt x="1192" y="1325"/>
                </a:lnTo>
                <a:lnTo>
                  <a:pt x="1113" y="1378"/>
                </a:lnTo>
                <a:lnTo>
                  <a:pt x="1027" y="1420"/>
                </a:lnTo>
                <a:lnTo>
                  <a:pt x="936" y="1453"/>
                </a:lnTo>
                <a:lnTo>
                  <a:pt x="841" y="1471"/>
                </a:lnTo>
                <a:lnTo>
                  <a:pt x="741" y="1478"/>
                </a:lnTo>
                <a:lnTo>
                  <a:pt x="640" y="1471"/>
                </a:lnTo>
                <a:lnTo>
                  <a:pt x="543" y="1453"/>
                </a:lnTo>
                <a:lnTo>
                  <a:pt x="452" y="1420"/>
                </a:lnTo>
                <a:lnTo>
                  <a:pt x="368" y="1378"/>
                </a:lnTo>
                <a:lnTo>
                  <a:pt x="289" y="1325"/>
                </a:lnTo>
                <a:lnTo>
                  <a:pt x="217" y="1262"/>
                </a:lnTo>
                <a:lnTo>
                  <a:pt x="156" y="1190"/>
                </a:lnTo>
                <a:lnTo>
                  <a:pt x="103" y="1113"/>
                </a:lnTo>
                <a:lnTo>
                  <a:pt x="59" y="1027"/>
                </a:lnTo>
                <a:lnTo>
                  <a:pt x="28" y="936"/>
                </a:lnTo>
                <a:lnTo>
                  <a:pt x="7" y="841"/>
                </a:lnTo>
                <a:lnTo>
                  <a:pt x="0" y="741"/>
                </a:lnTo>
                <a:lnTo>
                  <a:pt x="7" y="640"/>
                </a:lnTo>
                <a:lnTo>
                  <a:pt x="28" y="543"/>
                </a:lnTo>
                <a:lnTo>
                  <a:pt x="59" y="452"/>
                </a:lnTo>
                <a:lnTo>
                  <a:pt x="103" y="366"/>
                </a:lnTo>
                <a:lnTo>
                  <a:pt x="156" y="289"/>
                </a:lnTo>
                <a:lnTo>
                  <a:pt x="217" y="217"/>
                </a:lnTo>
                <a:lnTo>
                  <a:pt x="289" y="154"/>
                </a:lnTo>
                <a:lnTo>
                  <a:pt x="368" y="103"/>
                </a:lnTo>
                <a:lnTo>
                  <a:pt x="452" y="59"/>
                </a:lnTo>
                <a:lnTo>
                  <a:pt x="543" y="28"/>
                </a:lnTo>
                <a:lnTo>
                  <a:pt x="640" y="7"/>
                </a:lnTo>
                <a:lnTo>
                  <a:pt x="741" y="0"/>
                </a:lnTo>
                <a:close/>
              </a:path>
            </a:pathLst>
          </a:custGeom>
          <a:solidFill>
            <a:schemeClr val="accent1"/>
          </a:solidFill>
          <a:ln w="0">
            <a:noFill/>
            <a:prstDash val="solid"/>
            <a:round/>
          </a:ln>
        </p:spPr>
        <p:txBody>
          <a:bodyPr vert="horz" wrap="square" lIns="91440" tIns="45720" rIns="91440" bIns="45720" numCol="1" anchor="t" anchorCtr="false" compatLnSpc="true"/>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131" name="Group 1368"/>
          <p:cNvGrpSpPr>
            <a:grpSpLocks noChangeAspect="true"/>
          </p:cNvGrpSpPr>
          <p:nvPr/>
        </p:nvGrpSpPr>
        <p:grpSpPr bwMode="auto">
          <a:xfrm>
            <a:off x="1784268" y="2336303"/>
            <a:ext cx="603998" cy="599557"/>
            <a:chOff x="2246" y="225"/>
            <a:chExt cx="272" cy="270"/>
          </a:xfrm>
          <a:solidFill>
            <a:schemeClr val="bg1"/>
          </a:solidFill>
        </p:grpSpPr>
        <p:sp>
          <p:nvSpPr>
            <p:cNvPr id="1048696" name="Freeform 1370"/>
            <p:cNvSpPr/>
            <p:nvPr>
              <p:custDataLst>
                <p:tags r:id="rId4"/>
              </p:custDataLst>
            </p:nvPr>
          </p:nvSpPr>
          <p:spPr bwMode="auto">
            <a:xfrm>
              <a:off x="2292" y="273"/>
              <a:ext cx="118" cy="25"/>
            </a:xfrm>
            <a:custGeom>
              <a:avLst/>
              <a:gdLst>
                <a:gd name="T0" fmla="*/ 148 w 1410"/>
                <a:gd name="T1" fmla="*/ 0 h 295"/>
                <a:gd name="T2" fmla="*/ 1262 w 1410"/>
                <a:gd name="T3" fmla="*/ 0 h 295"/>
                <a:gd name="T4" fmla="*/ 1292 w 1410"/>
                <a:gd name="T5" fmla="*/ 3 h 295"/>
                <a:gd name="T6" fmla="*/ 1319 w 1410"/>
                <a:gd name="T7" fmla="*/ 12 h 295"/>
                <a:gd name="T8" fmla="*/ 1345 w 1410"/>
                <a:gd name="T9" fmla="*/ 25 h 295"/>
                <a:gd name="T10" fmla="*/ 1367 w 1410"/>
                <a:gd name="T11" fmla="*/ 44 h 295"/>
                <a:gd name="T12" fmla="*/ 1385 w 1410"/>
                <a:gd name="T13" fmla="*/ 65 h 295"/>
                <a:gd name="T14" fmla="*/ 1398 w 1410"/>
                <a:gd name="T15" fmla="*/ 91 h 295"/>
                <a:gd name="T16" fmla="*/ 1407 w 1410"/>
                <a:gd name="T17" fmla="*/ 118 h 295"/>
                <a:gd name="T18" fmla="*/ 1410 w 1410"/>
                <a:gd name="T19" fmla="*/ 148 h 295"/>
                <a:gd name="T20" fmla="*/ 1407 w 1410"/>
                <a:gd name="T21" fmla="*/ 177 h 295"/>
                <a:gd name="T22" fmla="*/ 1398 w 1410"/>
                <a:gd name="T23" fmla="*/ 205 h 295"/>
                <a:gd name="T24" fmla="*/ 1385 w 1410"/>
                <a:gd name="T25" fmla="*/ 230 h 295"/>
                <a:gd name="T26" fmla="*/ 1367 w 1410"/>
                <a:gd name="T27" fmla="*/ 251 h 295"/>
                <a:gd name="T28" fmla="*/ 1345 w 1410"/>
                <a:gd name="T29" fmla="*/ 270 h 295"/>
                <a:gd name="T30" fmla="*/ 1319 w 1410"/>
                <a:gd name="T31" fmla="*/ 283 h 295"/>
                <a:gd name="T32" fmla="*/ 1292 w 1410"/>
                <a:gd name="T33" fmla="*/ 292 h 295"/>
                <a:gd name="T34" fmla="*/ 1262 w 1410"/>
                <a:gd name="T35" fmla="*/ 295 h 295"/>
                <a:gd name="T36" fmla="*/ 148 w 1410"/>
                <a:gd name="T37" fmla="*/ 295 h 295"/>
                <a:gd name="T38" fmla="*/ 118 w 1410"/>
                <a:gd name="T39" fmla="*/ 292 h 295"/>
                <a:gd name="T40" fmla="*/ 91 w 1410"/>
                <a:gd name="T41" fmla="*/ 283 h 295"/>
                <a:gd name="T42" fmla="*/ 65 w 1410"/>
                <a:gd name="T43" fmla="*/ 270 h 295"/>
                <a:gd name="T44" fmla="*/ 43 w 1410"/>
                <a:gd name="T45" fmla="*/ 251 h 295"/>
                <a:gd name="T46" fmla="*/ 25 w 1410"/>
                <a:gd name="T47" fmla="*/ 230 h 295"/>
                <a:gd name="T48" fmla="*/ 12 w 1410"/>
                <a:gd name="T49" fmla="*/ 205 h 295"/>
                <a:gd name="T50" fmla="*/ 3 w 1410"/>
                <a:gd name="T51" fmla="*/ 177 h 295"/>
                <a:gd name="T52" fmla="*/ 0 w 1410"/>
                <a:gd name="T53" fmla="*/ 148 h 295"/>
                <a:gd name="T54" fmla="*/ 3 w 1410"/>
                <a:gd name="T55" fmla="*/ 118 h 295"/>
                <a:gd name="T56" fmla="*/ 12 w 1410"/>
                <a:gd name="T57" fmla="*/ 91 h 295"/>
                <a:gd name="T58" fmla="*/ 25 w 1410"/>
                <a:gd name="T59" fmla="*/ 65 h 295"/>
                <a:gd name="T60" fmla="*/ 43 w 1410"/>
                <a:gd name="T61" fmla="*/ 44 h 295"/>
                <a:gd name="T62" fmla="*/ 65 w 1410"/>
                <a:gd name="T63" fmla="*/ 25 h 295"/>
                <a:gd name="T64" fmla="*/ 91 w 1410"/>
                <a:gd name="T65" fmla="*/ 12 h 295"/>
                <a:gd name="T66" fmla="*/ 118 w 1410"/>
                <a:gd name="T67" fmla="*/ 3 h 295"/>
                <a:gd name="T68" fmla="*/ 148 w 1410"/>
                <a:gd name="T69"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10" h="295">
                  <a:moveTo>
                    <a:pt x="148" y="0"/>
                  </a:moveTo>
                  <a:lnTo>
                    <a:pt x="1262" y="0"/>
                  </a:lnTo>
                  <a:lnTo>
                    <a:pt x="1292" y="3"/>
                  </a:lnTo>
                  <a:lnTo>
                    <a:pt x="1319" y="12"/>
                  </a:lnTo>
                  <a:lnTo>
                    <a:pt x="1345" y="25"/>
                  </a:lnTo>
                  <a:lnTo>
                    <a:pt x="1367" y="44"/>
                  </a:lnTo>
                  <a:lnTo>
                    <a:pt x="1385" y="65"/>
                  </a:lnTo>
                  <a:lnTo>
                    <a:pt x="1398" y="91"/>
                  </a:lnTo>
                  <a:lnTo>
                    <a:pt x="1407" y="118"/>
                  </a:lnTo>
                  <a:lnTo>
                    <a:pt x="1410" y="148"/>
                  </a:lnTo>
                  <a:lnTo>
                    <a:pt x="1407" y="177"/>
                  </a:lnTo>
                  <a:lnTo>
                    <a:pt x="1398" y="205"/>
                  </a:lnTo>
                  <a:lnTo>
                    <a:pt x="1385" y="230"/>
                  </a:lnTo>
                  <a:lnTo>
                    <a:pt x="1367" y="251"/>
                  </a:lnTo>
                  <a:lnTo>
                    <a:pt x="1345" y="270"/>
                  </a:lnTo>
                  <a:lnTo>
                    <a:pt x="1319" y="283"/>
                  </a:lnTo>
                  <a:lnTo>
                    <a:pt x="1292" y="292"/>
                  </a:lnTo>
                  <a:lnTo>
                    <a:pt x="1262" y="295"/>
                  </a:lnTo>
                  <a:lnTo>
                    <a:pt x="148" y="295"/>
                  </a:lnTo>
                  <a:lnTo>
                    <a:pt x="118" y="292"/>
                  </a:lnTo>
                  <a:lnTo>
                    <a:pt x="91" y="283"/>
                  </a:lnTo>
                  <a:lnTo>
                    <a:pt x="65" y="270"/>
                  </a:lnTo>
                  <a:lnTo>
                    <a:pt x="43" y="251"/>
                  </a:lnTo>
                  <a:lnTo>
                    <a:pt x="25" y="230"/>
                  </a:lnTo>
                  <a:lnTo>
                    <a:pt x="12" y="205"/>
                  </a:lnTo>
                  <a:lnTo>
                    <a:pt x="3" y="177"/>
                  </a:lnTo>
                  <a:lnTo>
                    <a:pt x="0" y="148"/>
                  </a:lnTo>
                  <a:lnTo>
                    <a:pt x="3" y="118"/>
                  </a:lnTo>
                  <a:lnTo>
                    <a:pt x="12" y="91"/>
                  </a:lnTo>
                  <a:lnTo>
                    <a:pt x="25" y="65"/>
                  </a:lnTo>
                  <a:lnTo>
                    <a:pt x="43" y="44"/>
                  </a:lnTo>
                  <a:lnTo>
                    <a:pt x="65" y="25"/>
                  </a:lnTo>
                  <a:lnTo>
                    <a:pt x="91" y="12"/>
                  </a:lnTo>
                  <a:lnTo>
                    <a:pt x="118" y="3"/>
                  </a:lnTo>
                  <a:lnTo>
                    <a:pt x="148" y="0"/>
                  </a:lnTo>
                  <a:close/>
                </a:path>
              </a:pathLst>
            </a:custGeom>
            <a:grpFill/>
            <a:ln w="0">
              <a:noFill/>
              <a:prstDash val="solid"/>
              <a:round/>
            </a:ln>
          </p:spPr>
          <p:txBody>
            <a:bodyPr vert="horz" wrap="square" lIns="91440" tIns="45720" rIns="91440" bIns="45720" numCol="1" anchor="t" anchorCtr="false" compatLnSpc="true"/>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8697" name="Freeform 1371"/>
            <p:cNvSpPr/>
            <p:nvPr>
              <p:custDataLst>
                <p:tags r:id="rId5"/>
              </p:custDataLst>
            </p:nvPr>
          </p:nvSpPr>
          <p:spPr bwMode="auto">
            <a:xfrm>
              <a:off x="2292" y="319"/>
              <a:ext cx="118" cy="25"/>
            </a:xfrm>
            <a:custGeom>
              <a:avLst/>
              <a:gdLst>
                <a:gd name="T0" fmla="*/ 148 w 1410"/>
                <a:gd name="T1" fmla="*/ 0 h 295"/>
                <a:gd name="T2" fmla="*/ 1262 w 1410"/>
                <a:gd name="T3" fmla="*/ 0 h 295"/>
                <a:gd name="T4" fmla="*/ 1292 w 1410"/>
                <a:gd name="T5" fmla="*/ 3 h 295"/>
                <a:gd name="T6" fmla="*/ 1319 w 1410"/>
                <a:gd name="T7" fmla="*/ 12 h 295"/>
                <a:gd name="T8" fmla="*/ 1345 w 1410"/>
                <a:gd name="T9" fmla="*/ 25 h 295"/>
                <a:gd name="T10" fmla="*/ 1367 w 1410"/>
                <a:gd name="T11" fmla="*/ 44 h 295"/>
                <a:gd name="T12" fmla="*/ 1385 w 1410"/>
                <a:gd name="T13" fmla="*/ 65 h 295"/>
                <a:gd name="T14" fmla="*/ 1398 w 1410"/>
                <a:gd name="T15" fmla="*/ 90 h 295"/>
                <a:gd name="T16" fmla="*/ 1407 w 1410"/>
                <a:gd name="T17" fmla="*/ 118 h 295"/>
                <a:gd name="T18" fmla="*/ 1410 w 1410"/>
                <a:gd name="T19" fmla="*/ 147 h 295"/>
                <a:gd name="T20" fmla="*/ 1407 w 1410"/>
                <a:gd name="T21" fmla="*/ 177 h 295"/>
                <a:gd name="T22" fmla="*/ 1398 w 1410"/>
                <a:gd name="T23" fmla="*/ 205 h 295"/>
                <a:gd name="T24" fmla="*/ 1385 w 1410"/>
                <a:gd name="T25" fmla="*/ 230 h 295"/>
                <a:gd name="T26" fmla="*/ 1367 w 1410"/>
                <a:gd name="T27" fmla="*/ 252 h 295"/>
                <a:gd name="T28" fmla="*/ 1345 w 1410"/>
                <a:gd name="T29" fmla="*/ 270 h 295"/>
                <a:gd name="T30" fmla="*/ 1319 w 1410"/>
                <a:gd name="T31" fmla="*/ 284 h 295"/>
                <a:gd name="T32" fmla="*/ 1292 w 1410"/>
                <a:gd name="T33" fmla="*/ 292 h 295"/>
                <a:gd name="T34" fmla="*/ 1262 w 1410"/>
                <a:gd name="T35" fmla="*/ 295 h 295"/>
                <a:gd name="T36" fmla="*/ 148 w 1410"/>
                <a:gd name="T37" fmla="*/ 295 h 295"/>
                <a:gd name="T38" fmla="*/ 118 w 1410"/>
                <a:gd name="T39" fmla="*/ 292 h 295"/>
                <a:gd name="T40" fmla="*/ 91 w 1410"/>
                <a:gd name="T41" fmla="*/ 284 h 295"/>
                <a:gd name="T42" fmla="*/ 65 w 1410"/>
                <a:gd name="T43" fmla="*/ 270 h 295"/>
                <a:gd name="T44" fmla="*/ 43 w 1410"/>
                <a:gd name="T45" fmla="*/ 252 h 295"/>
                <a:gd name="T46" fmla="*/ 25 w 1410"/>
                <a:gd name="T47" fmla="*/ 230 h 295"/>
                <a:gd name="T48" fmla="*/ 12 w 1410"/>
                <a:gd name="T49" fmla="*/ 205 h 295"/>
                <a:gd name="T50" fmla="*/ 3 w 1410"/>
                <a:gd name="T51" fmla="*/ 177 h 295"/>
                <a:gd name="T52" fmla="*/ 0 w 1410"/>
                <a:gd name="T53" fmla="*/ 147 h 295"/>
                <a:gd name="T54" fmla="*/ 3 w 1410"/>
                <a:gd name="T55" fmla="*/ 118 h 295"/>
                <a:gd name="T56" fmla="*/ 12 w 1410"/>
                <a:gd name="T57" fmla="*/ 90 h 295"/>
                <a:gd name="T58" fmla="*/ 25 w 1410"/>
                <a:gd name="T59" fmla="*/ 65 h 295"/>
                <a:gd name="T60" fmla="*/ 43 w 1410"/>
                <a:gd name="T61" fmla="*/ 44 h 295"/>
                <a:gd name="T62" fmla="*/ 65 w 1410"/>
                <a:gd name="T63" fmla="*/ 25 h 295"/>
                <a:gd name="T64" fmla="*/ 91 w 1410"/>
                <a:gd name="T65" fmla="*/ 12 h 295"/>
                <a:gd name="T66" fmla="*/ 118 w 1410"/>
                <a:gd name="T67" fmla="*/ 3 h 295"/>
                <a:gd name="T68" fmla="*/ 148 w 1410"/>
                <a:gd name="T69"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10" h="295">
                  <a:moveTo>
                    <a:pt x="148" y="0"/>
                  </a:moveTo>
                  <a:lnTo>
                    <a:pt x="1262" y="0"/>
                  </a:lnTo>
                  <a:lnTo>
                    <a:pt x="1292" y="3"/>
                  </a:lnTo>
                  <a:lnTo>
                    <a:pt x="1319" y="12"/>
                  </a:lnTo>
                  <a:lnTo>
                    <a:pt x="1345" y="25"/>
                  </a:lnTo>
                  <a:lnTo>
                    <a:pt x="1367" y="44"/>
                  </a:lnTo>
                  <a:lnTo>
                    <a:pt x="1385" y="65"/>
                  </a:lnTo>
                  <a:lnTo>
                    <a:pt x="1398" y="90"/>
                  </a:lnTo>
                  <a:lnTo>
                    <a:pt x="1407" y="118"/>
                  </a:lnTo>
                  <a:lnTo>
                    <a:pt x="1410" y="147"/>
                  </a:lnTo>
                  <a:lnTo>
                    <a:pt x="1407" y="177"/>
                  </a:lnTo>
                  <a:lnTo>
                    <a:pt x="1398" y="205"/>
                  </a:lnTo>
                  <a:lnTo>
                    <a:pt x="1385" y="230"/>
                  </a:lnTo>
                  <a:lnTo>
                    <a:pt x="1367" y="252"/>
                  </a:lnTo>
                  <a:lnTo>
                    <a:pt x="1345" y="270"/>
                  </a:lnTo>
                  <a:lnTo>
                    <a:pt x="1319" y="284"/>
                  </a:lnTo>
                  <a:lnTo>
                    <a:pt x="1292" y="292"/>
                  </a:lnTo>
                  <a:lnTo>
                    <a:pt x="1262" y="295"/>
                  </a:lnTo>
                  <a:lnTo>
                    <a:pt x="148" y="295"/>
                  </a:lnTo>
                  <a:lnTo>
                    <a:pt x="118" y="292"/>
                  </a:lnTo>
                  <a:lnTo>
                    <a:pt x="91" y="284"/>
                  </a:lnTo>
                  <a:lnTo>
                    <a:pt x="65" y="270"/>
                  </a:lnTo>
                  <a:lnTo>
                    <a:pt x="43" y="252"/>
                  </a:lnTo>
                  <a:lnTo>
                    <a:pt x="25" y="230"/>
                  </a:lnTo>
                  <a:lnTo>
                    <a:pt x="12" y="205"/>
                  </a:lnTo>
                  <a:lnTo>
                    <a:pt x="3" y="177"/>
                  </a:lnTo>
                  <a:lnTo>
                    <a:pt x="0" y="147"/>
                  </a:lnTo>
                  <a:lnTo>
                    <a:pt x="3" y="118"/>
                  </a:lnTo>
                  <a:lnTo>
                    <a:pt x="12" y="90"/>
                  </a:lnTo>
                  <a:lnTo>
                    <a:pt x="25" y="65"/>
                  </a:lnTo>
                  <a:lnTo>
                    <a:pt x="43" y="44"/>
                  </a:lnTo>
                  <a:lnTo>
                    <a:pt x="65" y="25"/>
                  </a:lnTo>
                  <a:lnTo>
                    <a:pt x="91" y="12"/>
                  </a:lnTo>
                  <a:lnTo>
                    <a:pt x="118" y="3"/>
                  </a:lnTo>
                  <a:lnTo>
                    <a:pt x="148" y="0"/>
                  </a:lnTo>
                  <a:close/>
                </a:path>
              </a:pathLst>
            </a:custGeom>
            <a:grpFill/>
            <a:ln w="0">
              <a:noFill/>
              <a:prstDash val="solid"/>
              <a:round/>
            </a:ln>
          </p:spPr>
          <p:txBody>
            <a:bodyPr vert="horz" wrap="square" lIns="91440" tIns="45720" rIns="91440" bIns="45720" numCol="1" anchor="t" anchorCtr="false" compatLnSpc="true"/>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8698" name="Freeform 1372"/>
            <p:cNvSpPr/>
            <p:nvPr>
              <p:custDataLst>
                <p:tags r:id="rId6"/>
              </p:custDataLst>
            </p:nvPr>
          </p:nvSpPr>
          <p:spPr bwMode="auto">
            <a:xfrm>
              <a:off x="2292" y="365"/>
              <a:ext cx="71" cy="24"/>
            </a:xfrm>
            <a:custGeom>
              <a:avLst/>
              <a:gdLst>
                <a:gd name="T0" fmla="*/ 148 w 853"/>
                <a:gd name="T1" fmla="*/ 0 h 294"/>
                <a:gd name="T2" fmla="*/ 705 w 853"/>
                <a:gd name="T3" fmla="*/ 0 h 294"/>
                <a:gd name="T4" fmla="*/ 735 w 853"/>
                <a:gd name="T5" fmla="*/ 3 h 294"/>
                <a:gd name="T6" fmla="*/ 763 w 853"/>
                <a:gd name="T7" fmla="*/ 11 h 294"/>
                <a:gd name="T8" fmla="*/ 789 w 853"/>
                <a:gd name="T9" fmla="*/ 25 h 294"/>
                <a:gd name="T10" fmla="*/ 810 w 853"/>
                <a:gd name="T11" fmla="*/ 42 h 294"/>
                <a:gd name="T12" fmla="*/ 829 w 853"/>
                <a:gd name="T13" fmla="*/ 65 h 294"/>
                <a:gd name="T14" fmla="*/ 842 w 853"/>
                <a:gd name="T15" fmla="*/ 89 h 294"/>
                <a:gd name="T16" fmla="*/ 850 w 853"/>
                <a:gd name="T17" fmla="*/ 117 h 294"/>
                <a:gd name="T18" fmla="*/ 853 w 853"/>
                <a:gd name="T19" fmla="*/ 147 h 294"/>
                <a:gd name="T20" fmla="*/ 850 w 853"/>
                <a:gd name="T21" fmla="*/ 177 h 294"/>
                <a:gd name="T22" fmla="*/ 842 w 853"/>
                <a:gd name="T23" fmla="*/ 204 h 294"/>
                <a:gd name="T24" fmla="*/ 829 w 853"/>
                <a:gd name="T25" fmla="*/ 229 h 294"/>
                <a:gd name="T26" fmla="*/ 810 w 853"/>
                <a:gd name="T27" fmla="*/ 251 h 294"/>
                <a:gd name="T28" fmla="*/ 789 w 853"/>
                <a:gd name="T29" fmla="*/ 268 h 294"/>
                <a:gd name="T30" fmla="*/ 763 w 853"/>
                <a:gd name="T31" fmla="*/ 283 h 294"/>
                <a:gd name="T32" fmla="*/ 735 w 853"/>
                <a:gd name="T33" fmla="*/ 291 h 294"/>
                <a:gd name="T34" fmla="*/ 705 w 853"/>
                <a:gd name="T35" fmla="*/ 294 h 294"/>
                <a:gd name="T36" fmla="*/ 148 w 853"/>
                <a:gd name="T37" fmla="*/ 294 h 294"/>
                <a:gd name="T38" fmla="*/ 118 w 853"/>
                <a:gd name="T39" fmla="*/ 291 h 294"/>
                <a:gd name="T40" fmla="*/ 91 w 853"/>
                <a:gd name="T41" fmla="*/ 283 h 294"/>
                <a:gd name="T42" fmla="*/ 65 w 853"/>
                <a:gd name="T43" fmla="*/ 268 h 294"/>
                <a:gd name="T44" fmla="*/ 43 w 853"/>
                <a:gd name="T45" fmla="*/ 251 h 294"/>
                <a:gd name="T46" fmla="*/ 25 w 853"/>
                <a:gd name="T47" fmla="*/ 229 h 294"/>
                <a:gd name="T48" fmla="*/ 12 w 853"/>
                <a:gd name="T49" fmla="*/ 204 h 294"/>
                <a:gd name="T50" fmla="*/ 3 w 853"/>
                <a:gd name="T51" fmla="*/ 177 h 294"/>
                <a:gd name="T52" fmla="*/ 0 w 853"/>
                <a:gd name="T53" fmla="*/ 147 h 294"/>
                <a:gd name="T54" fmla="*/ 3 w 853"/>
                <a:gd name="T55" fmla="*/ 117 h 294"/>
                <a:gd name="T56" fmla="*/ 12 w 853"/>
                <a:gd name="T57" fmla="*/ 89 h 294"/>
                <a:gd name="T58" fmla="*/ 25 w 853"/>
                <a:gd name="T59" fmla="*/ 65 h 294"/>
                <a:gd name="T60" fmla="*/ 43 w 853"/>
                <a:gd name="T61" fmla="*/ 42 h 294"/>
                <a:gd name="T62" fmla="*/ 65 w 853"/>
                <a:gd name="T63" fmla="*/ 25 h 294"/>
                <a:gd name="T64" fmla="*/ 91 w 853"/>
                <a:gd name="T65" fmla="*/ 11 h 294"/>
                <a:gd name="T66" fmla="*/ 118 w 853"/>
                <a:gd name="T67" fmla="*/ 3 h 294"/>
                <a:gd name="T68" fmla="*/ 148 w 853"/>
                <a:gd name="T69"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3" h="294">
                  <a:moveTo>
                    <a:pt x="148" y="0"/>
                  </a:moveTo>
                  <a:lnTo>
                    <a:pt x="705" y="0"/>
                  </a:lnTo>
                  <a:lnTo>
                    <a:pt x="735" y="3"/>
                  </a:lnTo>
                  <a:lnTo>
                    <a:pt x="763" y="11"/>
                  </a:lnTo>
                  <a:lnTo>
                    <a:pt x="789" y="25"/>
                  </a:lnTo>
                  <a:lnTo>
                    <a:pt x="810" y="42"/>
                  </a:lnTo>
                  <a:lnTo>
                    <a:pt x="829" y="65"/>
                  </a:lnTo>
                  <a:lnTo>
                    <a:pt x="842" y="89"/>
                  </a:lnTo>
                  <a:lnTo>
                    <a:pt x="850" y="117"/>
                  </a:lnTo>
                  <a:lnTo>
                    <a:pt x="853" y="147"/>
                  </a:lnTo>
                  <a:lnTo>
                    <a:pt x="850" y="177"/>
                  </a:lnTo>
                  <a:lnTo>
                    <a:pt x="842" y="204"/>
                  </a:lnTo>
                  <a:lnTo>
                    <a:pt x="829" y="229"/>
                  </a:lnTo>
                  <a:lnTo>
                    <a:pt x="810" y="251"/>
                  </a:lnTo>
                  <a:lnTo>
                    <a:pt x="789" y="268"/>
                  </a:lnTo>
                  <a:lnTo>
                    <a:pt x="763" y="283"/>
                  </a:lnTo>
                  <a:lnTo>
                    <a:pt x="735" y="291"/>
                  </a:lnTo>
                  <a:lnTo>
                    <a:pt x="705" y="294"/>
                  </a:lnTo>
                  <a:lnTo>
                    <a:pt x="148" y="294"/>
                  </a:lnTo>
                  <a:lnTo>
                    <a:pt x="118" y="291"/>
                  </a:lnTo>
                  <a:lnTo>
                    <a:pt x="91" y="283"/>
                  </a:lnTo>
                  <a:lnTo>
                    <a:pt x="65" y="268"/>
                  </a:lnTo>
                  <a:lnTo>
                    <a:pt x="43" y="251"/>
                  </a:lnTo>
                  <a:lnTo>
                    <a:pt x="25" y="229"/>
                  </a:lnTo>
                  <a:lnTo>
                    <a:pt x="12" y="204"/>
                  </a:lnTo>
                  <a:lnTo>
                    <a:pt x="3" y="177"/>
                  </a:lnTo>
                  <a:lnTo>
                    <a:pt x="0" y="147"/>
                  </a:lnTo>
                  <a:lnTo>
                    <a:pt x="3" y="117"/>
                  </a:lnTo>
                  <a:lnTo>
                    <a:pt x="12" y="89"/>
                  </a:lnTo>
                  <a:lnTo>
                    <a:pt x="25" y="65"/>
                  </a:lnTo>
                  <a:lnTo>
                    <a:pt x="43" y="42"/>
                  </a:lnTo>
                  <a:lnTo>
                    <a:pt x="65" y="25"/>
                  </a:lnTo>
                  <a:lnTo>
                    <a:pt x="91" y="11"/>
                  </a:lnTo>
                  <a:lnTo>
                    <a:pt x="118" y="3"/>
                  </a:lnTo>
                  <a:lnTo>
                    <a:pt x="148" y="0"/>
                  </a:lnTo>
                  <a:close/>
                </a:path>
              </a:pathLst>
            </a:custGeom>
            <a:grpFill/>
            <a:ln w="0">
              <a:noFill/>
              <a:prstDash val="solid"/>
              <a:round/>
            </a:ln>
          </p:spPr>
          <p:txBody>
            <a:bodyPr vert="horz" wrap="square" lIns="91440" tIns="45720" rIns="91440" bIns="45720" numCol="1" anchor="t" anchorCtr="false" compatLnSpc="true"/>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8699" name="Freeform 1373"/>
            <p:cNvSpPr/>
            <p:nvPr>
              <p:custDataLst>
                <p:tags r:id="rId7"/>
              </p:custDataLst>
            </p:nvPr>
          </p:nvSpPr>
          <p:spPr bwMode="auto">
            <a:xfrm>
              <a:off x="2246" y="225"/>
              <a:ext cx="210" cy="270"/>
            </a:xfrm>
            <a:custGeom>
              <a:avLst/>
              <a:gdLst>
                <a:gd name="T0" fmla="*/ 149 w 2524"/>
                <a:gd name="T1" fmla="*/ 0 h 3239"/>
                <a:gd name="T2" fmla="*/ 2375 w 2524"/>
                <a:gd name="T3" fmla="*/ 0 h 3239"/>
                <a:gd name="T4" fmla="*/ 2405 w 2524"/>
                <a:gd name="T5" fmla="*/ 3 h 3239"/>
                <a:gd name="T6" fmla="*/ 2433 w 2524"/>
                <a:gd name="T7" fmla="*/ 11 h 3239"/>
                <a:gd name="T8" fmla="*/ 2458 w 2524"/>
                <a:gd name="T9" fmla="*/ 25 h 3239"/>
                <a:gd name="T10" fmla="*/ 2480 w 2524"/>
                <a:gd name="T11" fmla="*/ 42 h 3239"/>
                <a:gd name="T12" fmla="*/ 2498 w 2524"/>
                <a:gd name="T13" fmla="*/ 65 h 3239"/>
                <a:gd name="T14" fmla="*/ 2512 w 2524"/>
                <a:gd name="T15" fmla="*/ 89 h 3239"/>
                <a:gd name="T16" fmla="*/ 2521 w 2524"/>
                <a:gd name="T17" fmla="*/ 117 h 3239"/>
                <a:gd name="T18" fmla="*/ 2524 w 2524"/>
                <a:gd name="T19" fmla="*/ 146 h 3239"/>
                <a:gd name="T20" fmla="*/ 2524 w 2524"/>
                <a:gd name="T21" fmla="*/ 365 h 3239"/>
                <a:gd name="T22" fmla="*/ 2227 w 2524"/>
                <a:gd name="T23" fmla="*/ 876 h 3239"/>
                <a:gd name="T24" fmla="*/ 2227 w 2524"/>
                <a:gd name="T25" fmla="*/ 294 h 3239"/>
                <a:gd name="T26" fmla="*/ 298 w 2524"/>
                <a:gd name="T27" fmla="*/ 294 h 3239"/>
                <a:gd name="T28" fmla="*/ 298 w 2524"/>
                <a:gd name="T29" fmla="*/ 2944 h 3239"/>
                <a:gd name="T30" fmla="*/ 2227 w 2524"/>
                <a:gd name="T31" fmla="*/ 2944 h 3239"/>
                <a:gd name="T32" fmla="*/ 2227 w 2524"/>
                <a:gd name="T33" fmla="*/ 2578 h 3239"/>
                <a:gd name="T34" fmla="*/ 2382 w 2524"/>
                <a:gd name="T35" fmla="*/ 2476 h 3239"/>
                <a:gd name="T36" fmla="*/ 2410 w 2524"/>
                <a:gd name="T37" fmla="*/ 2454 h 3239"/>
                <a:gd name="T38" fmla="*/ 2434 w 2524"/>
                <a:gd name="T39" fmla="*/ 2430 h 3239"/>
                <a:gd name="T40" fmla="*/ 2453 w 2524"/>
                <a:gd name="T41" fmla="*/ 2402 h 3239"/>
                <a:gd name="T42" fmla="*/ 2524 w 2524"/>
                <a:gd name="T43" fmla="*/ 2280 h 3239"/>
                <a:gd name="T44" fmla="*/ 2524 w 2524"/>
                <a:gd name="T45" fmla="*/ 3092 h 3239"/>
                <a:gd name="T46" fmla="*/ 2521 w 2524"/>
                <a:gd name="T47" fmla="*/ 3121 h 3239"/>
                <a:gd name="T48" fmla="*/ 2512 w 2524"/>
                <a:gd name="T49" fmla="*/ 3149 h 3239"/>
                <a:gd name="T50" fmla="*/ 2498 w 2524"/>
                <a:gd name="T51" fmla="*/ 3174 h 3239"/>
                <a:gd name="T52" fmla="*/ 2480 w 2524"/>
                <a:gd name="T53" fmla="*/ 3196 h 3239"/>
                <a:gd name="T54" fmla="*/ 2458 w 2524"/>
                <a:gd name="T55" fmla="*/ 3214 h 3239"/>
                <a:gd name="T56" fmla="*/ 2433 w 2524"/>
                <a:gd name="T57" fmla="*/ 3227 h 3239"/>
                <a:gd name="T58" fmla="*/ 2405 w 2524"/>
                <a:gd name="T59" fmla="*/ 3236 h 3239"/>
                <a:gd name="T60" fmla="*/ 2375 w 2524"/>
                <a:gd name="T61" fmla="*/ 3239 h 3239"/>
                <a:gd name="T62" fmla="*/ 149 w 2524"/>
                <a:gd name="T63" fmla="*/ 3239 h 3239"/>
                <a:gd name="T64" fmla="*/ 119 w 2524"/>
                <a:gd name="T65" fmla="*/ 3236 h 3239"/>
                <a:gd name="T66" fmla="*/ 91 w 2524"/>
                <a:gd name="T67" fmla="*/ 3227 h 3239"/>
                <a:gd name="T68" fmla="*/ 66 w 2524"/>
                <a:gd name="T69" fmla="*/ 3214 h 3239"/>
                <a:gd name="T70" fmla="*/ 44 w 2524"/>
                <a:gd name="T71" fmla="*/ 3196 h 3239"/>
                <a:gd name="T72" fmla="*/ 26 w 2524"/>
                <a:gd name="T73" fmla="*/ 3174 h 3239"/>
                <a:gd name="T74" fmla="*/ 12 w 2524"/>
                <a:gd name="T75" fmla="*/ 3149 h 3239"/>
                <a:gd name="T76" fmla="*/ 3 w 2524"/>
                <a:gd name="T77" fmla="*/ 3121 h 3239"/>
                <a:gd name="T78" fmla="*/ 0 w 2524"/>
                <a:gd name="T79" fmla="*/ 3092 h 3239"/>
                <a:gd name="T80" fmla="*/ 0 w 2524"/>
                <a:gd name="T81" fmla="*/ 146 h 3239"/>
                <a:gd name="T82" fmla="*/ 3 w 2524"/>
                <a:gd name="T83" fmla="*/ 117 h 3239"/>
                <a:gd name="T84" fmla="*/ 12 w 2524"/>
                <a:gd name="T85" fmla="*/ 89 h 3239"/>
                <a:gd name="T86" fmla="*/ 26 w 2524"/>
                <a:gd name="T87" fmla="*/ 65 h 3239"/>
                <a:gd name="T88" fmla="*/ 44 w 2524"/>
                <a:gd name="T89" fmla="*/ 42 h 3239"/>
                <a:gd name="T90" fmla="*/ 66 w 2524"/>
                <a:gd name="T91" fmla="*/ 25 h 3239"/>
                <a:gd name="T92" fmla="*/ 91 w 2524"/>
                <a:gd name="T93" fmla="*/ 11 h 3239"/>
                <a:gd name="T94" fmla="*/ 119 w 2524"/>
                <a:gd name="T95" fmla="*/ 3 h 3239"/>
                <a:gd name="T96" fmla="*/ 149 w 2524"/>
                <a:gd name="T97" fmla="*/ 0 h 3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24" h="3239">
                  <a:moveTo>
                    <a:pt x="149" y="0"/>
                  </a:moveTo>
                  <a:lnTo>
                    <a:pt x="2375" y="0"/>
                  </a:lnTo>
                  <a:lnTo>
                    <a:pt x="2405" y="3"/>
                  </a:lnTo>
                  <a:lnTo>
                    <a:pt x="2433" y="11"/>
                  </a:lnTo>
                  <a:lnTo>
                    <a:pt x="2458" y="25"/>
                  </a:lnTo>
                  <a:lnTo>
                    <a:pt x="2480" y="42"/>
                  </a:lnTo>
                  <a:lnTo>
                    <a:pt x="2498" y="65"/>
                  </a:lnTo>
                  <a:lnTo>
                    <a:pt x="2512" y="89"/>
                  </a:lnTo>
                  <a:lnTo>
                    <a:pt x="2521" y="117"/>
                  </a:lnTo>
                  <a:lnTo>
                    <a:pt x="2524" y="146"/>
                  </a:lnTo>
                  <a:lnTo>
                    <a:pt x="2524" y="365"/>
                  </a:lnTo>
                  <a:lnTo>
                    <a:pt x="2227" y="876"/>
                  </a:lnTo>
                  <a:lnTo>
                    <a:pt x="2227" y="294"/>
                  </a:lnTo>
                  <a:lnTo>
                    <a:pt x="298" y="294"/>
                  </a:lnTo>
                  <a:lnTo>
                    <a:pt x="298" y="2944"/>
                  </a:lnTo>
                  <a:lnTo>
                    <a:pt x="2227" y="2944"/>
                  </a:lnTo>
                  <a:lnTo>
                    <a:pt x="2227" y="2578"/>
                  </a:lnTo>
                  <a:lnTo>
                    <a:pt x="2382" y="2476"/>
                  </a:lnTo>
                  <a:lnTo>
                    <a:pt x="2410" y="2454"/>
                  </a:lnTo>
                  <a:lnTo>
                    <a:pt x="2434" y="2430"/>
                  </a:lnTo>
                  <a:lnTo>
                    <a:pt x="2453" y="2402"/>
                  </a:lnTo>
                  <a:lnTo>
                    <a:pt x="2524" y="2280"/>
                  </a:lnTo>
                  <a:lnTo>
                    <a:pt x="2524" y="3092"/>
                  </a:lnTo>
                  <a:lnTo>
                    <a:pt x="2521" y="3121"/>
                  </a:lnTo>
                  <a:lnTo>
                    <a:pt x="2512" y="3149"/>
                  </a:lnTo>
                  <a:lnTo>
                    <a:pt x="2498" y="3174"/>
                  </a:lnTo>
                  <a:lnTo>
                    <a:pt x="2480" y="3196"/>
                  </a:lnTo>
                  <a:lnTo>
                    <a:pt x="2458" y="3214"/>
                  </a:lnTo>
                  <a:lnTo>
                    <a:pt x="2433" y="3227"/>
                  </a:lnTo>
                  <a:lnTo>
                    <a:pt x="2405" y="3236"/>
                  </a:lnTo>
                  <a:lnTo>
                    <a:pt x="2375" y="3239"/>
                  </a:lnTo>
                  <a:lnTo>
                    <a:pt x="149" y="3239"/>
                  </a:lnTo>
                  <a:lnTo>
                    <a:pt x="119" y="3236"/>
                  </a:lnTo>
                  <a:lnTo>
                    <a:pt x="91" y="3227"/>
                  </a:lnTo>
                  <a:lnTo>
                    <a:pt x="66" y="3214"/>
                  </a:lnTo>
                  <a:lnTo>
                    <a:pt x="44" y="3196"/>
                  </a:lnTo>
                  <a:lnTo>
                    <a:pt x="26" y="3174"/>
                  </a:lnTo>
                  <a:lnTo>
                    <a:pt x="12" y="3149"/>
                  </a:lnTo>
                  <a:lnTo>
                    <a:pt x="3" y="3121"/>
                  </a:lnTo>
                  <a:lnTo>
                    <a:pt x="0" y="3092"/>
                  </a:lnTo>
                  <a:lnTo>
                    <a:pt x="0" y="146"/>
                  </a:lnTo>
                  <a:lnTo>
                    <a:pt x="3" y="117"/>
                  </a:lnTo>
                  <a:lnTo>
                    <a:pt x="12" y="89"/>
                  </a:lnTo>
                  <a:lnTo>
                    <a:pt x="26" y="65"/>
                  </a:lnTo>
                  <a:lnTo>
                    <a:pt x="44" y="42"/>
                  </a:lnTo>
                  <a:lnTo>
                    <a:pt x="66" y="25"/>
                  </a:lnTo>
                  <a:lnTo>
                    <a:pt x="91" y="11"/>
                  </a:lnTo>
                  <a:lnTo>
                    <a:pt x="119" y="3"/>
                  </a:lnTo>
                  <a:lnTo>
                    <a:pt x="149" y="0"/>
                  </a:lnTo>
                  <a:close/>
                </a:path>
              </a:pathLst>
            </a:custGeom>
            <a:grpFill/>
            <a:ln w="0">
              <a:noFill/>
              <a:prstDash val="solid"/>
              <a:round/>
            </a:ln>
          </p:spPr>
          <p:txBody>
            <a:bodyPr vert="horz" wrap="square" lIns="91440" tIns="45720" rIns="91440" bIns="45720" numCol="1" anchor="t" anchorCtr="false" compatLnSpc="true"/>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8700" name="Freeform 1374"/>
            <p:cNvSpPr>
              <a:spLocks noEditPoints="true"/>
            </p:cNvSpPr>
            <p:nvPr>
              <p:custDataLst>
                <p:tags r:id="rId8"/>
              </p:custDataLst>
            </p:nvPr>
          </p:nvSpPr>
          <p:spPr bwMode="auto">
            <a:xfrm>
              <a:off x="2388" y="255"/>
              <a:ext cx="130" cy="193"/>
            </a:xfrm>
            <a:custGeom>
              <a:avLst/>
              <a:gdLst>
                <a:gd name="T0" fmla="*/ 128 w 1560"/>
                <a:gd name="T1" fmla="*/ 1955 h 2321"/>
                <a:gd name="T2" fmla="*/ 218 w 1560"/>
                <a:gd name="T3" fmla="*/ 1998 h 2321"/>
                <a:gd name="T4" fmla="*/ 302 w 1560"/>
                <a:gd name="T5" fmla="*/ 2054 h 2321"/>
                <a:gd name="T6" fmla="*/ 430 w 1560"/>
                <a:gd name="T7" fmla="*/ 1939 h 2321"/>
                <a:gd name="T8" fmla="*/ 382 w 1560"/>
                <a:gd name="T9" fmla="*/ 1894 h 2321"/>
                <a:gd name="T10" fmla="*/ 308 w 1560"/>
                <a:gd name="T11" fmla="*/ 1844 h 2321"/>
                <a:gd name="T12" fmla="*/ 240 w 1560"/>
                <a:gd name="T13" fmla="*/ 1810 h 2321"/>
                <a:gd name="T14" fmla="*/ 184 w 1560"/>
                <a:gd name="T15" fmla="*/ 1791 h 2321"/>
                <a:gd name="T16" fmla="*/ 138 w 1560"/>
                <a:gd name="T17" fmla="*/ 1782 h 2321"/>
                <a:gd name="T18" fmla="*/ 1096 w 1560"/>
                <a:gd name="T19" fmla="*/ 0 h 2321"/>
                <a:gd name="T20" fmla="*/ 1150 w 1560"/>
                <a:gd name="T21" fmla="*/ 7 h 2321"/>
                <a:gd name="T22" fmla="*/ 1216 w 1560"/>
                <a:gd name="T23" fmla="*/ 25 h 2321"/>
                <a:gd name="T24" fmla="*/ 1293 w 1560"/>
                <a:gd name="T25" fmla="*/ 56 h 2321"/>
                <a:gd name="T26" fmla="*/ 1379 w 1560"/>
                <a:gd name="T27" fmla="*/ 106 h 2321"/>
                <a:gd name="T28" fmla="*/ 1449 w 1560"/>
                <a:gd name="T29" fmla="*/ 160 h 2321"/>
                <a:gd name="T30" fmla="*/ 1498 w 1560"/>
                <a:gd name="T31" fmla="*/ 211 h 2321"/>
                <a:gd name="T32" fmla="*/ 1530 w 1560"/>
                <a:gd name="T33" fmla="*/ 256 h 2321"/>
                <a:gd name="T34" fmla="*/ 1549 w 1560"/>
                <a:gd name="T35" fmla="*/ 291 h 2321"/>
                <a:gd name="T36" fmla="*/ 1557 w 1560"/>
                <a:gd name="T37" fmla="*/ 314 h 2321"/>
                <a:gd name="T38" fmla="*/ 1560 w 1560"/>
                <a:gd name="T39" fmla="*/ 337 h 2321"/>
                <a:gd name="T40" fmla="*/ 1550 w 1560"/>
                <a:gd name="T41" fmla="*/ 372 h 2321"/>
                <a:gd name="T42" fmla="*/ 613 w 1560"/>
                <a:gd name="T43" fmla="*/ 1979 h 2321"/>
                <a:gd name="T44" fmla="*/ 114 w 1560"/>
                <a:gd name="T45" fmla="*/ 2308 h 2321"/>
                <a:gd name="T46" fmla="*/ 76 w 1560"/>
                <a:gd name="T47" fmla="*/ 2321 h 2321"/>
                <a:gd name="T48" fmla="*/ 36 w 1560"/>
                <a:gd name="T49" fmla="*/ 2310 h 2321"/>
                <a:gd name="T50" fmla="*/ 12 w 1560"/>
                <a:gd name="T51" fmla="*/ 2289 h 2321"/>
                <a:gd name="T52" fmla="*/ 0 w 1560"/>
                <a:gd name="T53" fmla="*/ 2258 h 2321"/>
                <a:gd name="T54" fmla="*/ 34 w 1560"/>
                <a:gd name="T55" fmla="*/ 1667 h 2321"/>
                <a:gd name="T56" fmla="*/ 44 w 1560"/>
                <a:gd name="T57" fmla="*/ 1635 h 2321"/>
                <a:gd name="T58" fmla="*/ 982 w 1560"/>
                <a:gd name="T59" fmla="*/ 27 h 2321"/>
                <a:gd name="T60" fmla="*/ 1014 w 1560"/>
                <a:gd name="T61" fmla="*/ 7 h 2321"/>
                <a:gd name="T62" fmla="*/ 1027 w 1560"/>
                <a:gd name="T63" fmla="*/ 4 h 2321"/>
                <a:gd name="T64" fmla="*/ 1055 w 1560"/>
                <a:gd name="T65" fmla="*/ 0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0" h="2321">
                  <a:moveTo>
                    <a:pt x="138" y="1782"/>
                  </a:moveTo>
                  <a:lnTo>
                    <a:pt x="128" y="1955"/>
                  </a:lnTo>
                  <a:lnTo>
                    <a:pt x="173" y="1974"/>
                  </a:lnTo>
                  <a:lnTo>
                    <a:pt x="218" y="1998"/>
                  </a:lnTo>
                  <a:lnTo>
                    <a:pt x="262" y="2024"/>
                  </a:lnTo>
                  <a:lnTo>
                    <a:pt x="302" y="2054"/>
                  </a:lnTo>
                  <a:lnTo>
                    <a:pt x="446" y="1958"/>
                  </a:lnTo>
                  <a:lnTo>
                    <a:pt x="430" y="1939"/>
                  </a:lnTo>
                  <a:lnTo>
                    <a:pt x="408" y="1917"/>
                  </a:lnTo>
                  <a:lnTo>
                    <a:pt x="382" y="1894"/>
                  </a:lnTo>
                  <a:lnTo>
                    <a:pt x="348" y="1869"/>
                  </a:lnTo>
                  <a:lnTo>
                    <a:pt x="308" y="1844"/>
                  </a:lnTo>
                  <a:lnTo>
                    <a:pt x="273" y="1826"/>
                  </a:lnTo>
                  <a:lnTo>
                    <a:pt x="240" y="1810"/>
                  </a:lnTo>
                  <a:lnTo>
                    <a:pt x="210" y="1799"/>
                  </a:lnTo>
                  <a:lnTo>
                    <a:pt x="184" y="1791"/>
                  </a:lnTo>
                  <a:lnTo>
                    <a:pt x="160" y="1786"/>
                  </a:lnTo>
                  <a:lnTo>
                    <a:pt x="138" y="1782"/>
                  </a:lnTo>
                  <a:close/>
                  <a:moveTo>
                    <a:pt x="1073" y="0"/>
                  </a:moveTo>
                  <a:lnTo>
                    <a:pt x="1096" y="0"/>
                  </a:lnTo>
                  <a:lnTo>
                    <a:pt x="1122" y="2"/>
                  </a:lnTo>
                  <a:lnTo>
                    <a:pt x="1150" y="7"/>
                  </a:lnTo>
                  <a:lnTo>
                    <a:pt x="1181" y="14"/>
                  </a:lnTo>
                  <a:lnTo>
                    <a:pt x="1216" y="25"/>
                  </a:lnTo>
                  <a:lnTo>
                    <a:pt x="1253" y="39"/>
                  </a:lnTo>
                  <a:lnTo>
                    <a:pt x="1293" y="56"/>
                  </a:lnTo>
                  <a:lnTo>
                    <a:pt x="1335" y="80"/>
                  </a:lnTo>
                  <a:lnTo>
                    <a:pt x="1379" y="106"/>
                  </a:lnTo>
                  <a:lnTo>
                    <a:pt x="1417" y="133"/>
                  </a:lnTo>
                  <a:lnTo>
                    <a:pt x="1449" y="160"/>
                  </a:lnTo>
                  <a:lnTo>
                    <a:pt x="1476" y="186"/>
                  </a:lnTo>
                  <a:lnTo>
                    <a:pt x="1498" y="211"/>
                  </a:lnTo>
                  <a:lnTo>
                    <a:pt x="1516" y="234"/>
                  </a:lnTo>
                  <a:lnTo>
                    <a:pt x="1530" y="256"/>
                  </a:lnTo>
                  <a:lnTo>
                    <a:pt x="1540" y="275"/>
                  </a:lnTo>
                  <a:lnTo>
                    <a:pt x="1549" y="291"/>
                  </a:lnTo>
                  <a:lnTo>
                    <a:pt x="1554" y="305"/>
                  </a:lnTo>
                  <a:lnTo>
                    <a:pt x="1557" y="314"/>
                  </a:lnTo>
                  <a:lnTo>
                    <a:pt x="1558" y="319"/>
                  </a:lnTo>
                  <a:lnTo>
                    <a:pt x="1560" y="337"/>
                  </a:lnTo>
                  <a:lnTo>
                    <a:pt x="1557" y="355"/>
                  </a:lnTo>
                  <a:lnTo>
                    <a:pt x="1550" y="372"/>
                  </a:lnTo>
                  <a:lnTo>
                    <a:pt x="622" y="1966"/>
                  </a:lnTo>
                  <a:lnTo>
                    <a:pt x="613" y="1979"/>
                  </a:lnTo>
                  <a:lnTo>
                    <a:pt x="599" y="1991"/>
                  </a:lnTo>
                  <a:lnTo>
                    <a:pt x="114" y="2308"/>
                  </a:lnTo>
                  <a:lnTo>
                    <a:pt x="95" y="2317"/>
                  </a:lnTo>
                  <a:lnTo>
                    <a:pt x="76" y="2321"/>
                  </a:lnTo>
                  <a:lnTo>
                    <a:pt x="55" y="2318"/>
                  </a:lnTo>
                  <a:lnTo>
                    <a:pt x="36" y="2310"/>
                  </a:lnTo>
                  <a:lnTo>
                    <a:pt x="22" y="2301"/>
                  </a:lnTo>
                  <a:lnTo>
                    <a:pt x="12" y="2289"/>
                  </a:lnTo>
                  <a:lnTo>
                    <a:pt x="5" y="2275"/>
                  </a:lnTo>
                  <a:lnTo>
                    <a:pt x="0" y="2258"/>
                  </a:lnTo>
                  <a:lnTo>
                    <a:pt x="0" y="2242"/>
                  </a:lnTo>
                  <a:lnTo>
                    <a:pt x="34" y="1667"/>
                  </a:lnTo>
                  <a:lnTo>
                    <a:pt x="37" y="1651"/>
                  </a:lnTo>
                  <a:lnTo>
                    <a:pt x="44" y="1635"/>
                  </a:lnTo>
                  <a:lnTo>
                    <a:pt x="972" y="41"/>
                  </a:lnTo>
                  <a:lnTo>
                    <a:pt x="982" y="27"/>
                  </a:lnTo>
                  <a:lnTo>
                    <a:pt x="996" y="15"/>
                  </a:lnTo>
                  <a:lnTo>
                    <a:pt x="1014" y="7"/>
                  </a:lnTo>
                  <a:lnTo>
                    <a:pt x="1018" y="6"/>
                  </a:lnTo>
                  <a:lnTo>
                    <a:pt x="1027" y="4"/>
                  </a:lnTo>
                  <a:lnTo>
                    <a:pt x="1040" y="2"/>
                  </a:lnTo>
                  <a:lnTo>
                    <a:pt x="1055" y="0"/>
                  </a:lnTo>
                  <a:lnTo>
                    <a:pt x="1073" y="0"/>
                  </a:lnTo>
                  <a:close/>
                </a:path>
              </a:pathLst>
            </a:custGeom>
            <a:grpFill/>
            <a:ln w="0">
              <a:noFill/>
              <a:prstDash val="solid"/>
              <a:round/>
            </a:ln>
          </p:spPr>
          <p:txBody>
            <a:bodyPr vert="horz" wrap="square" lIns="91440" tIns="45720" rIns="91440" bIns="45720" numCol="1" anchor="t" anchorCtr="false" compatLnSpc="true"/>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8701" name="Freeform 1375"/>
            <p:cNvSpPr/>
            <p:nvPr>
              <p:custDataLst>
                <p:tags r:id="rId9"/>
              </p:custDataLst>
            </p:nvPr>
          </p:nvSpPr>
          <p:spPr bwMode="auto">
            <a:xfrm>
              <a:off x="2285" y="410"/>
              <a:ext cx="95" cy="48"/>
            </a:xfrm>
            <a:custGeom>
              <a:avLst/>
              <a:gdLst>
                <a:gd name="T0" fmla="*/ 546 w 1133"/>
                <a:gd name="T1" fmla="*/ 5 h 580"/>
                <a:gd name="T2" fmla="*/ 572 w 1133"/>
                <a:gd name="T3" fmla="*/ 28 h 580"/>
                <a:gd name="T4" fmla="*/ 580 w 1133"/>
                <a:gd name="T5" fmla="*/ 109 h 580"/>
                <a:gd name="T6" fmla="*/ 549 w 1133"/>
                <a:gd name="T7" fmla="*/ 196 h 580"/>
                <a:gd name="T8" fmla="*/ 559 w 1133"/>
                <a:gd name="T9" fmla="*/ 238 h 580"/>
                <a:gd name="T10" fmla="*/ 576 w 1133"/>
                <a:gd name="T11" fmla="*/ 265 h 580"/>
                <a:gd name="T12" fmla="*/ 625 w 1133"/>
                <a:gd name="T13" fmla="*/ 273 h 580"/>
                <a:gd name="T14" fmla="*/ 668 w 1133"/>
                <a:gd name="T15" fmla="*/ 317 h 580"/>
                <a:gd name="T16" fmla="*/ 680 w 1133"/>
                <a:gd name="T17" fmla="*/ 351 h 580"/>
                <a:gd name="T18" fmla="*/ 831 w 1133"/>
                <a:gd name="T19" fmla="*/ 344 h 580"/>
                <a:gd name="T20" fmla="*/ 977 w 1133"/>
                <a:gd name="T21" fmla="*/ 359 h 580"/>
                <a:gd name="T22" fmla="*/ 1096 w 1133"/>
                <a:gd name="T23" fmla="*/ 366 h 580"/>
                <a:gd name="T24" fmla="*/ 1127 w 1133"/>
                <a:gd name="T25" fmla="*/ 392 h 580"/>
                <a:gd name="T26" fmla="*/ 1132 w 1133"/>
                <a:gd name="T27" fmla="*/ 432 h 580"/>
                <a:gd name="T28" fmla="*/ 1110 w 1133"/>
                <a:gd name="T29" fmla="*/ 466 h 580"/>
                <a:gd name="T30" fmla="*/ 1046 w 1133"/>
                <a:gd name="T31" fmla="*/ 473 h 580"/>
                <a:gd name="T32" fmla="*/ 938 w 1133"/>
                <a:gd name="T33" fmla="*/ 457 h 580"/>
                <a:gd name="T34" fmla="*/ 827 w 1133"/>
                <a:gd name="T35" fmla="*/ 443 h 580"/>
                <a:gd name="T36" fmla="*/ 724 w 1133"/>
                <a:gd name="T37" fmla="*/ 452 h 580"/>
                <a:gd name="T38" fmla="*/ 666 w 1133"/>
                <a:gd name="T39" fmla="*/ 477 h 580"/>
                <a:gd name="T40" fmla="*/ 624 w 1133"/>
                <a:gd name="T41" fmla="*/ 482 h 580"/>
                <a:gd name="T42" fmla="*/ 591 w 1133"/>
                <a:gd name="T43" fmla="*/ 468 h 580"/>
                <a:gd name="T44" fmla="*/ 566 w 1133"/>
                <a:gd name="T45" fmla="*/ 445 h 580"/>
                <a:gd name="T46" fmla="*/ 561 w 1133"/>
                <a:gd name="T47" fmla="*/ 399 h 580"/>
                <a:gd name="T48" fmla="*/ 527 w 1133"/>
                <a:gd name="T49" fmla="*/ 448 h 580"/>
                <a:gd name="T50" fmla="*/ 486 w 1133"/>
                <a:gd name="T51" fmla="*/ 462 h 580"/>
                <a:gd name="T52" fmla="*/ 447 w 1133"/>
                <a:gd name="T53" fmla="*/ 447 h 580"/>
                <a:gd name="T54" fmla="*/ 431 w 1133"/>
                <a:gd name="T55" fmla="*/ 411 h 580"/>
                <a:gd name="T56" fmla="*/ 442 w 1133"/>
                <a:gd name="T57" fmla="*/ 382 h 580"/>
                <a:gd name="T58" fmla="*/ 450 w 1133"/>
                <a:gd name="T59" fmla="*/ 362 h 580"/>
                <a:gd name="T60" fmla="*/ 414 w 1133"/>
                <a:gd name="T61" fmla="*/ 396 h 580"/>
                <a:gd name="T62" fmla="*/ 372 w 1133"/>
                <a:gd name="T63" fmla="*/ 420 h 580"/>
                <a:gd name="T64" fmla="*/ 329 w 1133"/>
                <a:gd name="T65" fmla="*/ 409 h 580"/>
                <a:gd name="T66" fmla="*/ 308 w 1133"/>
                <a:gd name="T67" fmla="*/ 372 h 580"/>
                <a:gd name="T68" fmla="*/ 357 w 1133"/>
                <a:gd name="T69" fmla="*/ 282 h 580"/>
                <a:gd name="T70" fmla="*/ 248 w 1133"/>
                <a:gd name="T71" fmla="*/ 385 h 580"/>
                <a:gd name="T72" fmla="*/ 95 w 1133"/>
                <a:gd name="T73" fmla="*/ 569 h 580"/>
                <a:gd name="T74" fmla="*/ 48 w 1133"/>
                <a:gd name="T75" fmla="*/ 579 h 580"/>
                <a:gd name="T76" fmla="*/ 9 w 1133"/>
                <a:gd name="T77" fmla="*/ 557 h 580"/>
                <a:gd name="T78" fmla="*/ 2 w 1133"/>
                <a:gd name="T79" fmla="*/ 517 h 580"/>
                <a:gd name="T80" fmla="*/ 136 w 1133"/>
                <a:gd name="T81" fmla="*/ 344 h 580"/>
                <a:gd name="T82" fmla="*/ 338 w 1133"/>
                <a:gd name="T83" fmla="*/ 121 h 580"/>
                <a:gd name="T84" fmla="*/ 391 w 1133"/>
                <a:gd name="T85" fmla="*/ 70 h 580"/>
                <a:gd name="T86" fmla="*/ 454 w 1133"/>
                <a:gd name="T87" fmla="*/ 21 h 580"/>
                <a:gd name="T88" fmla="*/ 524 w 1133"/>
                <a:gd name="T89" fmla="*/ 0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33" h="580">
                  <a:moveTo>
                    <a:pt x="524" y="0"/>
                  </a:moveTo>
                  <a:lnTo>
                    <a:pt x="535" y="2"/>
                  </a:lnTo>
                  <a:lnTo>
                    <a:pt x="546" y="5"/>
                  </a:lnTo>
                  <a:lnTo>
                    <a:pt x="556" y="10"/>
                  </a:lnTo>
                  <a:lnTo>
                    <a:pt x="566" y="19"/>
                  </a:lnTo>
                  <a:lnTo>
                    <a:pt x="572" y="28"/>
                  </a:lnTo>
                  <a:lnTo>
                    <a:pt x="580" y="53"/>
                  </a:lnTo>
                  <a:lnTo>
                    <a:pt x="582" y="81"/>
                  </a:lnTo>
                  <a:lnTo>
                    <a:pt x="580" y="109"/>
                  </a:lnTo>
                  <a:lnTo>
                    <a:pt x="573" y="138"/>
                  </a:lnTo>
                  <a:lnTo>
                    <a:pt x="563" y="167"/>
                  </a:lnTo>
                  <a:lnTo>
                    <a:pt x="549" y="196"/>
                  </a:lnTo>
                  <a:lnTo>
                    <a:pt x="533" y="225"/>
                  </a:lnTo>
                  <a:lnTo>
                    <a:pt x="546" y="230"/>
                  </a:lnTo>
                  <a:lnTo>
                    <a:pt x="559" y="238"/>
                  </a:lnTo>
                  <a:lnTo>
                    <a:pt x="568" y="250"/>
                  </a:lnTo>
                  <a:lnTo>
                    <a:pt x="572" y="258"/>
                  </a:lnTo>
                  <a:lnTo>
                    <a:pt x="576" y="265"/>
                  </a:lnTo>
                  <a:lnTo>
                    <a:pt x="592" y="264"/>
                  </a:lnTo>
                  <a:lnTo>
                    <a:pt x="609" y="267"/>
                  </a:lnTo>
                  <a:lnTo>
                    <a:pt x="625" y="273"/>
                  </a:lnTo>
                  <a:lnTo>
                    <a:pt x="641" y="283"/>
                  </a:lnTo>
                  <a:lnTo>
                    <a:pt x="655" y="298"/>
                  </a:lnTo>
                  <a:lnTo>
                    <a:pt x="668" y="317"/>
                  </a:lnTo>
                  <a:lnTo>
                    <a:pt x="676" y="331"/>
                  </a:lnTo>
                  <a:lnTo>
                    <a:pt x="679" y="342"/>
                  </a:lnTo>
                  <a:lnTo>
                    <a:pt x="680" y="351"/>
                  </a:lnTo>
                  <a:lnTo>
                    <a:pt x="732" y="344"/>
                  </a:lnTo>
                  <a:lnTo>
                    <a:pt x="782" y="343"/>
                  </a:lnTo>
                  <a:lnTo>
                    <a:pt x="831" y="344"/>
                  </a:lnTo>
                  <a:lnTo>
                    <a:pt x="880" y="349"/>
                  </a:lnTo>
                  <a:lnTo>
                    <a:pt x="928" y="354"/>
                  </a:lnTo>
                  <a:lnTo>
                    <a:pt x="977" y="359"/>
                  </a:lnTo>
                  <a:lnTo>
                    <a:pt x="1028" y="362"/>
                  </a:lnTo>
                  <a:lnTo>
                    <a:pt x="1080" y="364"/>
                  </a:lnTo>
                  <a:lnTo>
                    <a:pt x="1096" y="366"/>
                  </a:lnTo>
                  <a:lnTo>
                    <a:pt x="1110" y="372"/>
                  </a:lnTo>
                  <a:lnTo>
                    <a:pt x="1120" y="381"/>
                  </a:lnTo>
                  <a:lnTo>
                    <a:pt x="1127" y="392"/>
                  </a:lnTo>
                  <a:lnTo>
                    <a:pt x="1132" y="405"/>
                  </a:lnTo>
                  <a:lnTo>
                    <a:pt x="1133" y="419"/>
                  </a:lnTo>
                  <a:lnTo>
                    <a:pt x="1132" y="432"/>
                  </a:lnTo>
                  <a:lnTo>
                    <a:pt x="1127" y="445"/>
                  </a:lnTo>
                  <a:lnTo>
                    <a:pt x="1120" y="456"/>
                  </a:lnTo>
                  <a:lnTo>
                    <a:pt x="1110" y="466"/>
                  </a:lnTo>
                  <a:lnTo>
                    <a:pt x="1096" y="472"/>
                  </a:lnTo>
                  <a:lnTo>
                    <a:pt x="1080" y="474"/>
                  </a:lnTo>
                  <a:lnTo>
                    <a:pt x="1046" y="473"/>
                  </a:lnTo>
                  <a:lnTo>
                    <a:pt x="1011" y="469"/>
                  </a:lnTo>
                  <a:lnTo>
                    <a:pt x="974" y="464"/>
                  </a:lnTo>
                  <a:lnTo>
                    <a:pt x="938" y="457"/>
                  </a:lnTo>
                  <a:lnTo>
                    <a:pt x="901" y="451"/>
                  </a:lnTo>
                  <a:lnTo>
                    <a:pt x="864" y="446"/>
                  </a:lnTo>
                  <a:lnTo>
                    <a:pt x="827" y="443"/>
                  </a:lnTo>
                  <a:lnTo>
                    <a:pt x="792" y="442"/>
                  </a:lnTo>
                  <a:lnTo>
                    <a:pt x="757" y="445"/>
                  </a:lnTo>
                  <a:lnTo>
                    <a:pt x="724" y="452"/>
                  </a:lnTo>
                  <a:lnTo>
                    <a:pt x="692" y="465"/>
                  </a:lnTo>
                  <a:lnTo>
                    <a:pt x="680" y="471"/>
                  </a:lnTo>
                  <a:lnTo>
                    <a:pt x="666" y="477"/>
                  </a:lnTo>
                  <a:lnTo>
                    <a:pt x="652" y="482"/>
                  </a:lnTo>
                  <a:lnTo>
                    <a:pt x="639" y="484"/>
                  </a:lnTo>
                  <a:lnTo>
                    <a:pt x="624" y="482"/>
                  </a:lnTo>
                  <a:lnTo>
                    <a:pt x="614" y="478"/>
                  </a:lnTo>
                  <a:lnTo>
                    <a:pt x="603" y="473"/>
                  </a:lnTo>
                  <a:lnTo>
                    <a:pt x="591" y="468"/>
                  </a:lnTo>
                  <a:lnTo>
                    <a:pt x="581" y="462"/>
                  </a:lnTo>
                  <a:lnTo>
                    <a:pt x="573" y="454"/>
                  </a:lnTo>
                  <a:lnTo>
                    <a:pt x="566" y="445"/>
                  </a:lnTo>
                  <a:lnTo>
                    <a:pt x="562" y="433"/>
                  </a:lnTo>
                  <a:lnTo>
                    <a:pt x="561" y="415"/>
                  </a:lnTo>
                  <a:lnTo>
                    <a:pt x="561" y="399"/>
                  </a:lnTo>
                  <a:lnTo>
                    <a:pt x="549" y="419"/>
                  </a:lnTo>
                  <a:lnTo>
                    <a:pt x="537" y="437"/>
                  </a:lnTo>
                  <a:lnTo>
                    <a:pt x="527" y="448"/>
                  </a:lnTo>
                  <a:lnTo>
                    <a:pt x="514" y="456"/>
                  </a:lnTo>
                  <a:lnTo>
                    <a:pt x="500" y="461"/>
                  </a:lnTo>
                  <a:lnTo>
                    <a:pt x="486" y="462"/>
                  </a:lnTo>
                  <a:lnTo>
                    <a:pt x="471" y="460"/>
                  </a:lnTo>
                  <a:lnTo>
                    <a:pt x="458" y="454"/>
                  </a:lnTo>
                  <a:lnTo>
                    <a:pt x="447" y="447"/>
                  </a:lnTo>
                  <a:lnTo>
                    <a:pt x="437" y="437"/>
                  </a:lnTo>
                  <a:lnTo>
                    <a:pt x="432" y="425"/>
                  </a:lnTo>
                  <a:lnTo>
                    <a:pt x="431" y="411"/>
                  </a:lnTo>
                  <a:lnTo>
                    <a:pt x="435" y="394"/>
                  </a:lnTo>
                  <a:lnTo>
                    <a:pt x="438" y="388"/>
                  </a:lnTo>
                  <a:lnTo>
                    <a:pt x="442" y="382"/>
                  </a:lnTo>
                  <a:lnTo>
                    <a:pt x="442" y="382"/>
                  </a:lnTo>
                  <a:lnTo>
                    <a:pt x="441" y="382"/>
                  </a:lnTo>
                  <a:lnTo>
                    <a:pt x="450" y="362"/>
                  </a:lnTo>
                  <a:lnTo>
                    <a:pt x="436" y="371"/>
                  </a:lnTo>
                  <a:lnTo>
                    <a:pt x="424" y="382"/>
                  </a:lnTo>
                  <a:lnTo>
                    <a:pt x="414" y="396"/>
                  </a:lnTo>
                  <a:lnTo>
                    <a:pt x="401" y="409"/>
                  </a:lnTo>
                  <a:lnTo>
                    <a:pt x="387" y="417"/>
                  </a:lnTo>
                  <a:lnTo>
                    <a:pt x="372" y="420"/>
                  </a:lnTo>
                  <a:lnTo>
                    <a:pt x="356" y="420"/>
                  </a:lnTo>
                  <a:lnTo>
                    <a:pt x="342" y="416"/>
                  </a:lnTo>
                  <a:lnTo>
                    <a:pt x="329" y="409"/>
                  </a:lnTo>
                  <a:lnTo>
                    <a:pt x="318" y="398"/>
                  </a:lnTo>
                  <a:lnTo>
                    <a:pt x="311" y="386"/>
                  </a:lnTo>
                  <a:lnTo>
                    <a:pt x="308" y="372"/>
                  </a:lnTo>
                  <a:lnTo>
                    <a:pt x="310" y="357"/>
                  </a:lnTo>
                  <a:lnTo>
                    <a:pt x="317" y="340"/>
                  </a:lnTo>
                  <a:lnTo>
                    <a:pt x="357" y="282"/>
                  </a:lnTo>
                  <a:lnTo>
                    <a:pt x="396" y="222"/>
                  </a:lnTo>
                  <a:lnTo>
                    <a:pt x="320" y="303"/>
                  </a:lnTo>
                  <a:lnTo>
                    <a:pt x="248" y="385"/>
                  </a:lnTo>
                  <a:lnTo>
                    <a:pt x="176" y="471"/>
                  </a:lnTo>
                  <a:lnTo>
                    <a:pt x="107" y="557"/>
                  </a:lnTo>
                  <a:lnTo>
                    <a:pt x="95" y="569"/>
                  </a:lnTo>
                  <a:lnTo>
                    <a:pt x="79" y="577"/>
                  </a:lnTo>
                  <a:lnTo>
                    <a:pt x="64" y="580"/>
                  </a:lnTo>
                  <a:lnTo>
                    <a:pt x="48" y="579"/>
                  </a:lnTo>
                  <a:lnTo>
                    <a:pt x="33" y="575"/>
                  </a:lnTo>
                  <a:lnTo>
                    <a:pt x="21" y="567"/>
                  </a:lnTo>
                  <a:lnTo>
                    <a:pt x="9" y="557"/>
                  </a:lnTo>
                  <a:lnTo>
                    <a:pt x="2" y="545"/>
                  </a:lnTo>
                  <a:lnTo>
                    <a:pt x="0" y="531"/>
                  </a:lnTo>
                  <a:lnTo>
                    <a:pt x="2" y="517"/>
                  </a:lnTo>
                  <a:lnTo>
                    <a:pt x="11" y="501"/>
                  </a:lnTo>
                  <a:lnTo>
                    <a:pt x="73" y="423"/>
                  </a:lnTo>
                  <a:lnTo>
                    <a:pt x="136" y="344"/>
                  </a:lnTo>
                  <a:lnTo>
                    <a:pt x="200" y="268"/>
                  </a:lnTo>
                  <a:lnTo>
                    <a:pt x="268" y="193"/>
                  </a:lnTo>
                  <a:lnTo>
                    <a:pt x="338" y="121"/>
                  </a:lnTo>
                  <a:lnTo>
                    <a:pt x="354" y="105"/>
                  </a:lnTo>
                  <a:lnTo>
                    <a:pt x="373" y="88"/>
                  </a:lnTo>
                  <a:lnTo>
                    <a:pt x="391" y="70"/>
                  </a:lnTo>
                  <a:lnTo>
                    <a:pt x="411" y="51"/>
                  </a:lnTo>
                  <a:lnTo>
                    <a:pt x="431" y="35"/>
                  </a:lnTo>
                  <a:lnTo>
                    <a:pt x="454" y="21"/>
                  </a:lnTo>
                  <a:lnTo>
                    <a:pt x="476" y="9"/>
                  </a:lnTo>
                  <a:lnTo>
                    <a:pt x="500" y="2"/>
                  </a:lnTo>
                  <a:lnTo>
                    <a:pt x="524" y="0"/>
                  </a:lnTo>
                  <a:close/>
                </a:path>
              </a:pathLst>
            </a:custGeom>
            <a:grpFill/>
            <a:ln w="0">
              <a:noFill/>
              <a:prstDash val="solid"/>
              <a:round/>
            </a:ln>
          </p:spPr>
          <p:txBody>
            <a:bodyPr vert="horz" wrap="square" lIns="91440" tIns="45720" rIns="91440" bIns="45720" numCol="1" anchor="t" anchorCtr="false" compatLnSpc="true"/>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048703" name="Rectangle 29"/>
          <p:cNvSpPr/>
          <p:nvPr>
            <p:custDataLst>
              <p:tags r:id="rId10"/>
            </p:custDataLst>
          </p:nvPr>
        </p:nvSpPr>
        <p:spPr>
          <a:xfrm>
            <a:off x="1384935" y="2982595"/>
            <a:ext cx="1289050" cy="603885"/>
          </a:xfrm>
          <a:prstGeom prst="rect">
            <a:avLst/>
          </a:prstGeom>
        </p:spPr>
        <p:txBody>
          <a:bodyPr wrap="square">
            <a:spAutoFit/>
          </a:bodyPr>
          <a:lstStyle/>
          <a:p>
            <a:pPr lvl="0" algn="ctr">
              <a:lnSpc>
                <a:spcPts val="2000"/>
              </a:lnSpc>
            </a:pPr>
            <a:r>
              <a:rPr lang="zh-CN" altLang="en-US" b="1" dirty="0" smtClean="0">
                <a:solidFill>
                  <a:schemeClr val="bg1"/>
                </a:solidFill>
                <a:latin typeface="+mn-ea"/>
              </a:rPr>
              <a:t>持续提升审批服务</a:t>
            </a:r>
            <a:endParaRPr lang="zh-CN" altLang="en-US" b="1" dirty="0" smtClean="0">
              <a:solidFill>
                <a:schemeClr val="bg1"/>
              </a:solidFill>
              <a:latin typeface="+mn-ea"/>
            </a:endParaRPr>
          </a:p>
        </p:txBody>
      </p:sp>
      <p:sp>
        <p:nvSpPr>
          <p:cNvPr id="4" name="燕尾形 20"/>
          <p:cNvSpPr/>
          <p:nvPr>
            <p:custDataLst>
              <p:tags r:id="rId11"/>
            </p:custDataLst>
          </p:nvPr>
        </p:nvSpPr>
        <p:spPr>
          <a:xfrm>
            <a:off x="3625606" y="3145545"/>
            <a:ext cx="177165" cy="25971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燕尾形 20"/>
          <p:cNvSpPr/>
          <p:nvPr>
            <p:custDataLst>
              <p:tags r:id="rId12"/>
            </p:custDataLst>
          </p:nvPr>
        </p:nvSpPr>
        <p:spPr>
          <a:xfrm>
            <a:off x="3625606" y="4386140"/>
            <a:ext cx="177165" cy="25971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文本框 2"/>
          <p:cNvSpPr txBox="true"/>
          <p:nvPr/>
        </p:nvSpPr>
        <p:spPr>
          <a:xfrm>
            <a:off x="3957711" y="2834005"/>
            <a:ext cx="2962275" cy="922020"/>
          </a:xfrm>
          <a:prstGeom prst="rect">
            <a:avLst/>
          </a:prstGeom>
          <a:noFill/>
        </p:spPr>
        <p:txBody>
          <a:bodyPr wrap="square" rtlCol="0" anchor="t">
            <a:spAutoFit/>
          </a:bodyPr>
          <a:lstStyle/>
          <a:p>
            <a:pPr algn="just"/>
            <a:r>
              <a:rPr lang="zh-CN" altLang="en-US" dirty="0" smtClean="0">
                <a:latin typeface="仿宋_GB2312" panose="02010609030101010101" charset="-122"/>
                <a:ea typeface="仿宋_GB2312" panose="02010609030101010101" charset="-122"/>
                <a:sym typeface="+mn-ea"/>
              </a:rPr>
              <a:t>推行“全天不断档·全年不打烊”模式，精简压缩审批时限，利用周末评审。</a:t>
            </a:r>
            <a:endParaRPr lang="zh-CN" altLang="en-US" dirty="0" smtClean="0">
              <a:latin typeface="仿宋_GB2312" panose="02010609030101010101" charset="-122"/>
              <a:ea typeface="仿宋_GB2312" panose="02010609030101010101" charset="-122"/>
              <a:sym typeface="+mn-ea"/>
            </a:endParaRPr>
          </a:p>
        </p:txBody>
      </p:sp>
      <p:pic>
        <p:nvPicPr>
          <p:cNvPr id="3076" name="Picture 4" descr="http://sthjj.zaozhuang.gov.cn/yhyshj/202205/W020220530536170548811.png"/>
          <p:cNvPicPr>
            <a:picLocks noChangeAspect="true" noChangeArrowheads="true"/>
          </p:cNvPicPr>
          <p:nvPr>
            <p:custDataLst>
              <p:tags r:id="rId13"/>
            </p:custDataLst>
          </p:nvPr>
        </p:nvPicPr>
        <p:blipFill>
          <a:blip r:embed="rId14" cstate="print"/>
          <a:srcRect l="5119" t="3293"/>
          <a:stretch>
            <a:fillRect/>
          </a:stretch>
        </p:blipFill>
        <p:spPr bwMode="auto">
          <a:xfrm>
            <a:off x="7352030" y="1875790"/>
            <a:ext cx="4319905" cy="2927985"/>
          </a:xfrm>
          <a:prstGeom prst="roundRect">
            <a:avLst>
              <a:gd name="adj" fmla="val 11409"/>
            </a:avLst>
          </a:prstGeom>
          <a:noFill/>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1" name="Group 5"/>
          <p:cNvGrpSpPr/>
          <p:nvPr/>
        </p:nvGrpSpPr>
        <p:grpSpPr>
          <a:xfrm>
            <a:off x="0" y="3175"/>
            <a:ext cx="12192000" cy="6854825"/>
            <a:chOff x="0" y="3175"/>
            <a:chExt cx="12192000" cy="6854825"/>
          </a:xfrm>
        </p:grpSpPr>
        <p:sp>
          <p:nvSpPr>
            <p:cNvPr id="1048969" name="Freeform 9"/>
            <p:cNvSpPr/>
            <p:nvPr/>
          </p:nvSpPr>
          <p:spPr bwMode="auto">
            <a:xfrm>
              <a:off x="5475817" y="3175"/>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false" compatLnSpc="true"/>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8970" name="矩形 14"/>
            <p:cNvSpPr/>
            <p:nvPr/>
          </p:nvSpPr>
          <p:spPr>
            <a:xfrm>
              <a:off x="0" y="6533321"/>
              <a:ext cx="12192000" cy="324679"/>
            </a:xfrm>
            <a:prstGeom prst="rect">
              <a:avLst/>
            </a:prstGeom>
            <a:gradFill>
              <a:gsLst>
                <a:gs pos="0">
                  <a:schemeClr val="accent1"/>
                </a:gs>
                <a:gs pos="100000">
                  <a:schemeClr val="accent2"/>
                </a:gs>
              </a:gsLst>
              <a:lin ang="108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pic>
        <p:nvPicPr>
          <p:cNvPr id="2097174" name="Picture 2" descr="C:\Users\Administrator\Desktop\d439b6003af33a87e950a77b741407385343fbf21f33_看图王.jpg"/>
          <p:cNvPicPr>
            <a:picLocks noChangeAspect="true" noChangeArrowheads="true"/>
          </p:cNvPicPr>
          <p:nvPr/>
        </p:nvPicPr>
        <p:blipFill>
          <a:blip r:embed="rId1" cstate="print"/>
          <a:srcRect/>
          <a:stretch>
            <a:fillRect/>
          </a:stretch>
        </p:blipFill>
        <p:spPr bwMode="auto">
          <a:xfrm>
            <a:off x="317997" y="319405"/>
            <a:ext cx="684000" cy="637870"/>
          </a:xfrm>
          <a:prstGeom prst="rect">
            <a:avLst/>
          </a:prstGeom>
          <a:noFill/>
        </p:spPr>
      </p:pic>
      <p:sp>
        <p:nvSpPr>
          <p:cNvPr id="1048971" name="文本框 137"/>
          <p:cNvSpPr txBox="true"/>
          <p:nvPr/>
        </p:nvSpPr>
        <p:spPr>
          <a:xfrm>
            <a:off x="1239358" y="405765"/>
            <a:ext cx="5135880" cy="491490"/>
          </a:xfrm>
          <a:prstGeom prst="rect">
            <a:avLst/>
          </a:prstGeom>
          <a:noFill/>
        </p:spPr>
        <p:txBody>
          <a:bodyPr wrap="none" rtlCol="0" anchor="t">
            <a:spAutoFit/>
          </a:bodyPr>
          <a:lstStyle/>
          <a:p>
            <a:pPr fontAlgn="base">
              <a:spcBef>
                <a:spcPct val="0"/>
              </a:spcBef>
              <a:spcAft>
                <a:spcPct val="0"/>
              </a:spcAft>
            </a:pPr>
            <a:r>
              <a:rPr lang="zh-CN" altLang="en-US" sz="2600" dirty="0" smtClean="0">
                <a:latin typeface="方正小标宋简体" panose="02000000000000000000" charset="-122"/>
                <a:ea typeface="方正小标宋简体" panose="02000000000000000000" charset="-122"/>
                <a:cs typeface="+mn-ea"/>
                <a:sym typeface="+mn-lt"/>
              </a:rPr>
              <a:t>（五）规范环评中介服务市场秩序</a:t>
            </a:r>
            <a:endParaRPr lang="zh-CN" altLang="en-US" sz="2600" dirty="0" smtClean="0">
              <a:latin typeface="方正小标宋简体" panose="02000000000000000000" charset="-122"/>
              <a:ea typeface="方正小标宋简体" panose="02000000000000000000" charset="-122"/>
              <a:cs typeface="+mn-ea"/>
              <a:sym typeface="+mn-lt"/>
            </a:endParaRPr>
          </a:p>
        </p:txBody>
      </p:sp>
      <p:sp>
        <p:nvSpPr>
          <p:cNvPr id="3" name="文本框 2"/>
          <p:cNvSpPr txBox="true"/>
          <p:nvPr/>
        </p:nvSpPr>
        <p:spPr>
          <a:xfrm>
            <a:off x="822325" y="5653405"/>
            <a:ext cx="10444480" cy="645160"/>
          </a:xfrm>
          <a:prstGeom prst="rect">
            <a:avLst/>
          </a:prstGeom>
          <a:noFill/>
        </p:spPr>
        <p:txBody>
          <a:bodyPr wrap="square" rtlCol="0">
            <a:spAutoFit/>
          </a:bodyPr>
          <a:lstStyle/>
          <a:p>
            <a:pPr indent="457200"/>
            <a:r>
              <a:rPr lang="zh-CN" altLang="en-US" b="1" dirty="0"/>
              <a:t>通过加强环评中介机构监管，倒逼环评中介机构提升管理服务水平，</a:t>
            </a:r>
            <a:r>
              <a:rPr lang="zh-CN" altLang="en-US" b="1" dirty="0">
                <a:sym typeface="+mn-ea"/>
              </a:rPr>
              <a:t>促进行业健康发展、</a:t>
            </a:r>
            <a:r>
              <a:rPr lang="zh-CN" altLang="en-US" b="1" dirty="0"/>
              <a:t>营造更加公平开放的环评中介市场。不仅</a:t>
            </a:r>
            <a:r>
              <a:rPr lang="zh-CN" altLang="en-US" b="1" dirty="0">
                <a:sym typeface="+mn-ea"/>
              </a:rPr>
              <a:t>便于建设单位择优选择中介服务</a:t>
            </a:r>
            <a:r>
              <a:rPr lang="zh-CN" altLang="en-US" b="1" dirty="0"/>
              <a:t>，也有效保障了环评制度公信力。</a:t>
            </a:r>
            <a:endParaRPr lang="zh-CN" altLang="en-US" b="1" dirty="0"/>
          </a:p>
        </p:txBody>
      </p:sp>
      <p:pic>
        <p:nvPicPr>
          <p:cNvPr id="2" name="图片 1" descr="首页"/>
          <p:cNvPicPr>
            <a:picLocks noChangeAspect="true"/>
          </p:cNvPicPr>
          <p:nvPr/>
        </p:nvPicPr>
        <p:blipFill>
          <a:blip r:embed="rId2" cstate="print"/>
          <a:srcRect l="18202" r="17457" b="17639"/>
          <a:stretch>
            <a:fillRect/>
          </a:stretch>
        </p:blipFill>
        <p:spPr>
          <a:xfrm>
            <a:off x="6864985" y="1386205"/>
            <a:ext cx="4673600" cy="3912235"/>
          </a:xfrm>
          <a:prstGeom prst="rect">
            <a:avLst/>
          </a:prstGeom>
        </p:spPr>
      </p:pic>
      <p:sp>
        <p:nvSpPr>
          <p:cNvPr id="1048794" name="文本框 1"/>
          <p:cNvSpPr txBox="true"/>
          <p:nvPr>
            <p:custDataLst>
              <p:tags r:id="rId3"/>
            </p:custDataLst>
          </p:nvPr>
        </p:nvSpPr>
        <p:spPr>
          <a:xfrm>
            <a:off x="1002030" y="1688465"/>
            <a:ext cx="5270500" cy="922020"/>
          </a:xfrm>
          <a:prstGeom prst="rect">
            <a:avLst/>
          </a:prstGeom>
          <a:noFill/>
        </p:spPr>
        <p:txBody>
          <a:bodyPr wrap="square" rtlCol="0">
            <a:spAutoFit/>
          </a:bodyPr>
          <a:lstStyle/>
          <a:p>
            <a:pPr algn="just"/>
            <a:r>
              <a:rPr lang="zh-CN" altLang="zh-CN" b="1" dirty="0" smtClean="0">
                <a:latin typeface="+mn-ea"/>
              </a:rPr>
              <a:t>通过</a:t>
            </a:r>
            <a:r>
              <a:rPr lang="en-US" altLang="zh-CN" b="1" dirty="0" smtClean="0">
                <a:latin typeface="+mn-ea"/>
              </a:rPr>
              <a:t>“</a:t>
            </a:r>
            <a:r>
              <a:rPr lang="zh-CN" altLang="en-US" b="1" dirty="0" smtClean="0">
                <a:latin typeface="+mn-ea"/>
              </a:rPr>
              <a:t>环境影响评价信用平台</a:t>
            </a:r>
            <a:r>
              <a:rPr lang="en-US" altLang="zh-CN" b="1" dirty="0" smtClean="0">
                <a:latin typeface="+mn-ea"/>
              </a:rPr>
              <a:t>”</a:t>
            </a:r>
            <a:r>
              <a:rPr lang="zh-CN" altLang="en-US" b="1" dirty="0" smtClean="0">
                <a:latin typeface="+mn-ea"/>
              </a:rPr>
              <a:t>，督促编制单位、编制人员完善信息公开。</a:t>
            </a:r>
            <a:r>
              <a:rPr lang="zh-CN" altLang="zh-CN" dirty="0" smtClean="0">
                <a:latin typeface="仿宋_GB2312" panose="02010609030101010101" charset="-122"/>
                <a:ea typeface="仿宋_GB2312" panose="02010609030101010101" charset="-122"/>
              </a:rPr>
              <a:t>在强化社会监督的同时，方便建设单位查询、选择技术单位。</a:t>
            </a:r>
            <a:endParaRPr lang="zh-CN" altLang="zh-CN" dirty="0" smtClean="0">
              <a:latin typeface="仿宋_GB2312" panose="02010609030101010101" charset="-122"/>
              <a:ea typeface="仿宋_GB2312" panose="02010609030101010101" charset="-122"/>
              <a:cs typeface="仿宋_GB2312" panose="02010609030101010101" charset="-122"/>
            </a:endParaRPr>
          </a:p>
        </p:txBody>
      </p:sp>
      <p:sp>
        <p:nvSpPr>
          <p:cNvPr id="1048795" name="矩形 18"/>
          <p:cNvSpPr/>
          <p:nvPr>
            <p:custDataLst>
              <p:tags r:id="rId4"/>
            </p:custDataLst>
          </p:nvPr>
        </p:nvSpPr>
        <p:spPr>
          <a:xfrm>
            <a:off x="1002030" y="2893060"/>
            <a:ext cx="5269865" cy="922020"/>
          </a:xfrm>
          <a:prstGeom prst="rect">
            <a:avLst/>
          </a:prstGeom>
        </p:spPr>
        <p:txBody>
          <a:bodyPr wrap="square">
            <a:spAutoFit/>
          </a:bodyPr>
          <a:lstStyle/>
          <a:p>
            <a:pPr algn="just"/>
            <a:r>
              <a:rPr lang="zh-CN" altLang="zh-CN" b="1" dirty="0" smtClean="0">
                <a:latin typeface="+mn-ea"/>
                <a:sym typeface="+mn-ea"/>
              </a:rPr>
              <a:t>强化环评报告书（表）编制行为监督检查。</a:t>
            </a:r>
            <a:r>
              <a:rPr lang="zh-CN" altLang="en-US" dirty="0">
                <a:latin typeface="仿宋_GB2312" panose="02010609030101010101" charset="-122"/>
                <a:ea typeface="仿宋_GB2312" panose="02010609030101010101" charset="-122"/>
                <a:sym typeface="+mn-ea"/>
              </a:rPr>
              <a:t>在日常检查、受理审批、复核等环节，开展编制规范性检查、编制质量检查、编制单位和编制人员情况检查。</a:t>
            </a:r>
            <a:endParaRPr lang="zh-CN" altLang="en-US" dirty="0">
              <a:latin typeface="仿宋_GB2312" panose="02010609030101010101" charset="-122"/>
              <a:ea typeface="仿宋_GB2312" panose="02010609030101010101" charset="-122"/>
              <a:cs typeface="仿宋_GB2312" panose="02010609030101010101" charset="-122"/>
              <a:sym typeface="+mn-ea"/>
            </a:endParaRPr>
          </a:p>
        </p:txBody>
      </p:sp>
      <p:sp>
        <p:nvSpPr>
          <p:cNvPr id="1048796" name="文本框 3"/>
          <p:cNvSpPr txBox="true"/>
          <p:nvPr>
            <p:custDataLst>
              <p:tags r:id="rId5"/>
            </p:custDataLst>
          </p:nvPr>
        </p:nvSpPr>
        <p:spPr>
          <a:xfrm>
            <a:off x="1002030" y="4117975"/>
            <a:ext cx="5269865" cy="922020"/>
          </a:xfrm>
          <a:prstGeom prst="rect">
            <a:avLst/>
          </a:prstGeom>
          <a:noFill/>
        </p:spPr>
        <p:txBody>
          <a:bodyPr wrap="square" rtlCol="0" anchor="t">
            <a:spAutoFit/>
          </a:bodyPr>
          <a:lstStyle/>
          <a:p>
            <a:pPr algn="just"/>
            <a:r>
              <a:rPr lang="zh-CN" altLang="en-US" b="1" dirty="0" smtClean="0">
                <a:latin typeface="+mn-ea"/>
                <a:sym typeface="+mn-ea"/>
              </a:rPr>
              <a:t>推行信用管理。</a:t>
            </a:r>
            <a:r>
              <a:rPr lang="zh-CN" altLang="en-US" dirty="0" smtClean="0">
                <a:latin typeface="仿宋_GB2312" panose="02010609030101010101" charset="-122"/>
                <a:ea typeface="仿宋_GB2312" panose="02010609030101010101" charset="-122"/>
                <a:sym typeface="+mn-ea"/>
              </a:rPr>
              <a:t>依法依规从严查处环评失信行为，并及时上传至全国统一信用平台，营造守信者受益、失信者难行的良性市场秩序。</a:t>
            </a:r>
            <a:endParaRPr lang="zh-CN" altLang="en-US" dirty="0">
              <a:latin typeface="仿宋_GB2312" panose="02010609030101010101" charset="-122"/>
              <a:ea typeface="仿宋_GB2312" panose="02010609030101010101" charset="-122"/>
            </a:endParaRPr>
          </a:p>
        </p:txBody>
      </p:sp>
      <p:sp>
        <p:nvSpPr>
          <p:cNvPr id="1048797" name="Oval 79"/>
          <p:cNvSpPr>
            <a:spLocks noChangeAspect="true"/>
          </p:cNvSpPr>
          <p:nvPr>
            <p:custDataLst>
              <p:tags r:id="rId6"/>
            </p:custDataLst>
          </p:nvPr>
        </p:nvSpPr>
        <p:spPr>
          <a:xfrm>
            <a:off x="822287" y="1801573"/>
            <a:ext cx="180000" cy="1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8798" name="Oval 84"/>
          <p:cNvSpPr>
            <a:spLocks noChangeAspect="true"/>
          </p:cNvSpPr>
          <p:nvPr>
            <p:custDataLst>
              <p:tags r:id="rId7"/>
            </p:custDataLst>
          </p:nvPr>
        </p:nvSpPr>
        <p:spPr>
          <a:xfrm>
            <a:off x="822222" y="2989944"/>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8799" name="Oval 94"/>
          <p:cNvSpPr>
            <a:spLocks noChangeAspect="true"/>
          </p:cNvSpPr>
          <p:nvPr>
            <p:custDataLst>
              <p:tags r:id="rId8"/>
            </p:custDataLst>
          </p:nvPr>
        </p:nvSpPr>
        <p:spPr>
          <a:xfrm>
            <a:off x="822189" y="4204699"/>
            <a:ext cx="180000" cy="18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2" name="Group 5"/>
          <p:cNvGrpSpPr/>
          <p:nvPr/>
        </p:nvGrpSpPr>
        <p:grpSpPr>
          <a:xfrm>
            <a:off x="0" y="3175"/>
            <a:ext cx="12192000" cy="6854825"/>
            <a:chOff x="0" y="3175"/>
            <a:chExt cx="12192000" cy="6854825"/>
          </a:xfrm>
        </p:grpSpPr>
        <p:sp>
          <p:nvSpPr>
            <p:cNvPr id="1049032" name="Freeform 9"/>
            <p:cNvSpPr/>
            <p:nvPr/>
          </p:nvSpPr>
          <p:spPr bwMode="auto">
            <a:xfrm>
              <a:off x="5475817" y="3175"/>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false" compatLnSpc="true"/>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9033" name="矩形 14"/>
            <p:cNvSpPr/>
            <p:nvPr/>
          </p:nvSpPr>
          <p:spPr>
            <a:xfrm>
              <a:off x="0" y="6533321"/>
              <a:ext cx="12192000" cy="324679"/>
            </a:xfrm>
            <a:prstGeom prst="rect">
              <a:avLst/>
            </a:prstGeom>
            <a:gradFill>
              <a:gsLst>
                <a:gs pos="0">
                  <a:schemeClr val="accent1"/>
                </a:gs>
                <a:gs pos="100000">
                  <a:schemeClr val="accent2"/>
                </a:gs>
              </a:gsLst>
              <a:lin ang="108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pic>
        <p:nvPicPr>
          <p:cNvPr id="2097179" name="Picture 2" descr="C:\Users\Administrator\Desktop\d439b6003af33a87e950a77b741407385343fbf21f33_看图王.jpg"/>
          <p:cNvPicPr>
            <a:picLocks noChangeAspect="true" noChangeArrowheads="true"/>
          </p:cNvPicPr>
          <p:nvPr/>
        </p:nvPicPr>
        <p:blipFill>
          <a:blip r:embed="rId1" cstate="print"/>
          <a:srcRect/>
          <a:stretch>
            <a:fillRect/>
          </a:stretch>
        </p:blipFill>
        <p:spPr bwMode="auto">
          <a:xfrm>
            <a:off x="317997" y="319405"/>
            <a:ext cx="684000" cy="637870"/>
          </a:xfrm>
          <a:prstGeom prst="rect">
            <a:avLst/>
          </a:prstGeom>
          <a:noFill/>
        </p:spPr>
      </p:pic>
      <p:sp>
        <p:nvSpPr>
          <p:cNvPr id="1049034" name="文本框 137"/>
          <p:cNvSpPr txBox="true"/>
          <p:nvPr/>
        </p:nvSpPr>
        <p:spPr>
          <a:xfrm>
            <a:off x="1239358" y="405765"/>
            <a:ext cx="5796280" cy="491490"/>
          </a:xfrm>
          <a:prstGeom prst="rect">
            <a:avLst/>
          </a:prstGeom>
          <a:noFill/>
        </p:spPr>
        <p:txBody>
          <a:bodyPr wrap="none" rtlCol="0" anchor="t">
            <a:spAutoFit/>
          </a:bodyPr>
          <a:lstStyle/>
          <a:p>
            <a:pPr algn="l" fontAlgn="base">
              <a:spcBef>
                <a:spcPct val="0"/>
              </a:spcBef>
              <a:spcAft>
                <a:spcPct val="0"/>
              </a:spcAft>
            </a:pPr>
            <a:r>
              <a:rPr lang="zh-CN" altLang="en-US" sz="2600" dirty="0" smtClean="0">
                <a:latin typeface="方正小标宋简体" panose="02000000000000000000" charset="-122"/>
                <a:ea typeface="方正小标宋简体" panose="02000000000000000000" charset="-122"/>
                <a:cs typeface="+mn-ea"/>
                <a:sym typeface="+mn-lt"/>
              </a:rPr>
              <a:t>（六）推广共享新能源非道路移动机械</a:t>
            </a:r>
            <a:endParaRPr lang="zh-CN" altLang="en-US" sz="2600" dirty="0" smtClean="0">
              <a:latin typeface="方正小标宋简体" panose="02000000000000000000" charset="-122"/>
              <a:ea typeface="方正小标宋简体" panose="02000000000000000000" charset="-122"/>
              <a:cs typeface="+mn-ea"/>
              <a:sym typeface="+mn-lt"/>
            </a:endParaRPr>
          </a:p>
        </p:txBody>
      </p:sp>
      <p:sp>
        <p:nvSpPr>
          <p:cNvPr id="2" name="文本框 1"/>
          <p:cNvSpPr txBox="true"/>
          <p:nvPr/>
        </p:nvSpPr>
        <p:spPr>
          <a:xfrm>
            <a:off x="1289685" y="1622425"/>
            <a:ext cx="3430905" cy="3936365"/>
          </a:xfrm>
          <a:prstGeom prst="rect">
            <a:avLst/>
          </a:prstGeom>
          <a:noFill/>
        </p:spPr>
        <p:txBody>
          <a:bodyPr wrap="square" rtlCol="0">
            <a:noAutofit/>
          </a:bodyPr>
          <a:p>
            <a:pPr indent="457200" algn="just"/>
            <a:r>
              <a:rPr lang="zh-CN" altLang="en-US"/>
              <a:t>为减少柴油非道路移动机械污染、降低企业运营成本，我局大力宣传推广共享新能源非道路移动机械，为有需求的企业、物流园区投放共享电动叉车、铲车。</a:t>
            </a:r>
            <a:endParaRPr lang="zh-CN" altLang="en-US"/>
          </a:p>
          <a:p>
            <a:pPr indent="457200" algn="just"/>
            <a:endParaRPr lang="zh-CN" altLang="en-US">
              <a:sym typeface="+mn-ea"/>
            </a:endParaRPr>
          </a:p>
          <a:p>
            <a:pPr indent="457200" algn="just"/>
            <a:r>
              <a:rPr lang="zh-CN" altLang="en-US">
                <a:sym typeface="+mn-ea"/>
              </a:rPr>
              <a:t>在前期座谈交流、充分探讨的基础上，鼓励通过企业租赁和物流园区共享两种方式使用。</a:t>
            </a:r>
            <a:endParaRPr lang="zh-CN" altLang="en-US">
              <a:sym typeface="+mn-ea"/>
            </a:endParaRPr>
          </a:p>
          <a:p>
            <a:pPr indent="457200" algn="just"/>
            <a:endParaRPr lang="zh-CN" altLang="en-US">
              <a:sym typeface="+mn-ea"/>
            </a:endParaRPr>
          </a:p>
          <a:p>
            <a:pPr indent="457200" algn="just"/>
            <a:r>
              <a:rPr lang="zh-CN" altLang="en-US"/>
              <a:t>企业可根据自身实际情况、结合减能降耗需求，自主决定新能源机械的使用、科学选择使用模式，从而</a:t>
            </a:r>
            <a:r>
              <a:rPr lang="zh-CN" altLang="en-US">
                <a:sym typeface="+mn-ea"/>
              </a:rPr>
              <a:t>大大降低企业使用和运营成本。</a:t>
            </a:r>
            <a:endParaRPr lang="zh-CN" altLang="en-US">
              <a:sym typeface="+mn-ea"/>
            </a:endParaRPr>
          </a:p>
        </p:txBody>
      </p:sp>
      <p:grpSp>
        <p:nvGrpSpPr>
          <p:cNvPr id="3" name="组合 2"/>
          <p:cNvGrpSpPr/>
          <p:nvPr/>
        </p:nvGrpSpPr>
        <p:grpSpPr>
          <a:xfrm>
            <a:off x="5685155" y="2339863"/>
            <a:ext cx="2261235" cy="2623297"/>
            <a:chOff x="2016" y="5354"/>
            <a:chExt cx="3841" cy="4229"/>
          </a:xfrm>
        </p:grpSpPr>
        <p:sp>
          <p:nvSpPr>
            <p:cNvPr id="1049617" name="Rounded Rectangle 6"/>
            <p:cNvSpPr/>
            <p:nvPr/>
          </p:nvSpPr>
          <p:spPr>
            <a:xfrm>
              <a:off x="2016" y="5354"/>
              <a:ext cx="3841" cy="4229"/>
            </a:xfrm>
            <a:prstGeom prst="roundRect">
              <a:avLst>
                <a:gd name="adj" fmla="val 4016"/>
              </a:avLst>
            </a:prstGeom>
            <a:solidFill>
              <a:schemeClr val="bg1"/>
            </a:solidFill>
            <a:ln w="9525">
              <a:solidFill>
                <a:schemeClr val="bg1">
                  <a:lumMod val="75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defTabSz="1828800" rtl="0"/>
              <a:endParaRPr lang="en-US" sz="2400" kern="1200">
                <a:solidFill>
                  <a:schemeClr val="tx1">
                    <a:lumMod val="95000"/>
                    <a:lumOff val="5000"/>
                  </a:schemeClr>
                </a:solidFill>
                <a:cs typeface="+mn-ea"/>
                <a:sym typeface="+mn-lt"/>
              </a:endParaRPr>
            </a:p>
          </p:txBody>
        </p:sp>
        <p:sp>
          <p:nvSpPr>
            <p:cNvPr id="1049618" name="Rectangle 7"/>
            <p:cNvSpPr/>
            <p:nvPr/>
          </p:nvSpPr>
          <p:spPr>
            <a:xfrm>
              <a:off x="2016" y="8411"/>
              <a:ext cx="3841" cy="774"/>
            </a:xfrm>
            <a:prstGeom prst="rect">
              <a:avLst/>
            </a:prstGeom>
            <a:gradFill>
              <a:gsLst>
                <a:gs pos="0">
                  <a:schemeClr val="accent2"/>
                </a:gs>
                <a:gs pos="99000">
                  <a:srgbClr val="18646C"/>
                </a:gs>
              </a:gsLst>
              <a:lin ang="2700000" scaled="false"/>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defTabSz="1828800" rtl="0"/>
              <a:endParaRPr lang="en-US" sz="2400" kern="1200" dirty="0">
                <a:solidFill>
                  <a:schemeClr val="tx1">
                    <a:lumMod val="95000"/>
                    <a:lumOff val="5000"/>
                  </a:schemeClr>
                </a:solidFill>
                <a:cs typeface="+mn-ea"/>
                <a:sym typeface="+mn-lt"/>
              </a:endParaRPr>
            </a:p>
          </p:txBody>
        </p:sp>
        <p:sp>
          <p:nvSpPr>
            <p:cNvPr id="1049619" name="TextBox 10"/>
            <p:cNvSpPr txBox="true"/>
            <p:nvPr/>
          </p:nvSpPr>
          <p:spPr>
            <a:xfrm>
              <a:off x="2798" y="8499"/>
              <a:ext cx="2276" cy="643"/>
            </a:xfrm>
            <a:prstGeom prst="rect">
              <a:avLst/>
            </a:prstGeom>
            <a:noFill/>
          </p:spPr>
          <p:txBody>
            <a:bodyPr wrap="square" rtlCol="0">
              <a:spAutoFit/>
            </a:bodyPr>
            <a:p>
              <a:pPr algn="ctr" defTabSz="1828800"/>
              <a:r>
                <a:rPr lang="zh-CN" altLang="en-US" sz="2000" b="1" dirty="0">
                  <a:solidFill>
                    <a:schemeClr val="bg1"/>
                  </a:solidFill>
                  <a:cs typeface="+mn-ea"/>
                  <a:sym typeface="+mn-lt"/>
                </a:rPr>
                <a:t>企业租赁</a:t>
              </a:r>
              <a:endParaRPr lang="zh-CN" altLang="en-US" sz="2000" b="1" dirty="0">
                <a:solidFill>
                  <a:schemeClr val="bg1"/>
                </a:solidFill>
                <a:cs typeface="+mn-ea"/>
                <a:sym typeface="+mn-lt"/>
              </a:endParaRPr>
            </a:p>
          </p:txBody>
        </p:sp>
        <p:sp>
          <p:nvSpPr>
            <p:cNvPr id="1049624" name="Footer Text"/>
            <p:cNvSpPr txBox="true"/>
            <p:nvPr/>
          </p:nvSpPr>
          <p:spPr>
            <a:xfrm>
              <a:off x="2165" y="5794"/>
              <a:ext cx="3524" cy="2381"/>
            </a:xfrm>
            <a:prstGeom prst="rect">
              <a:avLst/>
            </a:prstGeom>
            <a:noFill/>
          </p:spPr>
          <p:txBody>
            <a:bodyPr wrap="square" lIns="0" tIns="0" rIns="0" bIns="0" rtlCol="0">
              <a:spAutoFit/>
            </a:bodyPr>
            <a:p>
              <a:pPr indent="0" algn="just" defTabSz="1828800" fontAlgn="auto">
                <a:lnSpc>
                  <a:spcPct val="100000"/>
                </a:lnSpc>
              </a:pPr>
              <a:r>
                <a:rPr lang="zh-CN" altLang="en-US" sz="1600" dirty="0">
                  <a:solidFill>
                    <a:schemeClr val="tx1">
                      <a:lumMod val="95000"/>
                      <a:lumOff val="5000"/>
                    </a:schemeClr>
                  </a:solidFill>
                  <a:cs typeface="+mn-ea"/>
                  <a:sym typeface="+mn-lt"/>
                </a:rPr>
                <a:t>园区投放3台以上，企业1台以上，机械车辆的年检、挂牌、保险等费用由推广商全权负责，企业以月卡、年卡等形式租用。</a:t>
              </a:r>
              <a:endParaRPr lang="zh-CN" altLang="en-US" sz="1600" dirty="0">
                <a:solidFill>
                  <a:schemeClr val="tx1">
                    <a:lumMod val="95000"/>
                    <a:lumOff val="5000"/>
                  </a:schemeClr>
                </a:solidFill>
                <a:cs typeface="+mn-ea"/>
                <a:sym typeface="+mn-lt"/>
              </a:endParaRPr>
            </a:p>
          </p:txBody>
        </p:sp>
      </p:grpSp>
      <p:grpSp>
        <p:nvGrpSpPr>
          <p:cNvPr id="11" name="组合 10"/>
          <p:cNvGrpSpPr/>
          <p:nvPr/>
        </p:nvGrpSpPr>
        <p:grpSpPr>
          <a:xfrm>
            <a:off x="8899525" y="2337435"/>
            <a:ext cx="1831340" cy="2623185"/>
            <a:chOff x="2016" y="5354"/>
            <a:chExt cx="3841" cy="4229"/>
          </a:xfrm>
        </p:grpSpPr>
        <p:sp>
          <p:nvSpPr>
            <p:cNvPr id="12" name="Rounded Rectangle 6"/>
            <p:cNvSpPr/>
            <p:nvPr>
              <p:custDataLst>
                <p:tags r:id="rId2"/>
              </p:custDataLst>
            </p:nvPr>
          </p:nvSpPr>
          <p:spPr>
            <a:xfrm>
              <a:off x="2016" y="5354"/>
              <a:ext cx="3841" cy="4229"/>
            </a:xfrm>
            <a:prstGeom prst="roundRect">
              <a:avLst>
                <a:gd name="adj" fmla="val 4016"/>
              </a:avLst>
            </a:prstGeom>
            <a:solidFill>
              <a:schemeClr val="bg1"/>
            </a:solidFill>
            <a:ln w="9525">
              <a:solidFill>
                <a:schemeClr val="bg1">
                  <a:lumMod val="75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defTabSz="1828800" rtl="0"/>
              <a:endParaRPr lang="en-US" sz="2400" kern="1200">
                <a:solidFill>
                  <a:schemeClr val="tx1">
                    <a:lumMod val="95000"/>
                    <a:lumOff val="5000"/>
                  </a:schemeClr>
                </a:solidFill>
                <a:cs typeface="+mn-ea"/>
                <a:sym typeface="+mn-lt"/>
              </a:endParaRPr>
            </a:p>
          </p:txBody>
        </p:sp>
        <p:sp>
          <p:nvSpPr>
            <p:cNvPr id="13" name="Rectangle 7"/>
            <p:cNvSpPr/>
            <p:nvPr>
              <p:custDataLst>
                <p:tags r:id="rId3"/>
              </p:custDataLst>
            </p:nvPr>
          </p:nvSpPr>
          <p:spPr>
            <a:xfrm>
              <a:off x="2016" y="8411"/>
              <a:ext cx="3841" cy="774"/>
            </a:xfrm>
            <a:prstGeom prst="rect">
              <a:avLst/>
            </a:prstGeom>
            <a:gradFill>
              <a:gsLst>
                <a:gs pos="0">
                  <a:schemeClr val="accent2"/>
                </a:gs>
                <a:gs pos="99000">
                  <a:srgbClr val="18646C"/>
                </a:gs>
              </a:gsLst>
              <a:lin ang="2700000" scaled="false"/>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defTabSz="1828800" rtl="0"/>
              <a:endParaRPr lang="en-US" sz="2400" kern="1200" dirty="0">
                <a:solidFill>
                  <a:schemeClr val="tx1">
                    <a:lumMod val="95000"/>
                    <a:lumOff val="5000"/>
                  </a:schemeClr>
                </a:solidFill>
                <a:cs typeface="+mn-ea"/>
                <a:sym typeface="+mn-lt"/>
              </a:endParaRPr>
            </a:p>
          </p:txBody>
        </p:sp>
        <p:sp>
          <p:nvSpPr>
            <p:cNvPr id="14" name="TextBox 10"/>
            <p:cNvSpPr txBox="true"/>
            <p:nvPr>
              <p:custDataLst>
                <p:tags r:id="rId4"/>
              </p:custDataLst>
            </p:nvPr>
          </p:nvSpPr>
          <p:spPr>
            <a:xfrm>
              <a:off x="2017" y="8499"/>
              <a:ext cx="3783" cy="643"/>
            </a:xfrm>
            <a:prstGeom prst="rect">
              <a:avLst/>
            </a:prstGeom>
            <a:noFill/>
          </p:spPr>
          <p:txBody>
            <a:bodyPr wrap="square" rtlCol="0">
              <a:spAutoFit/>
            </a:bodyPr>
            <a:p>
              <a:pPr algn="ctr" defTabSz="1828800"/>
              <a:r>
                <a:rPr lang="zh-CN" altLang="en-US" sz="2000" b="1" dirty="0">
                  <a:solidFill>
                    <a:schemeClr val="bg1"/>
                  </a:solidFill>
                  <a:cs typeface="+mn-ea"/>
                  <a:sym typeface="+mn-lt"/>
                </a:rPr>
                <a:t>物流园区共享</a:t>
              </a:r>
              <a:endParaRPr lang="zh-CN" altLang="en-US" sz="2000" b="1" dirty="0">
                <a:solidFill>
                  <a:schemeClr val="bg1"/>
                </a:solidFill>
                <a:cs typeface="+mn-ea"/>
                <a:sym typeface="+mn-lt"/>
              </a:endParaRPr>
            </a:p>
          </p:txBody>
        </p:sp>
        <p:sp>
          <p:nvSpPr>
            <p:cNvPr id="15" name="Footer Text"/>
            <p:cNvSpPr txBox="true"/>
            <p:nvPr>
              <p:custDataLst>
                <p:tags r:id="rId5"/>
              </p:custDataLst>
            </p:nvPr>
          </p:nvSpPr>
          <p:spPr>
            <a:xfrm>
              <a:off x="2309" y="6394"/>
              <a:ext cx="3199" cy="1191"/>
            </a:xfrm>
            <a:prstGeom prst="rect">
              <a:avLst/>
            </a:prstGeom>
            <a:noFill/>
          </p:spPr>
          <p:txBody>
            <a:bodyPr wrap="square" lIns="0" tIns="0" rIns="0" bIns="0" rtlCol="0">
              <a:spAutoFit/>
            </a:bodyPr>
            <a:p>
              <a:pPr indent="0" algn="l" defTabSz="1828800" fontAlgn="auto">
                <a:lnSpc>
                  <a:spcPct val="100000"/>
                </a:lnSpc>
              </a:pPr>
              <a:r>
                <a:rPr lang="zh-CN" altLang="en-US" sz="1600" dirty="0">
                  <a:solidFill>
                    <a:schemeClr val="tx1">
                      <a:lumMod val="95000"/>
                      <a:lumOff val="5000"/>
                    </a:schemeClr>
                  </a:solidFill>
                  <a:cs typeface="+mn-ea"/>
                  <a:sym typeface="+mn-lt"/>
                </a:rPr>
                <a:t>物流园区扫码使用，每小时15或20元。</a:t>
              </a:r>
              <a:endParaRPr lang="zh-CN" altLang="en-US" sz="1600" dirty="0">
                <a:solidFill>
                  <a:schemeClr val="tx1">
                    <a:lumMod val="95000"/>
                    <a:lumOff val="5000"/>
                  </a:schemeClr>
                </a:solidFill>
                <a:cs typeface="+mn-ea"/>
                <a:sym typeface="+mn-lt"/>
              </a:endParaRPr>
            </a:p>
          </p:txBody>
        </p:sp>
      </p:gr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6" name="Group 5"/>
          <p:cNvGrpSpPr/>
          <p:nvPr/>
        </p:nvGrpSpPr>
        <p:grpSpPr>
          <a:xfrm>
            <a:off x="0" y="3175"/>
            <a:ext cx="12192000" cy="6854825"/>
            <a:chOff x="0" y="3175"/>
            <a:chExt cx="12192000" cy="6854825"/>
          </a:xfrm>
        </p:grpSpPr>
        <p:sp>
          <p:nvSpPr>
            <p:cNvPr id="1049042" name="Freeform 9"/>
            <p:cNvSpPr/>
            <p:nvPr/>
          </p:nvSpPr>
          <p:spPr bwMode="auto">
            <a:xfrm>
              <a:off x="5475817" y="3175"/>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false" compatLnSpc="true"/>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9043" name="矩形 14"/>
            <p:cNvSpPr/>
            <p:nvPr/>
          </p:nvSpPr>
          <p:spPr>
            <a:xfrm>
              <a:off x="0" y="6533321"/>
              <a:ext cx="12192000" cy="324679"/>
            </a:xfrm>
            <a:prstGeom prst="rect">
              <a:avLst/>
            </a:prstGeom>
            <a:gradFill>
              <a:gsLst>
                <a:gs pos="0">
                  <a:schemeClr val="accent1"/>
                </a:gs>
                <a:gs pos="100000">
                  <a:schemeClr val="accent2"/>
                </a:gs>
              </a:gsLst>
              <a:lin ang="108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pic>
        <p:nvPicPr>
          <p:cNvPr id="2097180" name="Picture 2" descr="C:\Users\Administrator\Desktop\d439b6003af33a87e950a77b741407385343fbf21f33_看图王.jpg"/>
          <p:cNvPicPr>
            <a:picLocks noChangeAspect="true" noChangeArrowheads="true"/>
          </p:cNvPicPr>
          <p:nvPr/>
        </p:nvPicPr>
        <p:blipFill>
          <a:blip r:embed="rId1" cstate="print"/>
          <a:srcRect/>
          <a:stretch>
            <a:fillRect/>
          </a:stretch>
        </p:blipFill>
        <p:spPr bwMode="auto">
          <a:xfrm>
            <a:off x="317997" y="319405"/>
            <a:ext cx="684000" cy="637870"/>
          </a:xfrm>
          <a:prstGeom prst="rect">
            <a:avLst/>
          </a:prstGeom>
          <a:noFill/>
        </p:spPr>
      </p:pic>
      <p:sp>
        <p:nvSpPr>
          <p:cNvPr id="1049044" name="文本框 137"/>
          <p:cNvSpPr txBox="true"/>
          <p:nvPr/>
        </p:nvSpPr>
        <p:spPr>
          <a:xfrm>
            <a:off x="1239358" y="405765"/>
            <a:ext cx="5519460" cy="492443"/>
          </a:xfrm>
          <a:prstGeom prst="rect">
            <a:avLst/>
          </a:prstGeom>
          <a:noFill/>
        </p:spPr>
        <p:txBody>
          <a:bodyPr wrap="none" rtlCol="0" anchor="t">
            <a:spAutoFit/>
          </a:bodyPr>
          <a:lstStyle/>
          <a:p>
            <a:pPr fontAlgn="base">
              <a:spcBef>
                <a:spcPct val="0"/>
              </a:spcBef>
              <a:spcAft>
                <a:spcPct val="0"/>
              </a:spcAft>
            </a:pPr>
            <a:r>
              <a:rPr lang="zh-CN" altLang="en-US" sz="2600" dirty="0" smtClean="0">
                <a:latin typeface="方正小标宋简体" panose="02000000000000000000" charset="-122"/>
                <a:ea typeface="方正小标宋简体" panose="02000000000000000000" charset="-122"/>
                <a:cs typeface="+mn-ea"/>
                <a:sym typeface="+mn-lt"/>
              </a:rPr>
              <a:t>（七）优化辐射类行政许可办理流程</a:t>
            </a:r>
            <a:endParaRPr lang="zh-CN" altLang="en-US" sz="2600" dirty="0" smtClean="0">
              <a:latin typeface="方正小标宋简体" panose="02000000000000000000" charset="-122"/>
              <a:ea typeface="方正小标宋简体" panose="02000000000000000000" charset="-122"/>
              <a:cs typeface="+mn-ea"/>
              <a:sym typeface="+mn-lt"/>
            </a:endParaRPr>
          </a:p>
        </p:txBody>
      </p:sp>
      <p:sp>
        <p:nvSpPr>
          <p:cNvPr id="1049045" name="圆角矩形 26"/>
          <p:cNvSpPr/>
          <p:nvPr/>
        </p:nvSpPr>
        <p:spPr>
          <a:xfrm>
            <a:off x="1070610" y="2642235"/>
            <a:ext cx="551180" cy="302641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46" name="对角圆角矩形 19"/>
          <p:cNvSpPr/>
          <p:nvPr/>
        </p:nvSpPr>
        <p:spPr>
          <a:xfrm>
            <a:off x="3682365" y="5122545"/>
            <a:ext cx="7176770" cy="1083600"/>
          </a:xfrm>
          <a:prstGeom prst="round2DiagRect">
            <a:avLst>
              <a:gd name="adj1" fmla="val 35291"/>
              <a:gd name="adj2" fmla="val 28349"/>
            </a:avLst>
          </a:prstGeom>
          <a:solidFill>
            <a:schemeClr val="bg2">
              <a:lumMod val="90000"/>
              <a:alpha val="5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47" name="对角圆角矩形 18"/>
          <p:cNvSpPr/>
          <p:nvPr/>
        </p:nvSpPr>
        <p:spPr>
          <a:xfrm>
            <a:off x="3665855" y="3615690"/>
            <a:ext cx="7176135" cy="1082040"/>
          </a:xfrm>
          <a:prstGeom prst="round2DiagRect">
            <a:avLst>
              <a:gd name="adj1" fmla="val 35291"/>
              <a:gd name="adj2" fmla="val 28349"/>
            </a:avLst>
          </a:prstGeom>
          <a:solidFill>
            <a:schemeClr val="bg2">
              <a:lumMod val="90000"/>
              <a:alpha val="5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48" name="对角圆角矩形 3"/>
          <p:cNvSpPr/>
          <p:nvPr/>
        </p:nvSpPr>
        <p:spPr>
          <a:xfrm>
            <a:off x="3665855" y="2120217"/>
            <a:ext cx="7176135" cy="1125220"/>
          </a:xfrm>
          <a:prstGeom prst="round2DiagRect">
            <a:avLst>
              <a:gd name="adj1" fmla="val 35291"/>
              <a:gd name="adj2" fmla="val 28349"/>
            </a:avLst>
          </a:prstGeom>
          <a:solidFill>
            <a:schemeClr val="bg2">
              <a:lumMod val="90000"/>
              <a:alpha val="5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49" name="文本框 2"/>
          <p:cNvSpPr txBox="true"/>
          <p:nvPr/>
        </p:nvSpPr>
        <p:spPr>
          <a:xfrm>
            <a:off x="3700145" y="2141807"/>
            <a:ext cx="7141845" cy="1106805"/>
          </a:xfrm>
          <a:prstGeom prst="rect">
            <a:avLst/>
          </a:prstGeom>
          <a:noFill/>
        </p:spPr>
        <p:txBody>
          <a:bodyPr wrap="square" rtlCol="0">
            <a:spAutoFit/>
          </a:bodyPr>
          <a:lstStyle/>
          <a:p>
            <a:r>
              <a:rPr lang="en-US" altLang="zh-CN">
                <a:latin typeface="仿宋_GB2312" panose="02010609030101010101" charset="-122"/>
                <a:ea typeface="仿宋_GB2312" panose="02010609030101010101" charset="-122"/>
                <a:cs typeface="仿宋_GB2312" panose="02010609030101010101" charset="-122"/>
              </a:rPr>
              <a:t>  </a:t>
            </a:r>
            <a:r>
              <a:rPr lang="en-US" altLang="zh-CN" sz="1600">
                <a:latin typeface="仿宋_GB2312" panose="02010609030101010101" charset="-122"/>
                <a:ea typeface="仿宋_GB2312" panose="02010609030101010101" charset="-122"/>
                <a:cs typeface="仿宋_GB2312" panose="02010609030101010101" charset="-122"/>
              </a:rPr>
              <a:t>  </a:t>
            </a:r>
            <a:r>
              <a:rPr lang="zh-CN" altLang="en-US" sz="1600">
                <a:latin typeface="仿宋_GB2312" panose="02010609030101010101" charset="-122"/>
                <a:ea typeface="仿宋_GB2312" panose="02010609030101010101" charset="-122"/>
                <a:cs typeface="仿宋_GB2312" panose="02010609030101010101" charset="-122"/>
              </a:rPr>
              <a:t>推行提前介入服务，按照</a:t>
            </a:r>
            <a:r>
              <a:rPr lang="zh-CN" altLang="en-US" sz="1600" b="1">
                <a:latin typeface="仿宋_GB2312" panose="02010609030101010101" charset="-122"/>
                <a:ea typeface="仿宋_GB2312" panose="02010609030101010101" charset="-122"/>
                <a:cs typeface="仿宋_GB2312" panose="02010609030101010101" charset="-122"/>
              </a:rPr>
              <a:t>“一事项一标准”</a:t>
            </a:r>
            <a:r>
              <a:rPr lang="zh-CN" altLang="en-US" sz="1600">
                <a:latin typeface="仿宋_GB2312" panose="02010609030101010101" charset="-122"/>
                <a:ea typeface="仿宋_GB2312" panose="02010609030101010101" charset="-122"/>
                <a:cs typeface="仿宋_GB2312" panose="02010609030101010101" charset="-122"/>
              </a:rPr>
              <a:t>的要求，重塑审批流程，编制了形式直观、简明易懂的审批服务事项办理指南和办理流程图，并在“山东政务服务网”发布，达到了网上可查、电话可询，实现了</a:t>
            </a:r>
            <a:r>
              <a:rPr lang="zh-CN" altLang="en-US" sz="1600" b="1">
                <a:latin typeface="仿宋_GB2312" panose="02010609030101010101" charset="-122"/>
                <a:ea typeface="仿宋_GB2312" panose="02010609030101010101" charset="-122"/>
                <a:cs typeface="仿宋_GB2312" panose="02010609030101010101" charset="-122"/>
              </a:rPr>
              <a:t>线上线下无差异的标准化审批服务</a:t>
            </a:r>
            <a:r>
              <a:rPr lang="zh-CN" altLang="en-US" sz="1600">
                <a:latin typeface="仿宋_GB2312" panose="02010609030101010101" charset="-122"/>
                <a:ea typeface="仿宋_GB2312" panose="02010609030101010101" charset="-122"/>
                <a:cs typeface="仿宋_GB2312" panose="02010609030101010101" charset="-122"/>
              </a:rPr>
              <a:t>，</a:t>
            </a:r>
            <a:r>
              <a:rPr lang="zh-CN" altLang="en-US" sz="1600">
                <a:latin typeface="仿宋_GB2312" panose="02010609030101010101" charset="-122"/>
                <a:ea typeface="仿宋_GB2312" panose="02010609030101010101" charset="-122"/>
                <a:cs typeface="仿宋_GB2312" panose="02010609030101010101" charset="-122"/>
                <a:sym typeface="+mn-ea"/>
              </a:rPr>
              <a:t>进一步减少审批环节，提高审批工作效率。</a:t>
            </a:r>
            <a:endParaRPr lang="zh-CN" altLang="en-US" sz="1600" b="1">
              <a:latin typeface="仿宋_GB2312" panose="02010609030101010101" charset="-122"/>
              <a:ea typeface="仿宋_GB2312" panose="02010609030101010101" charset="-122"/>
              <a:cs typeface="仿宋_GB2312" panose="02010609030101010101" charset="-122"/>
            </a:endParaRPr>
          </a:p>
        </p:txBody>
      </p:sp>
      <p:sp>
        <p:nvSpPr>
          <p:cNvPr id="1049050" name="文本框 4"/>
          <p:cNvSpPr txBox="true"/>
          <p:nvPr/>
        </p:nvSpPr>
        <p:spPr>
          <a:xfrm>
            <a:off x="1352550" y="1230336"/>
            <a:ext cx="9289415" cy="646331"/>
          </a:xfrm>
          <a:prstGeom prst="rect">
            <a:avLst/>
          </a:prstGeom>
          <a:noFill/>
        </p:spPr>
        <p:txBody>
          <a:bodyPr wrap="square" rtlCol="0">
            <a:spAutoFit/>
          </a:bodyPr>
          <a:lstStyle/>
          <a:p>
            <a:pPr algn="just"/>
            <a:r>
              <a:rPr lang="en-US" altLang="zh-CN" dirty="0" smtClean="0">
                <a:latin typeface="等线" panose="02010600030101010101" charset="-122"/>
                <a:ea typeface="等线" panose="02010600030101010101" charset="-122"/>
                <a:cs typeface="等线" panose="02010600030101010101" charset="-122"/>
                <a:sym typeface="+mn-ea"/>
              </a:rPr>
              <a:t>	</a:t>
            </a:r>
            <a:r>
              <a:rPr lang="zh-CN" altLang="en-US" dirty="0" smtClean="0">
                <a:latin typeface="等线" panose="02010600030101010101" charset="-122"/>
                <a:ea typeface="等线" panose="02010600030101010101" charset="-122"/>
                <a:cs typeface="等线" panose="02010600030101010101" charset="-122"/>
                <a:sym typeface="+mn-ea"/>
              </a:rPr>
              <a:t>积极</a:t>
            </a:r>
            <a:r>
              <a:rPr lang="en-US" altLang="zh-CN" dirty="0" err="1" smtClean="0">
                <a:latin typeface="等线" panose="02010600030101010101" charset="-122"/>
                <a:ea typeface="等线" panose="02010600030101010101" charset="-122"/>
                <a:cs typeface="等线" panose="02010600030101010101" charset="-122"/>
                <a:sym typeface="+mn-ea"/>
              </a:rPr>
              <a:t>在辐射</a:t>
            </a:r>
            <a:r>
              <a:rPr lang="zh-CN" altLang="en-US" dirty="0" smtClean="0">
                <a:latin typeface="等线" panose="02010600030101010101" charset="-122"/>
                <a:ea typeface="等线" panose="02010600030101010101" charset="-122"/>
                <a:cs typeface="等线" panose="02010600030101010101" charset="-122"/>
                <a:sym typeface="+mn-ea"/>
              </a:rPr>
              <a:t>类</a:t>
            </a:r>
            <a:r>
              <a:rPr lang="en-US" altLang="zh-CN" dirty="0" err="1" smtClean="0">
                <a:latin typeface="等线" panose="02010600030101010101" charset="-122"/>
                <a:ea typeface="等线" panose="02010600030101010101" charset="-122"/>
                <a:cs typeface="等线" panose="02010600030101010101" charset="-122"/>
                <a:sym typeface="+mn-ea"/>
              </a:rPr>
              <a:t>行政许可审批方面减环节</a:t>
            </a:r>
            <a:r>
              <a:rPr lang="en-US" altLang="zh-CN" dirty="0" err="1">
                <a:latin typeface="等线" panose="02010600030101010101" charset="-122"/>
                <a:ea typeface="等线" panose="02010600030101010101" charset="-122"/>
                <a:cs typeface="等线" panose="02010600030101010101" charset="-122"/>
                <a:sym typeface="+mn-ea"/>
              </a:rPr>
              <a:t>、压时限、提效率</a:t>
            </a:r>
            <a:r>
              <a:rPr lang="en-US" altLang="zh-CN" dirty="0" smtClean="0">
                <a:latin typeface="等线" panose="02010600030101010101" charset="-122"/>
                <a:ea typeface="等线" panose="02010600030101010101" charset="-122"/>
                <a:cs typeface="等线" panose="02010600030101010101" charset="-122"/>
                <a:sym typeface="+mn-ea"/>
              </a:rPr>
              <a:t>，</a:t>
            </a:r>
            <a:r>
              <a:rPr lang="zh-CN" altLang="en-US" dirty="0" smtClean="0">
                <a:latin typeface="等线" panose="02010600030101010101" charset="-122"/>
                <a:ea typeface="等线" panose="02010600030101010101" charset="-122"/>
                <a:cs typeface="等线" panose="02010600030101010101" charset="-122"/>
                <a:sym typeface="+mn-ea"/>
              </a:rPr>
              <a:t>通过</a:t>
            </a:r>
            <a:r>
              <a:rPr lang="en-US" altLang="zh-CN" dirty="0" err="1" smtClean="0">
                <a:latin typeface="等线" panose="02010600030101010101" charset="-122"/>
                <a:ea typeface="等线" panose="02010600030101010101" charset="-122"/>
                <a:cs typeface="等线" panose="02010600030101010101" charset="-122"/>
                <a:sym typeface="+mn-ea"/>
              </a:rPr>
              <a:t>不断优化审批服务</a:t>
            </a:r>
            <a:r>
              <a:rPr lang="zh-CN" altLang="en-US" dirty="0" smtClean="0">
                <a:latin typeface="等线" panose="02010600030101010101" charset="-122"/>
                <a:ea typeface="等线" panose="02010600030101010101" charset="-122"/>
                <a:cs typeface="等线" panose="02010600030101010101" charset="-122"/>
                <a:sym typeface="+mn-ea"/>
              </a:rPr>
              <a:t>，</a:t>
            </a:r>
            <a:r>
              <a:rPr lang="en-US" altLang="zh-CN" dirty="0" err="1" smtClean="0">
                <a:latin typeface="等线" panose="02010600030101010101" charset="-122"/>
                <a:ea typeface="等线" panose="02010600030101010101" charset="-122"/>
                <a:cs typeface="等线" panose="02010600030101010101" charset="-122"/>
                <a:sym typeface="+mn-ea"/>
              </a:rPr>
              <a:t>方便企业、群众办事，更好地激发市场活力和社会创造力</a:t>
            </a:r>
            <a:r>
              <a:rPr lang="zh-CN" altLang="en-US" dirty="0" smtClean="0">
                <a:latin typeface="等线" panose="02010600030101010101" charset="-122"/>
                <a:ea typeface="等线" panose="02010600030101010101" charset="-122"/>
                <a:cs typeface="等线" panose="02010600030101010101" charset="-122"/>
                <a:sym typeface="+mn-ea"/>
              </a:rPr>
              <a:t> </a:t>
            </a:r>
            <a:r>
              <a:rPr lang="en-US" altLang="zh-CN" dirty="0" smtClean="0">
                <a:latin typeface="等线" panose="02010600030101010101" charset="-122"/>
                <a:ea typeface="等线" panose="02010600030101010101" charset="-122"/>
                <a:cs typeface="等线" panose="02010600030101010101" charset="-122"/>
                <a:sym typeface="+mn-ea"/>
              </a:rPr>
              <a:t>。</a:t>
            </a:r>
            <a:endParaRPr lang="zh-CN" altLang="en-US" dirty="0">
              <a:latin typeface="等线" panose="02010600030101010101" charset="-122"/>
              <a:ea typeface="等线" panose="02010600030101010101" charset="-122"/>
              <a:cs typeface="等线" panose="02010600030101010101" charset="-122"/>
            </a:endParaRPr>
          </a:p>
        </p:txBody>
      </p:sp>
      <p:sp>
        <p:nvSpPr>
          <p:cNvPr id="1049051" name="左大括号 5"/>
          <p:cNvSpPr/>
          <p:nvPr/>
        </p:nvSpPr>
        <p:spPr>
          <a:xfrm>
            <a:off x="2031365" y="2491105"/>
            <a:ext cx="798195" cy="3331210"/>
          </a:xfrm>
          <a:prstGeom prst="leftBrace">
            <a:avLst>
              <a:gd name="adj1" fmla="val 49054"/>
              <a:gd name="adj2" fmla="val 49466"/>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9052" name="圆角矩形 6"/>
          <p:cNvSpPr/>
          <p:nvPr/>
        </p:nvSpPr>
        <p:spPr>
          <a:xfrm>
            <a:off x="2935602" y="2300605"/>
            <a:ext cx="468000" cy="684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53" name="圆角矩形 13"/>
          <p:cNvSpPr/>
          <p:nvPr/>
        </p:nvSpPr>
        <p:spPr>
          <a:xfrm>
            <a:off x="2935602" y="3811905"/>
            <a:ext cx="468000" cy="684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54" name="圆角矩形 7"/>
          <p:cNvSpPr/>
          <p:nvPr/>
        </p:nvSpPr>
        <p:spPr>
          <a:xfrm>
            <a:off x="2935602" y="5311775"/>
            <a:ext cx="468000" cy="684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55" name="文本框 15"/>
          <p:cNvSpPr txBox="true"/>
          <p:nvPr/>
        </p:nvSpPr>
        <p:spPr>
          <a:xfrm>
            <a:off x="2955290" y="2300605"/>
            <a:ext cx="428625" cy="917575"/>
          </a:xfrm>
          <a:prstGeom prst="rect">
            <a:avLst/>
          </a:prstGeom>
          <a:noFill/>
          <a:ln>
            <a:noFill/>
          </a:ln>
        </p:spPr>
        <p:txBody>
          <a:bodyPr vert="eaVert" wrap="square" rtlCol="0">
            <a:spAutoFit/>
          </a:bodyPr>
          <a:lstStyle/>
          <a:p>
            <a:r>
              <a:rPr lang="zh-CN" altLang="en-US" sz="1600">
                <a:solidFill>
                  <a:schemeClr val="bg1"/>
                </a:solidFill>
                <a:latin typeface="等线" panose="02010600030101010101" charset="-122"/>
                <a:ea typeface="等线" panose="02010600030101010101" charset="-122"/>
                <a:cs typeface="仿宋_GB2312" panose="02010609030101010101" charset="-122"/>
                <a:sym typeface="+mn-ea"/>
              </a:rPr>
              <a:t>减环节</a:t>
            </a:r>
            <a:endParaRPr lang="zh-CN" altLang="en-US" sz="1600">
              <a:solidFill>
                <a:schemeClr val="bg1"/>
              </a:solidFill>
              <a:latin typeface="等线" panose="02010600030101010101" charset="-122"/>
              <a:ea typeface="等线" panose="02010600030101010101" charset="-122"/>
              <a:cs typeface="仿宋_GB2312" panose="02010609030101010101" charset="-122"/>
              <a:sym typeface="+mn-ea"/>
            </a:endParaRPr>
          </a:p>
        </p:txBody>
      </p:sp>
      <p:sp>
        <p:nvSpPr>
          <p:cNvPr id="1049056" name="文本框 16"/>
          <p:cNvSpPr txBox="true"/>
          <p:nvPr/>
        </p:nvSpPr>
        <p:spPr>
          <a:xfrm>
            <a:off x="2955290" y="5311775"/>
            <a:ext cx="428625" cy="917575"/>
          </a:xfrm>
          <a:prstGeom prst="rect">
            <a:avLst/>
          </a:prstGeom>
          <a:noFill/>
        </p:spPr>
        <p:txBody>
          <a:bodyPr vert="eaVert" wrap="square" rtlCol="0">
            <a:spAutoFit/>
          </a:bodyPr>
          <a:lstStyle/>
          <a:p>
            <a:r>
              <a:rPr lang="zh-CN" altLang="en-US" sz="1600">
                <a:solidFill>
                  <a:schemeClr val="bg1"/>
                </a:solidFill>
                <a:latin typeface="等线" panose="02010600030101010101" charset="-122"/>
                <a:ea typeface="等线" panose="02010600030101010101" charset="-122"/>
                <a:cs typeface="仿宋_GB2312" panose="02010609030101010101" charset="-122"/>
                <a:sym typeface="+mn-ea"/>
              </a:rPr>
              <a:t>提效率</a:t>
            </a:r>
            <a:endParaRPr lang="zh-CN" altLang="en-US" sz="1600">
              <a:solidFill>
                <a:schemeClr val="bg1"/>
              </a:solidFill>
              <a:latin typeface="等线" panose="02010600030101010101" charset="-122"/>
              <a:ea typeface="等线" panose="02010600030101010101" charset="-122"/>
              <a:cs typeface="仿宋_GB2312" panose="02010609030101010101" charset="-122"/>
              <a:sym typeface="+mn-ea"/>
            </a:endParaRPr>
          </a:p>
        </p:txBody>
      </p:sp>
      <p:sp>
        <p:nvSpPr>
          <p:cNvPr id="1049057" name="文本框 17"/>
          <p:cNvSpPr txBox="true"/>
          <p:nvPr/>
        </p:nvSpPr>
        <p:spPr>
          <a:xfrm>
            <a:off x="2955290" y="3811905"/>
            <a:ext cx="428625" cy="917575"/>
          </a:xfrm>
          <a:prstGeom prst="rect">
            <a:avLst/>
          </a:prstGeom>
          <a:noFill/>
          <a:ln>
            <a:noFill/>
          </a:ln>
        </p:spPr>
        <p:txBody>
          <a:bodyPr vert="eaVert" wrap="square" rtlCol="0">
            <a:spAutoFit/>
          </a:bodyPr>
          <a:lstStyle/>
          <a:p>
            <a:r>
              <a:rPr lang="zh-CN" altLang="en-US" sz="1600">
                <a:solidFill>
                  <a:schemeClr val="bg1"/>
                </a:solidFill>
                <a:latin typeface="等线" panose="02010600030101010101" charset="-122"/>
                <a:ea typeface="等线" panose="02010600030101010101" charset="-122"/>
                <a:cs typeface="仿宋_GB2312" panose="02010609030101010101" charset="-122"/>
                <a:sym typeface="+mn-ea"/>
              </a:rPr>
              <a:t>压时限</a:t>
            </a:r>
            <a:endParaRPr lang="zh-CN" altLang="en-US" sz="1600">
              <a:solidFill>
                <a:schemeClr val="bg1"/>
              </a:solidFill>
              <a:latin typeface="等线" panose="02010600030101010101" charset="-122"/>
              <a:ea typeface="等线" panose="02010600030101010101" charset="-122"/>
              <a:cs typeface="仿宋_GB2312" panose="02010609030101010101" charset="-122"/>
              <a:sym typeface="+mn-ea"/>
            </a:endParaRPr>
          </a:p>
        </p:txBody>
      </p:sp>
      <p:sp>
        <p:nvSpPr>
          <p:cNvPr id="1049058" name="文本框 21"/>
          <p:cNvSpPr txBox="true"/>
          <p:nvPr/>
        </p:nvSpPr>
        <p:spPr>
          <a:xfrm>
            <a:off x="3700145" y="3725545"/>
            <a:ext cx="7158990" cy="860425"/>
          </a:xfrm>
          <a:prstGeom prst="rect">
            <a:avLst/>
          </a:prstGeom>
          <a:noFill/>
        </p:spPr>
        <p:txBody>
          <a:bodyPr wrap="square" rtlCol="0">
            <a:spAutoFit/>
          </a:bodyPr>
          <a:lstStyle/>
          <a:p>
            <a:r>
              <a:rPr lang="en-US" altLang="zh-CN" dirty="0">
                <a:latin typeface="仿宋_GB2312" panose="02010609030101010101" charset="-122"/>
                <a:ea typeface="仿宋_GB2312" panose="02010609030101010101" charset="-122"/>
                <a:cs typeface="仿宋_GB2312" panose="02010609030101010101" charset="-122"/>
                <a:sym typeface="+mn-ea"/>
              </a:rPr>
              <a:t>   </a:t>
            </a:r>
            <a:r>
              <a:rPr lang="zh-CN" altLang="en-US" sz="1600" dirty="0" smtClean="0">
                <a:latin typeface="仿宋_GB2312" panose="02010609030101010101" charset="-122"/>
                <a:ea typeface="仿宋_GB2312" panose="02010609030101010101" charset="-122"/>
                <a:cs typeface="仿宋_GB2312" panose="02010609030101010101" charset="-122"/>
                <a:sym typeface="+mn-ea"/>
              </a:rPr>
              <a:t>持</a:t>
            </a:r>
            <a:r>
              <a:rPr lang="zh-CN" altLang="en-US" sz="1600" dirty="0">
                <a:latin typeface="仿宋_GB2312" panose="02010609030101010101" charset="-122"/>
                <a:ea typeface="仿宋_GB2312" panose="02010609030101010101" charset="-122"/>
                <a:cs typeface="仿宋_GB2312" panose="02010609030101010101" charset="-122"/>
                <a:sym typeface="+mn-ea"/>
              </a:rPr>
              <a:t>续压缩审批事</a:t>
            </a:r>
            <a:r>
              <a:rPr lang="zh-CN" altLang="en-US" sz="1600" dirty="0" smtClean="0">
                <a:latin typeface="仿宋_GB2312" panose="02010609030101010101" charset="-122"/>
                <a:ea typeface="仿宋_GB2312" panose="02010609030101010101" charset="-122"/>
                <a:cs typeface="仿宋_GB2312" panose="02010609030101010101" charset="-122"/>
                <a:sym typeface="+mn-ea"/>
              </a:rPr>
              <a:t>项承</a:t>
            </a:r>
            <a:r>
              <a:rPr lang="zh-CN" altLang="en-US" sz="1600" dirty="0">
                <a:latin typeface="仿宋_GB2312" panose="02010609030101010101" charset="-122"/>
                <a:ea typeface="仿宋_GB2312" panose="02010609030101010101" charset="-122"/>
                <a:cs typeface="仿宋_GB2312" panose="02010609030101010101" charset="-122"/>
                <a:sym typeface="+mn-ea"/>
              </a:rPr>
              <a:t>诺办结时限。目前，除辐射安全许可证新申</a:t>
            </a:r>
            <a:r>
              <a:rPr lang="zh-CN" altLang="en-US" sz="1600" dirty="0" smtClean="0">
                <a:latin typeface="仿宋_GB2312" panose="02010609030101010101" charset="-122"/>
                <a:ea typeface="仿宋_GB2312" panose="02010609030101010101" charset="-122"/>
                <a:cs typeface="仿宋_GB2312" panose="02010609030101010101" charset="-122"/>
                <a:sym typeface="+mn-ea"/>
              </a:rPr>
              <a:t>请、辐射环评等</a:t>
            </a:r>
            <a:r>
              <a:rPr lang="zh-CN" altLang="en-US" sz="1600" dirty="0">
                <a:latin typeface="仿宋_GB2312" panose="02010609030101010101" charset="-122"/>
                <a:ea typeface="仿宋_GB2312" panose="02010609030101010101" charset="-122"/>
                <a:cs typeface="仿宋_GB2312" panose="02010609030101010101" charset="-122"/>
                <a:sym typeface="+mn-ea"/>
              </a:rPr>
              <a:t>需要现场踏勘的审批事项外，其余审批事项的办件类型均</a:t>
            </a:r>
            <a:r>
              <a:rPr lang="zh-CN" altLang="en-US" sz="1600" b="1" dirty="0">
                <a:latin typeface="仿宋_GB2312" panose="02010609030101010101" charset="-122"/>
                <a:ea typeface="仿宋_GB2312" panose="02010609030101010101" charset="-122"/>
                <a:cs typeface="仿宋_GB2312" panose="02010609030101010101" charset="-122"/>
                <a:sym typeface="+mn-ea"/>
              </a:rPr>
              <a:t>由承诺件提升为即办件</a:t>
            </a:r>
            <a:r>
              <a:rPr lang="zh-CN" altLang="en-US" sz="1600" dirty="0">
                <a:latin typeface="仿宋_GB2312" panose="02010609030101010101" charset="-122"/>
                <a:ea typeface="仿宋_GB2312" panose="02010609030101010101" charset="-122"/>
                <a:cs typeface="仿宋_GB2312" panose="02010609030101010101" charset="-122"/>
                <a:sym typeface="+mn-ea"/>
              </a:rPr>
              <a:t>，提高了企业办证效率和办事体验。</a:t>
            </a:r>
            <a:endParaRPr lang="zh-CN" altLang="en-US" sz="1600" dirty="0"/>
          </a:p>
        </p:txBody>
      </p:sp>
      <p:sp>
        <p:nvSpPr>
          <p:cNvPr id="1049059" name="文本框 22"/>
          <p:cNvSpPr txBox="true"/>
          <p:nvPr/>
        </p:nvSpPr>
        <p:spPr>
          <a:xfrm>
            <a:off x="3700145" y="5116195"/>
            <a:ext cx="7142480" cy="1106805"/>
          </a:xfrm>
          <a:prstGeom prst="rect">
            <a:avLst/>
          </a:prstGeom>
          <a:noFill/>
        </p:spPr>
        <p:txBody>
          <a:bodyPr wrap="square" rtlCol="0">
            <a:spAutoFit/>
          </a:bodyPr>
          <a:lstStyle/>
          <a:p>
            <a:r>
              <a:rPr lang="en-US" altLang="zh-CN" dirty="0">
                <a:latin typeface="仿宋_GB2312" panose="02010609030101010101" charset="-122"/>
                <a:ea typeface="仿宋_GB2312" panose="02010609030101010101" charset="-122"/>
                <a:cs typeface="仿宋_GB2312" panose="02010609030101010101" charset="-122"/>
                <a:sym typeface="+mn-ea"/>
              </a:rPr>
              <a:t> </a:t>
            </a:r>
            <a:r>
              <a:rPr lang="en-US" altLang="zh-CN" sz="1400" dirty="0">
                <a:latin typeface="仿宋_GB2312" panose="02010609030101010101" charset="-122"/>
                <a:ea typeface="仿宋_GB2312" panose="02010609030101010101" charset="-122"/>
                <a:cs typeface="仿宋_GB2312" panose="02010609030101010101" charset="-122"/>
                <a:sym typeface="+mn-ea"/>
              </a:rPr>
              <a:t>   </a:t>
            </a:r>
            <a:r>
              <a:rPr lang="zh-CN" altLang="en-US" sz="1600" dirty="0">
                <a:latin typeface="仿宋_GB2312" panose="02010609030101010101" charset="-122"/>
                <a:ea typeface="仿宋_GB2312" panose="02010609030101010101" charset="-122"/>
                <a:cs typeface="仿宋_GB2312" panose="02010609030101010101" charset="-122"/>
                <a:sym typeface="+mn-ea"/>
              </a:rPr>
              <a:t>建立辐射审批事项“市域通办”工作模式，将辐射安全许可证变更、重新申领、延续、注销，放射源转让备案的办理权限调</a:t>
            </a:r>
            <a:r>
              <a:rPr lang="zh-CN" altLang="en-US" sz="1600" dirty="0" smtClean="0">
                <a:latin typeface="仿宋_GB2312" panose="02010609030101010101" charset="-122"/>
                <a:ea typeface="仿宋_GB2312" panose="02010609030101010101" charset="-122"/>
                <a:cs typeface="仿宋_GB2312" panose="02010609030101010101" charset="-122"/>
                <a:sym typeface="+mn-ea"/>
              </a:rPr>
              <a:t>整至各分局实施</a:t>
            </a:r>
            <a:r>
              <a:rPr lang="zh-CN" altLang="en-US" sz="1600" dirty="0">
                <a:latin typeface="仿宋_GB2312" panose="02010609030101010101" charset="-122"/>
                <a:ea typeface="仿宋_GB2312" panose="02010609030101010101" charset="-122"/>
                <a:cs typeface="仿宋_GB2312" panose="02010609030101010101" charset="-122"/>
                <a:sym typeface="+mn-ea"/>
              </a:rPr>
              <a:t>，实现</a:t>
            </a:r>
            <a:r>
              <a:rPr lang="zh-CN" altLang="en-US" sz="1600" b="1" dirty="0">
                <a:latin typeface="仿宋_GB2312" panose="02010609030101010101" charset="-122"/>
                <a:ea typeface="仿宋_GB2312" panose="02010609030101010101" charset="-122"/>
                <a:cs typeface="仿宋_GB2312" panose="02010609030101010101" charset="-122"/>
                <a:sym typeface="+mn-ea"/>
              </a:rPr>
              <a:t>“区内事区内办”</a:t>
            </a:r>
            <a:r>
              <a:rPr lang="zh-CN" altLang="en-US" sz="1600" dirty="0" smtClean="0">
                <a:latin typeface="仿宋_GB2312" panose="02010609030101010101" charset="-122"/>
                <a:ea typeface="仿宋_GB2312" panose="02010609030101010101" charset="-122"/>
                <a:cs typeface="仿宋_GB2312" panose="02010609030101010101" charset="-122"/>
                <a:sym typeface="+mn-ea"/>
              </a:rPr>
              <a:t>。</a:t>
            </a:r>
            <a:r>
              <a:rPr lang="zh-CN" altLang="en-US" sz="1600" dirty="0">
                <a:latin typeface="仿宋_GB2312" panose="02010609030101010101" charset="-122"/>
                <a:ea typeface="仿宋_GB2312" panose="02010609030101010101" charset="-122"/>
                <a:cs typeface="仿宋_GB2312" panose="02010609030101010101" charset="-122"/>
                <a:sym typeface="+mn-ea"/>
              </a:rPr>
              <a:t>同时，推进</a:t>
            </a:r>
            <a:r>
              <a:rPr lang="zh-CN" altLang="en-US" sz="1600" b="1" dirty="0">
                <a:latin typeface="仿宋_GB2312" panose="02010609030101010101" charset="-122"/>
                <a:ea typeface="仿宋_GB2312" panose="02010609030101010101" charset="-122"/>
                <a:cs typeface="仿宋_GB2312" panose="02010609030101010101" charset="-122"/>
                <a:sym typeface="+mn-ea"/>
              </a:rPr>
              <a:t>“不见面”服务</a:t>
            </a:r>
            <a:r>
              <a:rPr lang="zh-CN" altLang="en-US" sz="1600" dirty="0">
                <a:latin typeface="仿宋_GB2312" panose="02010609030101010101" charset="-122"/>
                <a:ea typeface="仿宋_GB2312" panose="02010609030101010101" charset="-122"/>
                <a:cs typeface="仿宋_GB2312" panose="02010609030101010101" charset="-122"/>
                <a:sym typeface="+mn-ea"/>
              </a:rPr>
              <a:t>，支持企业通过线下邮寄</a:t>
            </a:r>
            <a:r>
              <a:rPr lang="zh-CN" altLang="en-US" sz="1600" dirty="0" smtClean="0">
                <a:latin typeface="仿宋_GB2312" panose="02010609030101010101" charset="-122"/>
                <a:ea typeface="仿宋_GB2312" panose="02010609030101010101" charset="-122"/>
                <a:cs typeface="仿宋_GB2312" panose="02010609030101010101" charset="-122"/>
                <a:sym typeface="+mn-ea"/>
              </a:rPr>
              <a:t>、线</a:t>
            </a:r>
            <a:r>
              <a:rPr lang="zh-CN" altLang="en-US" sz="1600" dirty="0">
                <a:latin typeface="仿宋_GB2312" panose="02010609030101010101" charset="-122"/>
                <a:ea typeface="仿宋_GB2312" panose="02010609030101010101" charset="-122"/>
                <a:cs typeface="仿宋_GB2312" panose="02010609030101010101" charset="-122"/>
                <a:sym typeface="+mn-ea"/>
              </a:rPr>
              <a:t>上申请方</a:t>
            </a:r>
            <a:r>
              <a:rPr lang="zh-CN" altLang="en-US" sz="1600" dirty="0" smtClean="0">
                <a:latin typeface="仿宋_GB2312" panose="02010609030101010101" charset="-122"/>
                <a:ea typeface="仿宋_GB2312" panose="02010609030101010101" charset="-122"/>
                <a:cs typeface="仿宋_GB2312" panose="02010609030101010101" charset="-122"/>
                <a:sym typeface="+mn-ea"/>
              </a:rPr>
              <a:t>式申</a:t>
            </a:r>
            <a:r>
              <a:rPr lang="zh-CN" altLang="en-US" sz="1600" dirty="0">
                <a:latin typeface="仿宋_GB2312" panose="02010609030101010101" charset="-122"/>
                <a:ea typeface="仿宋_GB2312" panose="02010609030101010101" charset="-122"/>
                <a:cs typeface="仿宋_GB2312" panose="02010609030101010101" charset="-122"/>
                <a:sym typeface="+mn-ea"/>
              </a:rPr>
              <a:t>报办理辐射业务，推进辐射事项审批增速提</a:t>
            </a:r>
            <a:r>
              <a:rPr lang="zh-CN" altLang="en-US" sz="1600" dirty="0" smtClean="0">
                <a:latin typeface="仿宋_GB2312" panose="02010609030101010101" charset="-122"/>
                <a:ea typeface="仿宋_GB2312" panose="02010609030101010101" charset="-122"/>
                <a:cs typeface="仿宋_GB2312" panose="02010609030101010101" charset="-122"/>
                <a:sym typeface="+mn-ea"/>
              </a:rPr>
              <a:t>效</a:t>
            </a:r>
            <a:r>
              <a:rPr lang="zh-CN" altLang="en-US" sz="1600" dirty="0">
                <a:latin typeface="仿宋_GB2312" panose="02010609030101010101" charset="-122"/>
                <a:ea typeface="仿宋_GB2312" panose="02010609030101010101" charset="-122"/>
                <a:cs typeface="仿宋_GB2312" panose="02010609030101010101" charset="-122"/>
                <a:sym typeface="+mn-ea"/>
              </a:rPr>
              <a:t>。</a:t>
            </a:r>
            <a:endParaRPr lang="zh-CN" altLang="en-US" sz="1600" dirty="0"/>
          </a:p>
        </p:txBody>
      </p:sp>
      <p:sp>
        <p:nvSpPr>
          <p:cNvPr id="1049060" name="文本框 25"/>
          <p:cNvSpPr txBox="true"/>
          <p:nvPr/>
        </p:nvSpPr>
        <p:spPr>
          <a:xfrm>
            <a:off x="1122948" y="2713307"/>
            <a:ext cx="492443" cy="3572510"/>
          </a:xfrm>
          <a:prstGeom prst="rect">
            <a:avLst/>
          </a:prstGeom>
          <a:noFill/>
        </p:spPr>
        <p:txBody>
          <a:bodyPr vert="eaVert" wrap="square" rtlCol="0">
            <a:spAutoFit/>
          </a:bodyPr>
          <a:lstStyle/>
          <a:p>
            <a:r>
              <a:rPr lang="zh-CN" altLang="en-US" sz="2000" dirty="0">
                <a:solidFill>
                  <a:schemeClr val="bg1"/>
                </a:solidFill>
                <a:latin typeface="等线" panose="02010600030101010101" charset="-122"/>
                <a:ea typeface="等线" panose="02010600030101010101" charset="-122"/>
              </a:rPr>
              <a:t>优化辐</a:t>
            </a:r>
            <a:r>
              <a:rPr lang="zh-CN" altLang="en-US" sz="2000" dirty="0" smtClean="0">
                <a:solidFill>
                  <a:schemeClr val="bg1"/>
                </a:solidFill>
                <a:latin typeface="等线" panose="02010600030101010101" charset="-122"/>
                <a:ea typeface="等线" panose="02010600030101010101" charset="-122"/>
              </a:rPr>
              <a:t>射类行</a:t>
            </a:r>
            <a:r>
              <a:rPr lang="zh-CN" altLang="en-US" sz="2000" dirty="0">
                <a:solidFill>
                  <a:schemeClr val="bg1"/>
                </a:solidFill>
                <a:latin typeface="等线" panose="02010600030101010101" charset="-122"/>
                <a:ea typeface="等线" panose="02010600030101010101" charset="-122"/>
              </a:rPr>
              <a:t>政许可审批</a:t>
            </a:r>
            <a:endParaRPr lang="zh-CN" altLang="en-US" sz="2000" dirty="0">
              <a:solidFill>
                <a:schemeClr val="bg1"/>
              </a:solidFill>
              <a:latin typeface="等线" panose="02010600030101010101" charset="-122"/>
              <a:ea typeface="等线" panose="02010600030101010101" charset="-122"/>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0" name="Group 5"/>
          <p:cNvGrpSpPr/>
          <p:nvPr/>
        </p:nvGrpSpPr>
        <p:grpSpPr>
          <a:xfrm>
            <a:off x="0" y="3175"/>
            <a:ext cx="12192000" cy="6854825"/>
            <a:chOff x="0" y="3175"/>
            <a:chExt cx="12192000" cy="6854825"/>
          </a:xfrm>
        </p:grpSpPr>
        <p:sp>
          <p:nvSpPr>
            <p:cNvPr id="1049064" name="Freeform 9"/>
            <p:cNvSpPr/>
            <p:nvPr/>
          </p:nvSpPr>
          <p:spPr bwMode="auto">
            <a:xfrm>
              <a:off x="5475817" y="3175"/>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false" compatLnSpc="true"/>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9065" name="矩形 14"/>
            <p:cNvSpPr/>
            <p:nvPr/>
          </p:nvSpPr>
          <p:spPr>
            <a:xfrm>
              <a:off x="0" y="6533321"/>
              <a:ext cx="12192000" cy="324679"/>
            </a:xfrm>
            <a:prstGeom prst="rect">
              <a:avLst/>
            </a:prstGeom>
            <a:gradFill>
              <a:gsLst>
                <a:gs pos="0">
                  <a:schemeClr val="accent1"/>
                </a:gs>
                <a:gs pos="100000">
                  <a:schemeClr val="accent2"/>
                </a:gs>
              </a:gsLst>
              <a:lin ang="108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pic>
        <p:nvPicPr>
          <p:cNvPr id="2097181" name="Picture 2" descr="C:\Users\Administrator\Desktop\d439b6003af33a87e950a77b741407385343fbf21f33_看图王.jpg"/>
          <p:cNvPicPr>
            <a:picLocks noChangeAspect="true" noChangeArrowheads="true"/>
          </p:cNvPicPr>
          <p:nvPr/>
        </p:nvPicPr>
        <p:blipFill>
          <a:blip r:embed="rId1" cstate="print"/>
          <a:srcRect/>
          <a:stretch>
            <a:fillRect/>
          </a:stretch>
        </p:blipFill>
        <p:spPr bwMode="auto">
          <a:xfrm>
            <a:off x="317997" y="319405"/>
            <a:ext cx="684000" cy="637870"/>
          </a:xfrm>
          <a:prstGeom prst="rect">
            <a:avLst/>
          </a:prstGeom>
          <a:noFill/>
        </p:spPr>
      </p:pic>
      <p:sp>
        <p:nvSpPr>
          <p:cNvPr id="1049066" name="文本框 137"/>
          <p:cNvSpPr txBox="true"/>
          <p:nvPr/>
        </p:nvSpPr>
        <p:spPr>
          <a:xfrm>
            <a:off x="1239358" y="405765"/>
            <a:ext cx="5519460" cy="492443"/>
          </a:xfrm>
          <a:prstGeom prst="rect">
            <a:avLst/>
          </a:prstGeom>
          <a:noFill/>
        </p:spPr>
        <p:txBody>
          <a:bodyPr wrap="none" rtlCol="0" anchor="t">
            <a:spAutoFit/>
          </a:bodyPr>
          <a:lstStyle/>
          <a:p>
            <a:pPr fontAlgn="base">
              <a:spcBef>
                <a:spcPct val="0"/>
              </a:spcBef>
              <a:spcAft>
                <a:spcPct val="0"/>
              </a:spcAft>
            </a:pPr>
            <a:r>
              <a:rPr lang="zh-CN" altLang="en-US" sz="2600" dirty="0" smtClean="0">
                <a:latin typeface="方正小标宋简体" panose="02000000000000000000" charset="-122"/>
                <a:ea typeface="方正小标宋简体" panose="02000000000000000000" charset="-122"/>
                <a:cs typeface="+mn-ea"/>
                <a:sym typeface="+mn-lt"/>
              </a:rPr>
              <a:t>（七）优化辐射类行政许可办理流程</a:t>
            </a:r>
            <a:endParaRPr lang="zh-CN" altLang="en-US" sz="2600" dirty="0" smtClean="0">
              <a:latin typeface="方正小标宋简体" panose="02000000000000000000" charset="-122"/>
              <a:ea typeface="方正小标宋简体" panose="02000000000000000000" charset="-122"/>
              <a:cs typeface="+mn-ea"/>
              <a:sym typeface="+mn-lt"/>
            </a:endParaRPr>
          </a:p>
        </p:txBody>
      </p:sp>
      <p:sp>
        <p:nvSpPr>
          <p:cNvPr id="1049067" name="文本框 2"/>
          <p:cNvSpPr txBox="true"/>
          <p:nvPr>
            <p:custDataLst>
              <p:tags r:id="rId2"/>
            </p:custDataLst>
          </p:nvPr>
        </p:nvSpPr>
        <p:spPr>
          <a:xfrm>
            <a:off x="1315085" y="1431925"/>
            <a:ext cx="5992495" cy="435632"/>
          </a:xfrm>
          <a:prstGeom prst="rect">
            <a:avLst/>
          </a:prstGeom>
          <a:noFill/>
        </p:spPr>
        <p:txBody>
          <a:bodyPr wrap="square">
            <a:spAutoFit/>
          </a:bodyPr>
          <a:lstStyle/>
          <a:p>
            <a:pPr algn="just">
              <a:lnSpc>
                <a:spcPct val="120000"/>
              </a:lnSpc>
            </a:pPr>
            <a:r>
              <a:rPr lang="zh-CN" altLang="en-US" sz="2000" b="1" dirty="0" smtClean="0">
                <a:solidFill>
                  <a:srgbClr val="007F00"/>
                </a:solidFill>
                <a:cs typeface="+mn-ea"/>
                <a:sym typeface="+mn-lt"/>
              </a:rPr>
              <a:t>相关案例</a:t>
            </a:r>
            <a:endParaRPr lang="zh-CN" altLang="en-US" sz="2000" b="1" dirty="0">
              <a:solidFill>
                <a:srgbClr val="007F00"/>
              </a:solidFill>
              <a:cs typeface="+mn-ea"/>
              <a:sym typeface="+mn-lt"/>
            </a:endParaRPr>
          </a:p>
        </p:txBody>
      </p:sp>
      <p:sp>
        <p:nvSpPr>
          <p:cNvPr id="1049068" name="矩形 12"/>
          <p:cNvSpPr/>
          <p:nvPr>
            <p:custDataLst>
              <p:tags r:id="rId3"/>
            </p:custDataLst>
          </p:nvPr>
        </p:nvSpPr>
        <p:spPr>
          <a:xfrm>
            <a:off x="839788" y="1585159"/>
            <a:ext cx="153907" cy="153907"/>
          </a:xfrm>
          <a:prstGeom prst="rect">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049069" name="对角圆角矩形 6"/>
          <p:cNvSpPr/>
          <p:nvPr/>
        </p:nvSpPr>
        <p:spPr>
          <a:xfrm>
            <a:off x="1332230" y="2138680"/>
            <a:ext cx="4213225" cy="3764280"/>
          </a:xfrm>
          <a:prstGeom prst="round2DiagRect">
            <a:avLst>
              <a:gd name="adj1" fmla="val 35291"/>
              <a:gd name="adj2" fmla="val 28349"/>
            </a:avLst>
          </a:prstGeom>
          <a:solidFill>
            <a:schemeClr val="bg2">
              <a:lumMod val="90000"/>
              <a:alpha val="5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70" name="对角圆角矩形 7"/>
          <p:cNvSpPr/>
          <p:nvPr/>
        </p:nvSpPr>
        <p:spPr>
          <a:xfrm>
            <a:off x="6461125" y="2138680"/>
            <a:ext cx="4213225" cy="3764280"/>
          </a:xfrm>
          <a:prstGeom prst="round2DiagRect">
            <a:avLst>
              <a:gd name="adj1" fmla="val 35291"/>
              <a:gd name="adj2" fmla="val 28349"/>
            </a:avLst>
          </a:prstGeom>
          <a:solidFill>
            <a:schemeClr val="bg2">
              <a:lumMod val="90000"/>
              <a:alpha val="5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71" name="对角圆角矩形 2"/>
          <p:cNvSpPr/>
          <p:nvPr/>
        </p:nvSpPr>
        <p:spPr>
          <a:xfrm>
            <a:off x="1315085" y="2146935"/>
            <a:ext cx="4213225" cy="3764280"/>
          </a:xfrm>
          <a:prstGeom prst="round2DiagRect">
            <a:avLst>
              <a:gd name="adj1" fmla="val 35291"/>
              <a:gd name="adj2" fmla="val 28349"/>
            </a:avLst>
          </a:prstGeom>
          <a:solidFill>
            <a:schemeClr val="bg2">
              <a:lumMod val="90000"/>
              <a:alpha val="5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72" name="文本框 3"/>
          <p:cNvSpPr txBox="true"/>
          <p:nvPr/>
        </p:nvSpPr>
        <p:spPr>
          <a:xfrm>
            <a:off x="1724660" y="2743835"/>
            <a:ext cx="3562985" cy="2799715"/>
          </a:xfrm>
          <a:prstGeom prst="rect">
            <a:avLst/>
          </a:prstGeom>
          <a:noFill/>
        </p:spPr>
        <p:txBody>
          <a:bodyPr wrap="square" rtlCol="0">
            <a:spAutoFit/>
          </a:bodyPr>
          <a:lstStyle/>
          <a:p>
            <a:r>
              <a:rPr lang="zh-CN" altLang="en-US" sz="1600" b="1" dirty="0">
                <a:latin typeface="等线" panose="02010600030101010101" charset="-122"/>
                <a:ea typeface="等线" panose="02010600030101010101" charset="-122"/>
                <a:cs typeface="仿宋_GB2312" panose="02010609030101010101" charset="-122"/>
              </a:rPr>
              <a:t>案例一</a:t>
            </a:r>
            <a:r>
              <a:rPr lang="zh-CN" altLang="en-US" sz="1600" b="1" dirty="0" smtClean="0">
                <a:latin typeface="等线" panose="02010600030101010101" charset="-122"/>
                <a:ea typeface="等线" panose="02010600030101010101" charset="-122"/>
                <a:cs typeface="仿宋_GB2312" panose="02010609030101010101" charset="-122"/>
              </a:rPr>
              <a:t>：</a:t>
            </a:r>
            <a:endParaRPr lang="en-US" altLang="zh-CN" sz="1600" b="1" dirty="0" smtClean="0">
              <a:latin typeface="等线" panose="02010600030101010101" charset="-122"/>
              <a:ea typeface="等线" panose="02010600030101010101" charset="-122"/>
              <a:cs typeface="仿宋_GB2312" panose="02010609030101010101" charset="-122"/>
            </a:endParaRPr>
          </a:p>
          <a:p>
            <a:endParaRPr lang="zh-CN" altLang="en-US" sz="1600" b="1" dirty="0">
              <a:latin typeface="等线" panose="02010600030101010101" charset="-122"/>
              <a:ea typeface="等线" panose="02010600030101010101" charset="-122"/>
              <a:cs typeface="仿宋_GB2312" panose="02010609030101010101" charset="-122"/>
            </a:endParaRPr>
          </a:p>
          <a:p>
            <a:r>
              <a:rPr lang="en-US" altLang="zh-CN" sz="1600" dirty="0">
                <a:latin typeface="仿宋_GB2312" panose="02010609030101010101" charset="-122"/>
                <a:ea typeface="仿宋_GB2312" panose="02010609030101010101" charset="-122"/>
                <a:cs typeface="仿宋_GB2312" panose="02010609030101010101" charset="-122"/>
              </a:rPr>
              <a:t>    </a:t>
            </a:r>
            <a:r>
              <a:rPr lang="zh-CN" altLang="en-US" sz="1600" dirty="0">
                <a:latin typeface="仿宋_GB2312" panose="02010609030101010101" charset="-122"/>
                <a:ea typeface="仿宋_GB2312" panose="02010609030101010101" charset="-122"/>
                <a:cs typeface="仿宋_GB2312" panose="02010609030101010101" charset="-122"/>
              </a:rPr>
              <a:t>根据枣庄市生态环境局《关于优化政务服务工作促进经济高质量发展的通知》有关要求，</a:t>
            </a:r>
            <a:r>
              <a:rPr lang="zh-CN" altLang="en-US" sz="1600" dirty="0">
                <a:latin typeface="仿宋_GB2312" panose="02010609030101010101" charset="-122"/>
                <a:ea typeface="仿宋_GB2312" panose="02010609030101010101" charset="-122"/>
                <a:cs typeface="仿宋_GB2312" panose="02010609030101010101" charset="-122"/>
                <a:sym typeface="+mn-ea"/>
              </a:rPr>
              <a:t>自</a:t>
            </a:r>
            <a:r>
              <a:rPr lang="en-US" altLang="zh-CN" sz="1600" dirty="0">
                <a:latin typeface="仿宋_GB2312" panose="02010609030101010101" charset="-122"/>
                <a:ea typeface="仿宋_GB2312" panose="02010609030101010101" charset="-122"/>
                <a:cs typeface="仿宋_GB2312" panose="02010609030101010101" charset="-122"/>
                <a:sym typeface="+mn-ea"/>
              </a:rPr>
              <a:t>2022</a:t>
            </a:r>
            <a:r>
              <a:rPr lang="zh-CN" altLang="en-US" sz="1600" dirty="0">
                <a:latin typeface="仿宋_GB2312" panose="02010609030101010101" charset="-122"/>
                <a:ea typeface="仿宋_GB2312" panose="02010609030101010101" charset="-122"/>
                <a:cs typeface="仿宋_GB2312" panose="02010609030101010101" charset="-122"/>
                <a:sym typeface="+mn-ea"/>
              </a:rPr>
              <a:t>年</a:t>
            </a:r>
            <a:r>
              <a:rPr lang="en-US" altLang="zh-CN" sz="1600" dirty="0">
                <a:latin typeface="仿宋_GB2312" panose="02010609030101010101" charset="-122"/>
                <a:ea typeface="仿宋_GB2312" panose="02010609030101010101" charset="-122"/>
                <a:cs typeface="仿宋_GB2312" panose="02010609030101010101" charset="-122"/>
                <a:sym typeface="+mn-ea"/>
              </a:rPr>
              <a:t>5</a:t>
            </a:r>
            <a:r>
              <a:rPr lang="zh-CN" altLang="en-US" sz="1600" dirty="0">
                <a:latin typeface="仿宋_GB2312" panose="02010609030101010101" charset="-122"/>
                <a:ea typeface="仿宋_GB2312" panose="02010609030101010101" charset="-122"/>
                <a:cs typeface="仿宋_GB2312" panose="02010609030101010101" charset="-122"/>
                <a:sym typeface="+mn-ea"/>
              </a:rPr>
              <a:t>月</a:t>
            </a:r>
            <a:r>
              <a:rPr lang="en-US" altLang="zh-CN" sz="1600" dirty="0">
                <a:latin typeface="仿宋_GB2312" panose="02010609030101010101" charset="-122"/>
                <a:ea typeface="仿宋_GB2312" panose="02010609030101010101" charset="-122"/>
                <a:cs typeface="仿宋_GB2312" panose="02010609030101010101" charset="-122"/>
                <a:sym typeface="+mn-ea"/>
              </a:rPr>
              <a:t>1</a:t>
            </a:r>
            <a:r>
              <a:rPr lang="zh-CN" altLang="en-US" sz="1600" dirty="0">
                <a:latin typeface="仿宋_GB2312" panose="02010609030101010101" charset="-122"/>
                <a:ea typeface="仿宋_GB2312" panose="02010609030101010101" charset="-122"/>
                <a:cs typeface="仿宋_GB2312" panose="02010609030101010101" charset="-122"/>
                <a:sym typeface="+mn-ea"/>
              </a:rPr>
              <a:t>日起，部分辐射安全许可证审批权限调整由各分局实施。</a:t>
            </a:r>
            <a:r>
              <a:rPr lang="en-US" altLang="zh-CN" sz="1600" dirty="0">
                <a:latin typeface="仿宋_GB2312" panose="02010609030101010101" charset="-122"/>
                <a:ea typeface="仿宋_GB2312" panose="02010609030101010101" charset="-122"/>
                <a:cs typeface="仿宋_GB2312" panose="02010609030101010101" charset="-122"/>
                <a:sym typeface="+mn-ea"/>
              </a:rPr>
              <a:t>2022</a:t>
            </a:r>
            <a:r>
              <a:rPr lang="zh-CN" altLang="en-US" sz="1600" dirty="0">
                <a:latin typeface="仿宋_GB2312" panose="02010609030101010101" charset="-122"/>
                <a:ea typeface="仿宋_GB2312" panose="02010609030101010101" charset="-122"/>
                <a:cs typeface="仿宋_GB2312" panose="02010609030101010101" charset="-122"/>
                <a:sym typeface="+mn-ea"/>
              </a:rPr>
              <a:t>年</a:t>
            </a:r>
            <a:r>
              <a:rPr lang="en-US" altLang="zh-CN" sz="1600" dirty="0">
                <a:latin typeface="仿宋_GB2312" panose="02010609030101010101" charset="-122"/>
                <a:ea typeface="仿宋_GB2312" panose="02010609030101010101" charset="-122"/>
                <a:cs typeface="仿宋_GB2312" panose="02010609030101010101" charset="-122"/>
                <a:sym typeface="+mn-ea"/>
              </a:rPr>
              <a:t>9</a:t>
            </a:r>
            <a:r>
              <a:rPr lang="zh-CN" altLang="en-US" sz="1600" dirty="0">
                <a:latin typeface="仿宋_GB2312" panose="02010609030101010101" charset="-122"/>
                <a:ea typeface="仿宋_GB2312" panose="02010609030101010101" charset="-122"/>
                <a:cs typeface="仿宋_GB2312" panose="02010609030101010101" charset="-122"/>
                <a:sym typeface="+mn-ea"/>
              </a:rPr>
              <a:t>月</a:t>
            </a:r>
            <a:r>
              <a:rPr lang="en-US" altLang="zh-CN" sz="1600" dirty="0">
                <a:latin typeface="仿宋_GB2312" panose="02010609030101010101" charset="-122"/>
                <a:ea typeface="仿宋_GB2312" panose="02010609030101010101" charset="-122"/>
                <a:cs typeface="仿宋_GB2312" panose="02010609030101010101" charset="-122"/>
                <a:sym typeface="+mn-ea"/>
              </a:rPr>
              <a:t>30</a:t>
            </a:r>
            <a:r>
              <a:rPr lang="zh-CN" altLang="en-US" sz="1600" dirty="0">
                <a:latin typeface="仿宋_GB2312" panose="02010609030101010101" charset="-122"/>
                <a:ea typeface="仿宋_GB2312" panose="02010609030101010101" charset="-122"/>
                <a:cs typeface="仿宋_GB2312" panose="02010609030101010101" charset="-122"/>
                <a:sym typeface="+mn-ea"/>
              </a:rPr>
              <a:t>日，</a:t>
            </a:r>
            <a:r>
              <a:rPr lang="zh-CN" altLang="en-US" sz="1600" dirty="0">
                <a:latin typeface="仿宋_GB2312" panose="02010609030101010101" charset="-122"/>
                <a:ea typeface="仿宋_GB2312" panose="02010609030101010101" charset="-122"/>
                <a:cs typeface="仿宋_GB2312" panose="02010609030101010101" charset="-122"/>
              </a:rPr>
              <a:t>滕州市的枣庄市肿瘤医院（枣庄市胸科医院）由</a:t>
            </a:r>
            <a:r>
              <a:rPr lang="zh-CN" altLang="en-US" sz="1600" dirty="0">
                <a:latin typeface="仿宋_GB2312" panose="02010609030101010101" charset="-122"/>
                <a:ea typeface="仿宋_GB2312" panose="02010609030101010101" charset="-122"/>
                <a:cs typeface="仿宋_GB2312" panose="02010609030101010101" charset="-122"/>
                <a:sym typeface="+mn-ea"/>
              </a:rPr>
              <a:t>滕州分局在</a:t>
            </a:r>
            <a:r>
              <a:rPr lang="zh-CN" altLang="en-US" sz="1600" b="1" dirty="0">
                <a:latin typeface="等线" panose="02010600030101010101" charset="-122"/>
                <a:ea typeface="等线" panose="02010600030101010101" charset="-122"/>
                <a:cs typeface="仿宋_GB2312" panose="02010609030101010101" charset="-122"/>
                <a:sym typeface="+mn-ea"/>
              </a:rPr>
              <a:t>当日办理完成</a:t>
            </a:r>
            <a:r>
              <a:rPr lang="zh-CN" altLang="en-US" sz="1600" dirty="0">
                <a:latin typeface="仿宋_GB2312" panose="02010609030101010101" charset="-122"/>
                <a:ea typeface="仿宋_GB2312" panose="02010609030101010101" charset="-122"/>
                <a:cs typeface="仿宋_GB2312" panose="02010609030101010101" charset="-122"/>
                <a:sym typeface="+mn-ea"/>
              </a:rPr>
              <a:t>辐射安全许可证的变更，真正实现</a:t>
            </a:r>
            <a:r>
              <a:rPr lang="zh-CN" altLang="en-US" sz="1600" b="1" dirty="0">
                <a:latin typeface="等线" panose="02010600030101010101" charset="-122"/>
                <a:ea typeface="等线" panose="02010600030101010101" charset="-122"/>
                <a:cs typeface="仿宋_GB2312" panose="02010609030101010101" charset="-122"/>
                <a:sym typeface="+mn-ea"/>
              </a:rPr>
              <a:t>“受理后即办”、“区内事区内办”</a:t>
            </a:r>
            <a:r>
              <a:rPr lang="zh-CN" altLang="en-US" sz="1600" dirty="0">
                <a:latin typeface="仿宋_GB2312" panose="02010609030101010101" charset="-122"/>
                <a:ea typeface="仿宋_GB2312" panose="02010609030101010101" charset="-122"/>
                <a:cs typeface="仿宋_GB2312" panose="02010609030101010101" charset="-122"/>
                <a:sym typeface="+mn-ea"/>
              </a:rPr>
              <a:t>。</a:t>
            </a:r>
            <a:endParaRPr lang="zh-CN" altLang="en-US" sz="1600" dirty="0">
              <a:latin typeface="仿宋_GB2312" panose="02010609030101010101" charset="-122"/>
              <a:ea typeface="仿宋_GB2312" panose="02010609030101010101" charset="-122"/>
              <a:cs typeface="仿宋_GB2312" panose="02010609030101010101" charset="-122"/>
            </a:endParaRPr>
          </a:p>
        </p:txBody>
      </p:sp>
      <p:sp>
        <p:nvSpPr>
          <p:cNvPr id="1049073" name="文本框 9"/>
          <p:cNvSpPr txBox="true"/>
          <p:nvPr/>
        </p:nvSpPr>
        <p:spPr>
          <a:xfrm>
            <a:off x="6786245" y="2743835"/>
            <a:ext cx="3562985" cy="2306955"/>
          </a:xfrm>
          <a:prstGeom prst="rect">
            <a:avLst/>
          </a:prstGeom>
          <a:noFill/>
        </p:spPr>
        <p:txBody>
          <a:bodyPr wrap="square" rtlCol="0">
            <a:spAutoFit/>
          </a:bodyPr>
          <a:lstStyle/>
          <a:p>
            <a:pPr algn="l">
              <a:buClrTx/>
              <a:buSzTx/>
              <a:buFontTx/>
            </a:pPr>
            <a:r>
              <a:rPr lang="zh-CN" altLang="en-US" sz="1600" b="1" dirty="0">
                <a:latin typeface="等线" panose="02010600030101010101" charset="-122"/>
                <a:ea typeface="等线" panose="02010600030101010101" charset="-122"/>
                <a:cs typeface="仿宋_GB2312" panose="02010609030101010101" charset="-122"/>
              </a:rPr>
              <a:t>案例二</a:t>
            </a:r>
            <a:r>
              <a:rPr lang="zh-CN" altLang="en-US" sz="1600" b="1" dirty="0" smtClean="0">
                <a:latin typeface="等线" panose="02010600030101010101" charset="-122"/>
                <a:ea typeface="等线" panose="02010600030101010101" charset="-122"/>
                <a:cs typeface="仿宋_GB2312" panose="02010609030101010101" charset="-122"/>
              </a:rPr>
              <a:t>：</a:t>
            </a:r>
            <a:endParaRPr lang="en-US" altLang="zh-CN" sz="1600" b="1" dirty="0" smtClean="0">
              <a:latin typeface="等线" panose="02010600030101010101" charset="-122"/>
              <a:ea typeface="等线" panose="02010600030101010101" charset="-122"/>
              <a:cs typeface="仿宋_GB2312" panose="02010609030101010101" charset="-122"/>
            </a:endParaRPr>
          </a:p>
          <a:p>
            <a:pPr algn="l">
              <a:buClrTx/>
              <a:buSzTx/>
              <a:buFontTx/>
            </a:pPr>
            <a:endParaRPr lang="zh-CN" altLang="en-US" sz="1600" b="1" dirty="0">
              <a:latin typeface="等线" panose="02010600030101010101" charset="-122"/>
              <a:ea typeface="等线" panose="02010600030101010101" charset="-122"/>
              <a:cs typeface="仿宋_GB2312" panose="02010609030101010101" charset="-122"/>
            </a:endParaRPr>
          </a:p>
          <a:p>
            <a:r>
              <a:rPr lang="en-US" altLang="zh-CN" sz="1600" dirty="0">
                <a:latin typeface="仿宋_GB2312" panose="02010609030101010101" charset="-122"/>
                <a:ea typeface="仿宋_GB2312" panose="02010609030101010101" charset="-122"/>
                <a:cs typeface="仿宋_GB2312" panose="02010609030101010101" charset="-122"/>
              </a:rPr>
              <a:t>    </a:t>
            </a:r>
            <a:r>
              <a:rPr lang="zh-CN" altLang="en-US" sz="1600" dirty="0">
                <a:latin typeface="仿宋_GB2312" panose="02010609030101010101" charset="-122"/>
                <a:ea typeface="仿宋_GB2312" panose="02010609030101010101" charset="-122"/>
                <a:cs typeface="仿宋_GB2312" panose="02010609030101010101" charset="-122"/>
              </a:rPr>
              <a:t>疫情期间，</a:t>
            </a:r>
            <a:r>
              <a:rPr sz="1600" dirty="0" err="1">
                <a:latin typeface="仿宋_GB2312" panose="02010609030101010101" charset="-122"/>
                <a:ea typeface="仿宋_GB2312" panose="02010609030101010101" charset="-122"/>
                <a:cs typeface="仿宋_GB2312" panose="02010609030101010101" charset="-122"/>
              </a:rPr>
              <a:t>南京力聚工程检测有限公司</a:t>
            </a:r>
            <a:r>
              <a:rPr lang="zh-CN" sz="1600" dirty="0">
                <a:latin typeface="仿宋_GB2312" panose="02010609030101010101" charset="-122"/>
                <a:ea typeface="仿宋_GB2312" panose="02010609030101010101" charset="-122"/>
                <a:cs typeface="仿宋_GB2312" panose="02010609030101010101" charset="-122"/>
              </a:rPr>
              <a:t>存在放射源需于我市某单位使用，该单位通过邮寄申请材料的方式申报办理放射源异地使用业务。我局受理审核后完成办理，并将办理后的纸质材料寄回，实现</a:t>
            </a:r>
            <a:r>
              <a:rPr lang="zh-CN" altLang="en-US" sz="1600" b="1" dirty="0">
                <a:latin typeface="等线" panose="02010600030101010101" charset="-122"/>
                <a:ea typeface="等线" panose="02010600030101010101" charset="-122"/>
                <a:cs typeface="仿宋_GB2312" panose="02010609030101010101" charset="-122"/>
              </a:rPr>
              <a:t>“不见面”</a:t>
            </a:r>
            <a:r>
              <a:rPr lang="zh-CN" sz="1600" dirty="0">
                <a:latin typeface="仿宋_GB2312" panose="02010609030101010101" charset="-122"/>
                <a:ea typeface="仿宋_GB2312" panose="02010609030101010101" charset="-122"/>
                <a:cs typeface="仿宋_GB2312" panose="02010609030101010101" charset="-122"/>
              </a:rPr>
              <a:t>服务，大幅提高了审批效率和企业办事体验。</a:t>
            </a:r>
            <a:r>
              <a:rPr lang="en-US" altLang="zh-CN" sz="1600" dirty="0">
                <a:latin typeface="仿宋_GB2312" panose="02010609030101010101" charset="-122"/>
                <a:ea typeface="仿宋_GB2312" panose="02010609030101010101" charset="-122"/>
                <a:cs typeface="仿宋_GB2312" panose="02010609030101010101" charset="-122"/>
              </a:rPr>
              <a:t>   </a:t>
            </a:r>
            <a:endParaRPr lang="zh-CN" altLang="en-US" sz="1600" dirty="0">
              <a:latin typeface="仿宋_GB2312" panose="02010609030101010101" charset="-122"/>
              <a:ea typeface="仿宋_GB2312" panose="02010609030101010101" charset="-122"/>
              <a:cs typeface="仿宋_GB2312" panose="02010609030101010101" charset="-122"/>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3" name="Freeform 9"/>
          <p:cNvSpPr/>
          <p:nvPr/>
        </p:nvSpPr>
        <p:spPr bwMode="auto">
          <a:xfrm rot="10800000">
            <a:off x="3550508" y="3175"/>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75000"/>
            </a:schemeClr>
          </a:solidFill>
          <a:ln>
            <a:noFill/>
          </a:ln>
        </p:spPr>
        <p:txBody>
          <a:bodyPr vert="horz" wrap="square" lIns="91440" tIns="45720" rIns="91440" bIns="45720" numCol="1" anchor="t" anchorCtr="false" compatLnSpc="true"/>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8734" name="Freeform 9"/>
          <p:cNvSpPr/>
          <p:nvPr/>
        </p:nvSpPr>
        <p:spPr bwMode="auto">
          <a:xfrm>
            <a:off x="9554817" y="4268122"/>
            <a:ext cx="2637181" cy="2589877"/>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gradFill flip="none" rotWithShape="true">
            <a:gsLst>
              <a:gs pos="0">
                <a:schemeClr val="accent1"/>
              </a:gs>
              <a:gs pos="100000">
                <a:schemeClr val="accent2"/>
              </a:gs>
            </a:gsLst>
            <a:lin ang="10800000" scaled="true"/>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false" anchor="ctr" anchorCtr="false" forceAA="false" compatLnSpc="true">
            <a:noAutofit/>
          </a:bodyPr>
          <a:lstStyle/>
          <a:p>
            <a:pPr algn="r" defTabSz="914400"/>
            <a:endParaRPr lang="en-US" sz="1400" b="1">
              <a:latin typeface="思源黑体" panose="020B0500000000000000" pitchFamily="34" charset="-122"/>
              <a:ea typeface="思源黑体" panose="020B0500000000000000" pitchFamily="34" charset="-122"/>
              <a:cs typeface="Open Sans" charset="0"/>
              <a:sym typeface="思源黑体" panose="020B0500000000000000" pitchFamily="34" charset="-122"/>
            </a:endParaRPr>
          </a:p>
        </p:txBody>
      </p:sp>
      <p:sp>
        <p:nvSpPr>
          <p:cNvPr id="1048735" name="矩形 1"/>
          <p:cNvSpPr/>
          <p:nvPr/>
        </p:nvSpPr>
        <p:spPr>
          <a:xfrm>
            <a:off x="0" y="0"/>
            <a:ext cx="35505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142" name="107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true"/>
          </p:cNvGrpSpPr>
          <p:nvPr>
            <p:custDataLst>
              <p:tags r:id="rId1"/>
            </p:custDataLst>
          </p:nvPr>
        </p:nvGrpSpPr>
        <p:grpSpPr>
          <a:xfrm>
            <a:off x="5015230" y="2056760"/>
            <a:ext cx="4641215" cy="2778497"/>
            <a:chOff x="1929251" y="1801169"/>
            <a:chExt cx="3731024" cy="2233613"/>
          </a:xfrm>
        </p:grpSpPr>
        <p:grpSp>
          <p:nvGrpSpPr>
            <p:cNvPr id="143" name="íślîḑê"/>
            <p:cNvGrpSpPr/>
            <p:nvPr/>
          </p:nvGrpSpPr>
          <p:grpSpPr>
            <a:xfrm>
              <a:off x="1929251" y="1801169"/>
              <a:ext cx="3649631" cy="624349"/>
              <a:chOff x="2034026" y="1715059"/>
              <a:chExt cx="3649631" cy="624349"/>
            </a:xfrm>
          </p:grpSpPr>
          <p:sp>
            <p:nvSpPr>
              <p:cNvPr id="1048736" name="ïş1îḓê"/>
              <p:cNvSpPr/>
              <p:nvPr/>
            </p:nvSpPr>
            <p:spPr>
              <a:xfrm>
                <a:off x="2034026" y="1715059"/>
                <a:ext cx="624349" cy="624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2400">
                    <a:solidFill>
                      <a:schemeClr val="tx1"/>
                    </a:solidFill>
                    <a:latin typeface="方正小标宋简体" panose="02000000000000000000" charset="-122"/>
                    <a:ea typeface="方正小标宋简体" panose="02000000000000000000" charset="-122"/>
                    <a:sym typeface="思源黑体" panose="020B0500000000000000" pitchFamily="34" charset="-122"/>
                  </a:rPr>
                  <a:t>01</a:t>
                </a:r>
                <a:endParaRPr lang="en-US" altLang="zh-CN" sz="2400">
                  <a:solidFill>
                    <a:schemeClr val="tx1"/>
                  </a:solidFill>
                  <a:latin typeface="方正小标宋简体" panose="02000000000000000000" charset="-122"/>
                  <a:ea typeface="方正小标宋简体" panose="02000000000000000000" charset="-122"/>
                  <a:sym typeface="思源黑体" panose="020B0500000000000000" pitchFamily="34" charset="-122"/>
                </a:endParaRPr>
              </a:p>
            </p:txBody>
          </p:sp>
          <p:sp>
            <p:nvSpPr>
              <p:cNvPr id="1048737" name="ïṣḷîḓe"/>
              <p:cNvSpPr/>
              <p:nvPr/>
            </p:nvSpPr>
            <p:spPr bwMode="auto">
              <a:xfrm>
                <a:off x="2763151" y="1795287"/>
                <a:ext cx="2920506" cy="344444"/>
              </a:xfrm>
              <a:prstGeom prst="rect">
                <a:avLst/>
              </a:prstGeom>
              <a:noFill/>
              <a:ln>
                <a:noFill/>
              </a:ln>
            </p:spPr>
            <p:txBody>
              <a:bodyPr wrap="square" lIns="91440" tIns="45720" rIns="91440" bIns="45720" anchor="t" anchorCtr="false">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2400" dirty="0" smtClean="0">
                    <a:latin typeface="方正小标宋简体" panose="02000000000000000000" charset="-122"/>
                    <a:ea typeface="方正小标宋简体" panose="02000000000000000000" charset="-122"/>
                    <a:sym typeface="思源黑体" panose="020B0500000000000000" pitchFamily="34" charset="-122"/>
                  </a:rPr>
                  <a:t>惠企服务目标</a:t>
                </a:r>
                <a:endParaRPr lang="zh-CN" altLang="en-US" sz="2400" dirty="0" smtClean="0">
                  <a:latin typeface="方正小标宋简体" panose="02000000000000000000" charset="-122"/>
                  <a:ea typeface="方正小标宋简体" panose="02000000000000000000" charset="-122"/>
                  <a:sym typeface="思源黑体" panose="020B0500000000000000" pitchFamily="34" charset="-122"/>
                </a:endParaRPr>
              </a:p>
            </p:txBody>
          </p:sp>
          <p:sp>
            <p:nvSpPr>
              <p:cNvPr id="1048738" name="ïş1îḓê"/>
              <p:cNvSpPr/>
              <p:nvPr/>
            </p:nvSpPr>
            <p:spPr>
              <a:xfrm>
                <a:off x="2034026" y="1715059"/>
                <a:ext cx="624349" cy="62434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2400">
                    <a:solidFill>
                      <a:schemeClr val="tx1"/>
                    </a:solidFill>
                    <a:latin typeface="方正小标宋简体" panose="02000000000000000000" charset="-122"/>
                    <a:ea typeface="方正小标宋简体" panose="02000000000000000000" charset="-122"/>
                    <a:sym typeface="思源黑体" panose="020B0500000000000000" pitchFamily="34" charset="-122"/>
                  </a:rPr>
                  <a:t>01</a:t>
                </a:r>
                <a:endParaRPr lang="en-US" altLang="zh-CN" sz="2400">
                  <a:solidFill>
                    <a:schemeClr val="tx1"/>
                  </a:solidFill>
                  <a:latin typeface="方正小标宋简体" panose="02000000000000000000" charset="-122"/>
                  <a:ea typeface="方正小标宋简体" panose="02000000000000000000" charset="-122"/>
                  <a:sym typeface="思源黑体" panose="020B0500000000000000" pitchFamily="34" charset="-122"/>
                </a:endParaRPr>
              </a:p>
            </p:txBody>
          </p:sp>
          <p:sp>
            <p:nvSpPr>
              <p:cNvPr id="1048739" name="ïṣḷîḓe"/>
              <p:cNvSpPr/>
              <p:nvPr/>
            </p:nvSpPr>
            <p:spPr bwMode="auto">
              <a:xfrm>
                <a:off x="2763151" y="1795287"/>
                <a:ext cx="2920506" cy="344444"/>
              </a:xfrm>
              <a:prstGeom prst="rect">
                <a:avLst/>
              </a:prstGeom>
              <a:noFill/>
              <a:ln>
                <a:noFill/>
              </a:ln>
            </p:spPr>
            <p:txBody>
              <a:bodyPr wrap="square" lIns="91440" tIns="45720" rIns="91440" bIns="45720" anchor="t" anchorCtr="false">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endParaRPr lang="zh-CN" altLang="en-US" sz="2400" dirty="0" smtClean="0">
                  <a:latin typeface="方正小标宋简体" panose="02000000000000000000" charset="-122"/>
                  <a:ea typeface="方正小标宋简体" panose="02000000000000000000" charset="-122"/>
                  <a:sym typeface="思源黑体" panose="020B0500000000000000" pitchFamily="34" charset="-122"/>
                </a:endParaRPr>
              </a:p>
            </p:txBody>
          </p:sp>
        </p:grpSp>
        <p:grpSp>
          <p:nvGrpSpPr>
            <p:cNvPr id="144" name="ïslidé"/>
            <p:cNvGrpSpPr/>
            <p:nvPr/>
          </p:nvGrpSpPr>
          <p:grpSpPr>
            <a:xfrm>
              <a:off x="1929251" y="2573726"/>
              <a:ext cx="3731024" cy="624349"/>
              <a:chOff x="2034026" y="2530671"/>
              <a:chExt cx="3731024" cy="624349"/>
            </a:xfrm>
          </p:grpSpPr>
          <p:sp>
            <p:nvSpPr>
              <p:cNvPr id="1048740" name="išḻíḋê"/>
              <p:cNvSpPr/>
              <p:nvPr/>
            </p:nvSpPr>
            <p:spPr>
              <a:xfrm>
                <a:off x="2034026" y="2530671"/>
                <a:ext cx="624349" cy="6243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2400" dirty="0">
                    <a:solidFill>
                      <a:schemeClr val="bg1"/>
                    </a:solidFill>
                    <a:latin typeface="方正小标宋简体" panose="02000000000000000000" charset="-122"/>
                    <a:ea typeface="方正小标宋简体" panose="02000000000000000000" charset="-122"/>
                    <a:sym typeface="思源黑体" panose="020B0500000000000000" pitchFamily="34" charset="-122"/>
                  </a:rPr>
                  <a:t>02</a:t>
                </a:r>
                <a:endParaRPr lang="en-US" altLang="zh-CN" sz="2400" dirty="0">
                  <a:solidFill>
                    <a:schemeClr val="bg1"/>
                  </a:solidFill>
                  <a:latin typeface="方正小标宋简体" panose="02000000000000000000" charset="-122"/>
                  <a:ea typeface="方正小标宋简体" panose="02000000000000000000" charset="-122"/>
                  <a:sym typeface="思源黑体" panose="020B0500000000000000" pitchFamily="34" charset="-122"/>
                </a:endParaRPr>
              </a:p>
            </p:txBody>
          </p:sp>
          <p:sp>
            <p:nvSpPr>
              <p:cNvPr id="1048741" name="ïSľíḑe"/>
              <p:cNvSpPr/>
              <p:nvPr/>
            </p:nvSpPr>
            <p:spPr bwMode="auto">
              <a:xfrm>
                <a:off x="2763150" y="2630807"/>
                <a:ext cx="3001900" cy="344444"/>
              </a:xfrm>
              <a:prstGeom prst="rect">
                <a:avLst/>
              </a:prstGeom>
              <a:noFill/>
              <a:ln>
                <a:noFill/>
              </a:ln>
            </p:spPr>
            <p:txBody>
              <a:bodyPr wrap="square" lIns="91440" tIns="45720" rIns="91440" bIns="45720" anchor="t" anchorCtr="false">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2400" dirty="0" smtClean="0">
                    <a:latin typeface="方正小标宋简体" panose="02000000000000000000" charset="-122"/>
                    <a:ea typeface="方正小标宋简体" panose="02000000000000000000" charset="-122"/>
                    <a:sym typeface="思源黑体" panose="020B0500000000000000" pitchFamily="34" charset="-122"/>
                  </a:rPr>
                  <a:t>惠企政策简介</a:t>
                </a:r>
                <a:endParaRPr lang="zh-CN" altLang="en-US" sz="2400" dirty="0" smtClean="0">
                  <a:latin typeface="方正小标宋简体" panose="02000000000000000000" charset="-122"/>
                  <a:ea typeface="方正小标宋简体" panose="02000000000000000000" charset="-122"/>
                  <a:sym typeface="思源黑体" panose="020B0500000000000000" pitchFamily="34" charset="-122"/>
                </a:endParaRPr>
              </a:p>
            </p:txBody>
          </p:sp>
        </p:grpSp>
        <p:grpSp>
          <p:nvGrpSpPr>
            <p:cNvPr id="145" name="ísļïďe"/>
            <p:cNvGrpSpPr/>
            <p:nvPr/>
          </p:nvGrpSpPr>
          <p:grpSpPr>
            <a:xfrm>
              <a:off x="1929251" y="3386099"/>
              <a:ext cx="3612919" cy="624349"/>
              <a:chOff x="2034026" y="3386100"/>
              <a:chExt cx="3612919" cy="624349"/>
            </a:xfrm>
          </p:grpSpPr>
          <p:sp>
            <p:nvSpPr>
              <p:cNvPr id="1048742" name="íšḻídè"/>
              <p:cNvSpPr/>
              <p:nvPr/>
            </p:nvSpPr>
            <p:spPr>
              <a:xfrm>
                <a:off x="2034026" y="3386100"/>
                <a:ext cx="624349" cy="62434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2400" dirty="0">
                    <a:solidFill>
                      <a:schemeClr val="tx1"/>
                    </a:solidFill>
                    <a:latin typeface="方正小标宋简体" panose="02000000000000000000" charset="-122"/>
                    <a:ea typeface="方正小标宋简体" panose="02000000000000000000" charset="-122"/>
                    <a:sym typeface="思源黑体" panose="020B0500000000000000" pitchFamily="34" charset="-122"/>
                  </a:rPr>
                  <a:t>03</a:t>
                </a:r>
                <a:endParaRPr lang="en-US" altLang="zh-CN" sz="2400" dirty="0">
                  <a:solidFill>
                    <a:schemeClr val="tx1"/>
                  </a:solidFill>
                  <a:latin typeface="方正小标宋简体" panose="02000000000000000000" charset="-122"/>
                  <a:ea typeface="方正小标宋简体" panose="02000000000000000000" charset="-122"/>
                  <a:sym typeface="思源黑体" panose="020B0500000000000000" pitchFamily="34" charset="-122"/>
                </a:endParaRPr>
              </a:p>
            </p:txBody>
          </p:sp>
          <p:sp>
            <p:nvSpPr>
              <p:cNvPr id="1048743" name="îśļïḑè"/>
              <p:cNvSpPr/>
              <p:nvPr/>
            </p:nvSpPr>
            <p:spPr bwMode="auto">
              <a:xfrm>
                <a:off x="2763151" y="3466328"/>
                <a:ext cx="2883794" cy="344444"/>
              </a:xfrm>
              <a:prstGeom prst="rect">
                <a:avLst/>
              </a:prstGeom>
              <a:noFill/>
              <a:ln>
                <a:noFill/>
              </a:ln>
            </p:spPr>
            <p:txBody>
              <a:bodyPr wrap="square" lIns="91440" tIns="45720" rIns="91440" bIns="45720" anchor="t" anchorCtr="false">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2400" dirty="0" smtClean="0">
                    <a:latin typeface="方正小标宋简体" panose="02000000000000000000" charset="-122"/>
                    <a:ea typeface="方正小标宋简体" panose="02000000000000000000" charset="-122"/>
                    <a:sym typeface="思源黑体" panose="020B0500000000000000" pitchFamily="34" charset="-122"/>
                  </a:rPr>
                  <a:t>负责科室联系方式</a:t>
                </a:r>
                <a:endParaRPr lang="zh-CN" altLang="en-US" sz="2400" dirty="0" smtClean="0">
                  <a:latin typeface="方正小标宋简体" panose="02000000000000000000" charset="-122"/>
                  <a:ea typeface="方正小标宋简体" panose="02000000000000000000" charset="-122"/>
                  <a:sym typeface="思源黑体" panose="020B0500000000000000" pitchFamily="34" charset="-122"/>
                </a:endParaRPr>
              </a:p>
            </p:txBody>
          </p:sp>
        </p:grpSp>
        <p:cxnSp>
          <p:nvCxnSpPr>
            <p:cNvPr id="3145732" name="直接连接符 19"/>
            <p:cNvCxnSpPr/>
            <p:nvPr/>
          </p:nvCxnSpPr>
          <p:spPr>
            <a:xfrm>
              <a:off x="2762250" y="2449852"/>
              <a:ext cx="242732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45733" name="直接连接符 20"/>
            <p:cNvCxnSpPr/>
            <p:nvPr/>
          </p:nvCxnSpPr>
          <p:spPr>
            <a:xfrm>
              <a:off x="2762250" y="3242317"/>
              <a:ext cx="243549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45734" name="直接连接符 21"/>
            <p:cNvCxnSpPr/>
            <p:nvPr/>
          </p:nvCxnSpPr>
          <p:spPr>
            <a:xfrm>
              <a:off x="2762250" y="4034782"/>
              <a:ext cx="244365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48744" name="MH_Others_1"/>
          <p:cNvSpPr txBox="true"/>
          <p:nvPr>
            <p:custDataLst>
              <p:tags r:id="rId2"/>
            </p:custDataLst>
          </p:nvPr>
        </p:nvSpPr>
        <p:spPr>
          <a:xfrm>
            <a:off x="700179" y="2935671"/>
            <a:ext cx="2150150" cy="1016000"/>
          </a:xfrm>
          <a:prstGeom prst="rect">
            <a:avLst/>
          </a:prstGeom>
          <a:noFill/>
        </p:spPr>
        <p:txBody>
          <a:bodyPr wrap="square" lIns="108000" tIns="0" rIns="0" bIns="0" rtlCol="0" anchor="ctr" anchorCtr="false">
            <a:spAutoFit/>
          </a:bodyPr>
          <a:lstStyle/>
          <a:p>
            <a:pPr marL="0" marR="0" lvl="0" indent="0" algn="ctr" defTabSz="685800" rtl="0" eaLnBrk="1" fontAlgn="auto" latinLnBrk="0" hangingPunct="1">
              <a:lnSpc>
                <a:spcPct val="100000"/>
              </a:lnSpc>
              <a:spcBef>
                <a:spcPts val="0"/>
              </a:spcBef>
              <a:spcAft>
                <a:spcPts val="0"/>
              </a:spcAft>
              <a:buClrTx/>
              <a:buSzTx/>
              <a:buFontTx/>
              <a:buNone/>
            </a:pPr>
            <a:r>
              <a:rPr kumimoji="0" lang="zh-CN" altLang="en-US" sz="6000" b="1" i="0" u="none" strike="noStrike" kern="1200" cap="none" spc="600" normalizeH="0" baseline="0" noProof="0" dirty="0">
                <a:ln>
                  <a:noFill/>
                </a:ln>
                <a:solidFill>
                  <a:schemeClr val="bg1"/>
                </a:solidFill>
                <a:uLnTx/>
                <a:uFillTx/>
                <a:latin typeface="方正小标宋简体" panose="02000000000000000000" charset="-122"/>
                <a:ea typeface="方正小标宋简体" panose="02000000000000000000" charset="-122"/>
                <a:cs typeface="微软雅黑" panose="020B0503020204020204" pitchFamily="34" charset="-122"/>
                <a:sym typeface="思源黑体" panose="020B0500000000000000" pitchFamily="34" charset="-122"/>
              </a:rPr>
              <a:t>目录</a:t>
            </a:r>
            <a:endParaRPr kumimoji="0" lang="zh-CN" altLang="en-US" sz="6000" b="1" i="0" u="none" strike="noStrike" kern="1200" cap="none" spc="600" normalizeH="0" baseline="0" noProof="0" dirty="0">
              <a:ln>
                <a:noFill/>
              </a:ln>
              <a:solidFill>
                <a:schemeClr val="bg1"/>
              </a:solidFill>
              <a:uLnTx/>
              <a:uFillTx/>
              <a:latin typeface="方正小标宋简体" panose="02000000000000000000" charset="-122"/>
              <a:ea typeface="方正小标宋简体" panose="02000000000000000000" charset="-122"/>
              <a:cs typeface="微软雅黑" panose="020B0503020204020204" pitchFamily="34" charset="-122"/>
              <a:sym typeface="思源黑体" panose="020B0500000000000000" pitchFamily="34" charset="-122"/>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4" name="Group 5"/>
          <p:cNvGrpSpPr/>
          <p:nvPr/>
        </p:nvGrpSpPr>
        <p:grpSpPr>
          <a:xfrm>
            <a:off x="0" y="3175"/>
            <a:ext cx="12192000" cy="6854825"/>
            <a:chOff x="0" y="3175"/>
            <a:chExt cx="12192000" cy="6854825"/>
          </a:xfrm>
        </p:grpSpPr>
        <p:sp>
          <p:nvSpPr>
            <p:cNvPr id="1049077" name="Freeform 9"/>
            <p:cNvSpPr/>
            <p:nvPr/>
          </p:nvSpPr>
          <p:spPr bwMode="auto">
            <a:xfrm>
              <a:off x="5475817" y="3175"/>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false" compatLnSpc="true"/>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9078" name="矩形 14"/>
            <p:cNvSpPr/>
            <p:nvPr/>
          </p:nvSpPr>
          <p:spPr>
            <a:xfrm>
              <a:off x="0" y="6533321"/>
              <a:ext cx="12192000" cy="324679"/>
            </a:xfrm>
            <a:prstGeom prst="rect">
              <a:avLst/>
            </a:prstGeom>
            <a:gradFill>
              <a:gsLst>
                <a:gs pos="0">
                  <a:schemeClr val="accent1"/>
                </a:gs>
                <a:gs pos="100000">
                  <a:schemeClr val="accent2"/>
                </a:gs>
              </a:gsLst>
              <a:lin ang="108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pic>
        <p:nvPicPr>
          <p:cNvPr id="2097182" name="Picture 2" descr="C:\Users\Administrator\Desktop\d439b6003af33a87e950a77b741407385343fbf21f33_看图王.jpg"/>
          <p:cNvPicPr>
            <a:picLocks noChangeAspect="true" noChangeArrowheads="true"/>
          </p:cNvPicPr>
          <p:nvPr/>
        </p:nvPicPr>
        <p:blipFill>
          <a:blip r:embed="rId1" cstate="print"/>
          <a:srcRect/>
          <a:stretch>
            <a:fillRect/>
          </a:stretch>
        </p:blipFill>
        <p:spPr bwMode="auto">
          <a:xfrm>
            <a:off x="317997" y="319405"/>
            <a:ext cx="684000" cy="637870"/>
          </a:xfrm>
          <a:prstGeom prst="rect">
            <a:avLst/>
          </a:prstGeom>
          <a:noFill/>
        </p:spPr>
      </p:pic>
      <p:sp>
        <p:nvSpPr>
          <p:cNvPr id="1049079" name="文本框 137"/>
          <p:cNvSpPr txBox="true"/>
          <p:nvPr/>
        </p:nvSpPr>
        <p:spPr>
          <a:xfrm>
            <a:off x="1239358" y="405765"/>
            <a:ext cx="7853432" cy="492443"/>
          </a:xfrm>
          <a:prstGeom prst="rect">
            <a:avLst/>
          </a:prstGeom>
          <a:noFill/>
        </p:spPr>
        <p:txBody>
          <a:bodyPr wrap="none" rtlCol="0" anchor="t">
            <a:spAutoFit/>
          </a:bodyPr>
          <a:lstStyle/>
          <a:p>
            <a:pPr fontAlgn="base">
              <a:spcBef>
                <a:spcPct val="0"/>
              </a:spcBef>
              <a:spcAft>
                <a:spcPct val="0"/>
              </a:spcAft>
            </a:pPr>
            <a:r>
              <a:rPr lang="zh-CN" altLang="en-US" sz="2600" dirty="0" smtClean="0">
                <a:latin typeface="方正小标宋简体" panose="02000000000000000000" charset="-122"/>
                <a:ea typeface="方正小标宋简体" panose="02000000000000000000" charset="-122"/>
                <a:cs typeface="+mn-ea"/>
                <a:sym typeface="+mn-lt"/>
              </a:rPr>
              <a:t>（八）优化监管方式，探索建立“免打扰”服务机制</a:t>
            </a:r>
            <a:endParaRPr lang="zh-CN" altLang="en-US" sz="2600" dirty="0" smtClean="0">
              <a:latin typeface="方正小标宋简体" panose="02000000000000000000" charset="-122"/>
              <a:ea typeface="方正小标宋简体" panose="02000000000000000000" charset="-122"/>
              <a:cs typeface="+mn-ea"/>
              <a:sym typeface="+mn-lt"/>
            </a:endParaRPr>
          </a:p>
        </p:txBody>
      </p:sp>
      <p:sp>
        <p:nvSpPr>
          <p:cNvPr id="1049080" name="文本框 2"/>
          <p:cNvSpPr txBox="true"/>
          <p:nvPr/>
        </p:nvSpPr>
        <p:spPr>
          <a:xfrm>
            <a:off x="974140" y="1534649"/>
            <a:ext cx="5709920" cy="4246880"/>
          </a:xfrm>
          <a:prstGeom prst="rect">
            <a:avLst/>
          </a:prstGeom>
          <a:noFill/>
        </p:spPr>
        <p:txBody>
          <a:bodyPr wrap="square" rtlCol="0">
            <a:noAutofit/>
          </a:bodyPr>
          <a:lstStyle/>
          <a:p>
            <a:pPr indent="457200" algn="just" fontAlgn="auto">
              <a:lnSpc>
                <a:spcPts val="2800"/>
              </a:lnSpc>
            </a:pPr>
            <a:r>
              <a:rPr lang="en-US" altLang="zh-CN" dirty="0" smtClean="0">
                <a:solidFill>
                  <a:schemeClr val="tx1"/>
                </a:solidFill>
                <a:latin typeface="仿宋_GB2312" panose="02010609030101010101" charset="-122"/>
                <a:ea typeface="仿宋_GB2312" panose="02010609030101010101" charset="-122"/>
                <a:cs typeface="仿宋_GB2312" panose="02010609030101010101" charset="-122"/>
              </a:rPr>
              <a:t>我局积极开展</a:t>
            </a:r>
            <a:r>
              <a:rPr lang="zh-CN" altLang="en-US" dirty="0" smtClean="0">
                <a:latin typeface="仿宋_GB2312" panose="02010609030101010101" charset="-122"/>
                <a:ea typeface="仿宋_GB2312" panose="02010609030101010101" charset="-122"/>
                <a:cs typeface="仿宋_GB2312" panose="02010609030101010101" charset="-122"/>
              </a:rPr>
              <a:t>生态环境监督执法正面清单</a:t>
            </a:r>
            <a:r>
              <a:rPr lang="zh-CN" altLang="en-US" dirty="0" smtClean="0">
                <a:solidFill>
                  <a:schemeClr val="tx1"/>
                </a:solidFill>
                <a:latin typeface="仿宋_GB2312" panose="02010609030101010101" charset="-122"/>
                <a:ea typeface="仿宋_GB2312" panose="02010609030101010101" charset="-122"/>
                <a:cs typeface="仿宋_GB2312" panose="02010609030101010101" charset="-122"/>
              </a:rPr>
              <a:t>落</a:t>
            </a:r>
            <a:r>
              <a:rPr lang="en-US" altLang="zh-CN" dirty="0" smtClean="0">
                <a:solidFill>
                  <a:schemeClr val="tx1"/>
                </a:solidFill>
                <a:latin typeface="仿宋_GB2312" panose="02010609030101010101" charset="-122"/>
                <a:ea typeface="仿宋_GB2312" panose="02010609030101010101" charset="-122"/>
                <a:cs typeface="仿宋_GB2312" panose="02010609030101010101" charset="-122"/>
              </a:rPr>
              <a:t>实工作，</a:t>
            </a:r>
            <a:r>
              <a:rPr lang="en-US" altLang="zh-CN" dirty="0" smtClean="0">
                <a:latin typeface="仿宋_GB2312" panose="02010609030101010101" charset="-122"/>
                <a:ea typeface="仿宋_GB2312" panose="02010609030101010101" charset="-122"/>
                <a:cs typeface="仿宋_GB2312" panose="02010609030101010101" charset="-122"/>
                <a:sym typeface="+mn-ea"/>
              </a:rPr>
              <a:t>2</a:t>
            </a:r>
            <a:r>
              <a:rPr lang="zh-CN" altLang="en-US" dirty="0" smtClean="0">
                <a:latin typeface="仿宋_GB2312" panose="02010609030101010101" charset="-122"/>
                <a:ea typeface="仿宋_GB2312" panose="02010609030101010101" charset="-122"/>
                <a:cs typeface="仿宋_GB2312" panose="02010609030101010101" charset="-122"/>
                <a:sym typeface="+mn-ea"/>
              </a:rPr>
              <a:t>020年3月，制定《企业复工复产环境执法帮扶专项行动实施方案》（枣环函字〔2020〕10号），建立</a:t>
            </a:r>
            <a:r>
              <a:rPr lang="en-US" altLang="zh-CN" b="1" dirty="0" smtClean="0">
                <a:solidFill>
                  <a:srgbClr val="007F00"/>
                </a:solidFill>
                <a:latin typeface="等线" panose="02010600030101010101" charset="-122"/>
                <a:ea typeface="等线" panose="02010600030101010101" charset="-122"/>
                <a:cs typeface="仿宋_GB2312" panose="02010609030101010101" charset="-122"/>
                <a:sym typeface="+mn-ea"/>
              </a:rPr>
              <a:t>《枣庄市生态环境监督执法正面清单》</a:t>
            </a:r>
            <a:r>
              <a:rPr lang="zh-CN" altLang="en-US" dirty="0" smtClean="0">
                <a:latin typeface="仿宋_GB2312" panose="02010609030101010101" charset="-122"/>
                <a:ea typeface="仿宋_GB2312" panose="02010609030101010101" charset="-122"/>
                <a:cs typeface="仿宋_GB2312" panose="02010609030101010101" charset="-122"/>
                <a:sym typeface="+mn-ea"/>
              </a:rPr>
              <a:t>。2022年9月28日，对正面清单进行了修订，通过</a:t>
            </a:r>
            <a:r>
              <a:rPr lang="en-US" altLang="zh-CN" b="1" dirty="0" smtClean="0">
                <a:solidFill>
                  <a:srgbClr val="007F00"/>
                </a:solidFill>
                <a:latin typeface="等线" panose="02010600030101010101" charset="-122"/>
                <a:ea typeface="等线" panose="02010600030101010101" charset="-122"/>
                <a:cs typeface="仿宋_GB2312" panose="02010609030101010101" charset="-122"/>
                <a:sym typeface="+mn-ea"/>
              </a:rPr>
              <a:t>动态调整，精准建立</a:t>
            </a:r>
            <a:r>
              <a:rPr lang="en-US" altLang="zh-CN" dirty="0" smtClean="0">
                <a:solidFill>
                  <a:schemeClr val="tx1"/>
                </a:solidFill>
                <a:latin typeface="仿宋_GB2312" panose="02010609030101010101" charset="-122"/>
                <a:ea typeface="仿宋_GB2312" panose="02010609030101010101" charset="-122"/>
                <a:cs typeface="仿宋_GB2312" panose="02010609030101010101" charset="-122"/>
              </a:rPr>
              <a:t>正面清单</a:t>
            </a:r>
            <a:r>
              <a:rPr lang="zh-CN" altLang="en-US" dirty="0" smtClean="0">
                <a:solidFill>
                  <a:schemeClr val="tx1"/>
                </a:solidFill>
                <a:latin typeface="仿宋_GB2312" panose="02010609030101010101" charset="-122"/>
                <a:ea typeface="仿宋_GB2312" panose="02010609030101010101" charset="-122"/>
                <a:cs typeface="仿宋_GB2312" panose="02010609030101010101" charset="-122"/>
              </a:rPr>
              <a:t>，</a:t>
            </a:r>
            <a:r>
              <a:rPr lang="zh-CN" altLang="en-US" dirty="0" smtClean="0">
                <a:latin typeface="仿宋_GB2312" panose="02010609030101010101" charset="-122"/>
                <a:ea typeface="仿宋_GB2312" panose="02010609030101010101" charset="-122"/>
                <a:cs typeface="仿宋_GB2312" panose="02010609030101010101" charset="-122"/>
                <a:sym typeface="+mn-ea"/>
              </a:rPr>
              <a:t>并在市生态环境局</a:t>
            </a:r>
            <a:r>
              <a:rPr lang="en-US" altLang="zh-CN" b="1" dirty="0" smtClean="0">
                <a:solidFill>
                  <a:srgbClr val="007F00"/>
                </a:solidFill>
                <a:latin typeface="等线" panose="02010600030101010101" charset="-122"/>
                <a:ea typeface="等线" panose="02010600030101010101" charset="-122"/>
                <a:cs typeface="仿宋_GB2312" panose="02010609030101010101" charset="-122"/>
                <a:sym typeface="+mn-ea"/>
              </a:rPr>
              <a:t>官网公示</a:t>
            </a:r>
            <a:r>
              <a:rPr lang="zh-CN" altLang="en-US" dirty="0" smtClean="0">
                <a:latin typeface="仿宋_GB2312" panose="02010609030101010101" charset="-122"/>
                <a:ea typeface="仿宋_GB2312" panose="02010609030101010101" charset="-122"/>
                <a:cs typeface="仿宋_GB2312" panose="02010609030101010101" charset="-122"/>
                <a:sym typeface="+mn-ea"/>
              </a:rPr>
              <a:t>，</a:t>
            </a:r>
            <a:r>
              <a:rPr lang="en-US" altLang="zh-CN" dirty="0" smtClean="0">
                <a:solidFill>
                  <a:schemeClr val="tx1"/>
                </a:solidFill>
                <a:latin typeface="仿宋_GB2312" panose="02010609030101010101" charset="-122"/>
                <a:ea typeface="仿宋_GB2312" panose="02010609030101010101" charset="-122"/>
                <a:cs typeface="仿宋_GB2312" panose="02010609030101010101" charset="-122"/>
              </a:rPr>
              <a:t>目前纳入执法正面清单企业</a:t>
            </a:r>
            <a:r>
              <a:rPr lang="en-US" altLang="zh-CN" b="1" dirty="0" smtClean="0">
                <a:solidFill>
                  <a:srgbClr val="007F00"/>
                </a:solidFill>
                <a:latin typeface="等线" panose="02010600030101010101" charset="-122"/>
                <a:ea typeface="等线" panose="02010600030101010101" charset="-122"/>
                <a:cs typeface="仿宋_GB2312" panose="02010609030101010101" charset="-122"/>
                <a:sym typeface="+mn-ea"/>
              </a:rPr>
              <a:t>133家</a:t>
            </a:r>
            <a:r>
              <a:rPr lang="en-US" altLang="zh-CN" dirty="0" smtClean="0">
                <a:solidFill>
                  <a:schemeClr val="tx1"/>
                </a:solidFill>
                <a:latin typeface="仿宋_GB2312" panose="02010609030101010101" charset="-122"/>
                <a:ea typeface="仿宋_GB2312" panose="02010609030101010101" charset="-122"/>
                <a:cs typeface="仿宋_GB2312" panose="02010609030101010101" charset="-122"/>
              </a:rPr>
              <a:t>。</a:t>
            </a:r>
            <a:endParaRPr lang="en-US" altLang="zh-CN" dirty="0" smtClean="0">
              <a:solidFill>
                <a:schemeClr val="tx1"/>
              </a:solidFill>
              <a:latin typeface="仿宋_GB2312" panose="02010609030101010101" charset="-122"/>
              <a:ea typeface="仿宋_GB2312" panose="02010609030101010101" charset="-122"/>
              <a:cs typeface="仿宋_GB2312" panose="02010609030101010101" charset="-122"/>
            </a:endParaRPr>
          </a:p>
          <a:p>
            <a:pPr indent="457200" algn="just" fontAlgn="auto">
              <a:lnSpc>
                <a:spcPts val="2800"/>
              </a:lnSpc>
            </a:pPr>
            <a:r>
              <a:rPr lang="en-US" altLang="zh-CN" dirty="0" err="1" smtClean="0">
                <a:solidFill>
                  <a:schemeClr val="tx1"/>
                </a:solidFill>
                <a:latin typeface="仿宋_GB2312" panose="02010609030101010101" charset="-122"/>
                <a:ea typeface="仿宋_GB2312" panose="02010609030101010101" charset="-122"/>
                <a:cs typeface="仿宋_GB2312" panose="02010609030101010101" charset="-122"/>
              </a:rPr>
              <a:t>对于列入清单的企业，积极开展帮扶指导，</a:t>
            </a:r>
            <a:r>
              <a:rPr lang="zh-CN" altLang="en-US" dirty="0" smtClean="0">
                <a:solidFill>
                  <a:schemeClr val="tx1"/>
                </a:solidFill>
                <a:latin typeface="仿宋_GB2312" panose="02010609030101010101" charset="-122"/>
                <a:ea typeface="仿宋_GB2312" panose="02010609030101010101" charset="-122"/>
                <a:cs typeface="仿宋_GB2312" panose="02010609030101010101" charset="-122"/>
              </a:rPr>
              <a:t>并</a:t>
            </a:r>
            <a:r>
              <a:rPr lang="en-US" altLang="zh-CN" dirty="0" smtClean="0">
                <a:solidFill>
                  <a:schemeClr val="tx1"/>
                </a:solidFill>
                <a:latin typeface="仿宋_GB2312" panose="02010609030101010101" charset="-122"/>
                <a:ea typeface="仿宋_GB2312" panose="02010609030101010101" charset="-122"/>
                <a:cs typeface="仿宋_GB2312" panose="02010609030101010101" charset="-122"/>
              </a:rPr>
              <a:t>通过在线监测、视频监控、无人机巡查等科技手段，持续推进</a:t>
            </a:r>
            <a:r>
              <a:rPr lang="en-US" altLang="zh-CN" b="1" dirty="0" smtClean="0">
                <a:solidFill>
                  <a:srgbClr val="007F00"/>
                </a:solidFill>
                <a:latin typeface="等线" panose="02010600030101010101" charset="-122"/>
                <a:ea typeface="等线" panose="02010600030101010101" charset="-122"/>
                <a:cs typeface="仿宋_GB2312" panose="02010609030101010101" charset="-122"/>
                <a:sym typeface="+mn-ea"/>
              </a:rPr>
              <a:t>“非现场”执法</a:t>
            </a:r>
            <a:r>
              <a:rPr lang="en-US" altLang="zh-CN" dirty="0" smtClean="0">
                <a:solidFill>
                  <a:schemeClr val="tx1"/>
                </a:solidFill>
                <a:latin typeface="仿宋_GB2312" panose="02010609030101010101" charset="-122"/>
                <a:ea typeface="仿宋_GB2312" panose="02010609030101010101" charset="-122"/>
                <a:cs typeface="仿宋_GB2312" panose="02010609030101010101" charset="-122"/>
              </a:rPr>
              <a:t>。</a:t>
            </a:r>
            <a:endParaRPr lang="zh-CN" altLang="en-US" dirty="0" smtClean="0">
              <a:solidFill>
                <a:schemeClr val="tx1"/>
              </a:solidFill>
              <a:latin typeface="仿宋_GB2312" panose="02010609030101010101" charset="-122"/>
              <a:ea typeface="仿宋_GB2312" panose="02010609030101010101" charset="-122"/>
              <a:cs typeface="仿宋_GB2312" panose="02010609030101010101" charset="-122"/>
            </a:endParaRPr>
          </a:p>
        </p:txBody>
      </p:sp>
      <p:pic>
        <p:nvPicPr>
          <p:cNvPr id="2097183" name="图片 6"/>
          <p:cNvPicPr>
            <a:picLocks noChangeAspect="true"/>
          </p:cNvPicPr>
          <p:nvPr/>
        </p:nvPicPr>
        <p:blipFill>
          <a:blip r:embed="rId2" cstate="print"/>
          <a:srcRect t="6042" b="14987"/>
          <a:stretch>
            <a:fillRect/>
          </a:stretch>
        </p:blipFill>
        <p:spPr>
          <a:xfrm>
            <a:off x="7338549" y="3637915"/>
            <a:ext cx="4119245" cy="2436495"/>
          </a:xfrm>
          <a:prstGeom prst="rect">
            <a:avLst/>
          </a:prstGeom>
        </p:spPr>
      </p:pic>
      <p:pic>
        <p:nvPicPr>
          <p:cNvPr id="2097184" name="图片 7" descr="截图录屏_选择区域_20230116105824"/>
          <p:cNvPicPr>
            <a:picLocks noChangeAspect="true"/>
          </p:cNvPicPr>
          <p:nvPr/>
        </p:nvPicPr>
        <p:blipFill>
          <a:blip r:embed="rId3" cstate="print"/>
          <a:stretch>
            <a:fillRect/>
          </a:stretch>
        </p:blipFill>
        <p:spPr>
          <a:xfrm>
            <a:off x="7338549" y="1308100"/>
            <a:ext cx="4119245" cy="2052955"/>
          </a:xfrm>
          <a:prstGeom prst="rect">
            <a:avLst/>
          </a:prstGeom>
        </p:spPr>
      </p:pic>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8" name="Group 5"/>
          <p:cNvGrpSpPr/>
          <p:nvPr/>
        </p:nvGrpSpPr>
        <p:grpSpPr>
          <a:xfrm>
            <a:off x="0" y="3175"/>
            <a:ext cx="12192000" cy="6854825"/>
            <a:chOff x="0" y="3175"/>
            <a:chExt cx="12192000" cy="6854825"/>
          </a:xfrm>
        </p:grpSpPr>
        <p:sp>
          <p:nvSpPr>
            <p:cNvPr id="1049084" name="Freeform 9"/>
            <p:cNvSpPr/>
            <p:nvPr/>
          </p:nvSpPr>
          <p:spPr bwMode="auto">
            <a:xfrm>
              <a:off x="5475817" y="3175"/>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false" compatLnSpc="true"/>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9085" name="矩形 14"/>
            <p:cNvSpPr/>
            <p:nvPr/>
          </p:nvSpPr>
          <p:spPr>
            <a:xfrm>
              <a:off x="0" y="6533321"/>
              <a:ext cx="12192000" cy="324679"/>
            </a:xfrm>
            <a:prstGeom prst="rect">
              <a:avLst/>
            </a:prstGeom>
            <a:gradFill>
              <a:gsLst>
                <a:gs pos="0">
                  <a:schemeClr val="accent1"/>
                </a:gs>
                <a:gs pos="100000">
                  <a:schemeClr val="accent2"/>
                </a:gs>
              </a:gsLst>
              <a:lin ang="108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pic>
        <p:nvPicPr>
          <p:cNvPr id="2097185" name="Picture 2" descr="C:\Users\Administrator\Desktop\d439b6003af33a87e950a77b741407385343fbf21f33_看图王.jpg"/>
          <p:cNvPicPr>
            <a:picLocks noChangeAspect="true" noChangeArrowheads="true"/>
          </p:cNvPicPr>
          <p:nvPr/>
        </p:nvPicPr>
        <p:blipFill>
          <a:blip r:embed="rId1" cstate="print"/>
          <a:srcRect/>
          <a:stretch>
            <a:fillRect/>
          </a:stretch>
        </p:blipFill>
        <p:spPr bwMode="auto">
          <a:xfrm>
            <a:off x="317997" y="319405"/>
            <a:ext cx="684000" cy="637870"/>
          </a:xfrm>
          <a:prstGeom prst="rect">
            <a:avLst/>
          </a:prstGeom>
          <a:noFill/>
        </p:spPr>
      </p:pic>
      <p:sp>
        <p:nvSpPr>
          <p:cNvPr id="1049086" name="文本框 137"/>
          <p:cNvSpPr txBox="true"/>
          <p:nvPr/>
        </p:nvSpPr>
        <p:spPr>
          <a:xfrm>
            <a:off x="1239358" y="405765"/>
            <a:ext cx="7853432" cy="492443"/>
          </a:xfrm>
          <a:prstGeom prst="rect">
            <a:avLst/>
          </a:prstGeom>
          <a:noFill/>
        </p:spPr>
        <p:txBody>
          <a:bodyPr wrap="none" rtlCol="0" anchor="t">
            <a:spAutoFit/>
          </a:bodyPr>
          <a:lstStyle/>
          <a:p>
            <a:pPr fontAlgn="base">
              <a:spcBef>
                <a:spcPct val="0"/>
              </a:spcBef>
              <a:spcAft>
                <a:spcPct val="0"/>
              </a:spcAft>
            </a:pPr>
            <a:r>
              <a:rPr lang="zh-CN" altLang="en-US" sz="2600" dirty="0" smtClean="0">
                <a:latin typeface="方正小标宋简体" panose="02000000000000000000" charset="-122"/>
                <a:ea typeface="方正小标宋简体" panose="02000000000000000000" charset="-122"/>
                <a:cs typeface="+mn-ea"/>
                <a:sym typeface="+mn-lt"/>
              </a:rPr>
              <a:t>（八）优化监管方式，探索建立“免打扰”服务机制</a:t>
            </a:r>
            <a:endParaRPr lang="zh-CN" altLang="en-US" sz="2600" dirty="0" smtClean="0">
              <a:latin typeface="方正小标宋简体" panose="02000000000000000000" charset="-122"/>
              <a:ea typeface="方正小标宋简体" panose="02000000000000000000" charset="-122"/>
              <a:cs typeface="+mn-ea"/>
              <a:sym typeface="+mn-lt"/>
            </a:endParaRPr>
          </a:p>
        </p:txBody>
      </p:sp>
      <p:sp>
        <p:nvSpPr>
          <p:cNvPr id="1049087" name="文本框 2"/>
          <p:cNvSpPr txBox="true"/>
          <p:nvPr>
            <p:custDataLst>
              <p:tags r:id="rId2"/>
            </p:custDataLst>
          </p:nvPr>
        </p:nvSpPr>
        <p:spPr>
          <a:xfrm>
            <a:off x="1181735" y="1431925"/>
            <a:ext cx="5992495" cy="460375"/>
          </a:xfrm>
          <a:prstGeom prst="rect">
            <a:avLst/>
          </a:prstGeom>
          <a:noFill/>
        </p:spPr>
        <p:txBody>
          <a:bodyPr wrap="square">
            <a:spAutoFit/>
          </a:bodyPr>
          <a:lstStyle/>
          <a:p>
            <a:pPr algn="just">
              <a:lnSpc>
                <a:spcPct val="120000"/>
              </a:lnSpc>
            </a:pPr>
            <a:r>
              <a:rPr lang="zh-CN" altLang="en-US" sz="2000" b="1" dirty="0" smtClean="0">
                <a:solidFill>
                  <a:srgbClr val="007F00"/>
                </a:solidFill>
                <a:cs typeface="+mn-ea"/>
                <a:sym typeface="+mn-lt"/>
              </a:rPr>
              <a:t>纳入条件</a:t>
            </a:r>
            <a:endParaRPr lang="zh-CN" altLang="en-US" sz="2000" b="1" dirty="0">
              <a:solidFill>
                <a:srgbClr val="007F00"/>
              </a:solidFill>
              <a:cs typeface="+mn-ea"/>
              <a:sym typeface="+mn-lt"/>
            </a:endParaRPr>
          </a:p>
        </p:txBody>
      </p:sp>
      <p:sp>
        <p:nvSpPr>
          <p:cNvPr id="1049088" name="矩形 12"/>
          <p:cNvSpPr/>
          <p:nvPr>
            <p:custDataLst>
              <p:tags r:id="rId3"/>
            </p:custDataLst>
          </p:nvPr>
        </p:nvSpPr>
        <p:spPr>
          <a:xfrm>
            <a:off x="839788" y="1585159"/>
            <a:ext cx="153907" cy="153907"/>
          </a:xfrm>
          <a:prstGeom prst="rect">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049089" name="文本框 2"/>
          <p:cNvSpPr txBox="true"/>
          <p:nvPr/>
        </p:nvSpPr>
        <p:spPr>
          <a:xfrm>
            <a:off x="958215" y="1972310"/>
            <a:ext cx="3636000" cy="2040890"/>
          </a:xfrm>
          <a:prstGeom prst="rect">
            <a:avLst/>
          </a:prstGeom>
          <a:noFill/>
        </p:spPr>
        <p:txBody>
          <a:bodyPr wrap="square" rtlCol="0">
            <a:noAutofit/>
          </a:bodyPr>
          <a:lstStyle/>
          <a:p>
            <a:pPr indent="457200" algn="just" fontAlgn="auto"/>
            <a:r>
              <a:rPr lang="zh-CN" altLang="en-US" dirty="0">
                <a:latin typeface="仿宋_GB2312" panose="02010609030101010101" charset="-122"/>
                <a:ea typeface="仿宋_GB2312" panose="02010609030101010101" charset="-122"/>
                <a:cs typeface="仿宋_GB2312" panose="02010609030101010101" charset="-122"/>
              </a:rPr>
              <a:t>企业被移出正面清单后，原则上</a:t>
            </a:r>
            <a:r>
              <a:rPr lang="en-US" altLang="zh-CN" b="1" dirty="0" smtClean="0">
                <a:solidFill>
                  <a:srgbClr val="007F00"/>
                </a:solidFill>
                <a:latin typeface="等线" panose="02010600030101010101" charset="-122"/>
                <a:ea typeface="等线" panose="02010600030101010101" charset="-122"/>
                <a:cs typeface="仿宋_GB2312" panose="02010609030101010101" charset="-122"/>
              </a:rPr>
              <a:t>3年内不得再次纳入。</a:t>
            </a:r>
            <a:r>
              <a:rPr lang="zh-CN" altLang="en-US" dirty="0">
                <a:latin typeface="仿宋_GB2312" panose="02010609030101010101" charset="-122"/>
                <a:ea typeface="仿宋_GB2312" panose="02010609030101010101" charset="-122"/>
                <a:cs typeface="仿宋_GB2312" panose="02010609030101010101" charset="-122"/>
              </a:rPr>
              <a:t>对于存在因管理不善导致超标排放且未主动报告，或存在恶意偷排、篡改台账记录、逃避监管等恶意环境违法行为的，</a:t>
            </a:r>
            <a:r>
              <a:rPr lang="en-US" altLang="zh-CN" b="1" dirty="0" smtClean="0">
                <a:solidFill>
                  <a:srgbClr val="007F00"/>
                </a:solidFill>
                <a:latin typeface="等线" panose="02010600030101010101" charset="-122"/>
                <a:ea typeface="等线" panose="02010600030101010101" charset="-122"/>
                <a:cs typeface="仿宋_GB2312" panose="02010609030101010101" charset="-122"/>
              </a:rPr>
              <a:t>永远不得再次纳入。</a:t>
            </a:r>
            <a:endParaRPr lang="zh-CN" altLang="en-US" b="1" dirty="0">
              <a:solidFill>
                <a:srgbClr val="007F00"/>
              </a:solidFill>
              <a:latin typeface="仿宋_GB2312" panose="02010609030101010101" charset="-122"/>
              <a:ea typeface="仿宋_GB2312" panose="02010609030101010101" charset="-122"/>
              <a:cs typeface="仿宋_GB2312" panose="02010609030101010101" charset="-122"/>
            </a:endParaRPr>
          </a:p>
        </p:txBody>
      </p:sp>
      <p:sp>
        <p:nvSpPr>
          <p:cNvPr id="1049090" name="六边形 84"/>
          <p:cNvSpPr/>
          <p:nvPr>
            <p:custDataLst>
              <p:tags r:id="rId4"/>
            </p:custDataLst>
          </p:nvPr>
        </p:nvSpPr>
        <p:spPr>
          <a:xfrm>
            <a:off x="5073015" y="1511692"/>
            <a:ext cx="6278880" cy="1116000"/>
          </a:xfrm>
          <a:prstGeom prst="hexagon">
            <a:avLst/>
          </a:prstGeom>
          <a:gradFill flip="none" rotWithShape="true">
            <a:gsLst>
              <a:gs pos="0">
                <a:schemeClr val="bg1">
                  <a:lumMod val="85000"/>
                  <a:lumOff val="15000"/>
                </a:schemeClr>
              </a:gs>
              <a:gs pos="100000">
                <a:schemeClr val="bg1">
                  <a:lumMod val="85000"/>
                </a:schemeClr>
              </a:gs>
            </a:gsLst>
            <a:lin ang="13500000" scaled="true"/>
          </a:gradFill>
          <a:ln>
            <a:gradFill>
              <a:gsLst>
                <a:gs pos="0">
                  <a:schemeClr val="bg1">
                    <a:lumMod val="71000"/>
                    <a:lumOff val="29000"/>
                  </a:schemeClr>
                </a:gs>
                <a:gs pos="100000">
                  <a:schemeClr val="bg1">
                    <a:lumMod val="85000"/>
                  </a:schemeClr>
                </a:gs>
              </a:gsLst>
              <a:lin ang="5400000" scaled="false"/>
            </a:gradFill>
          </a:ln>
          <a:effectLst/>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p>
        </p:txBody>
      </p:sp>
      <p:grpSp>
        <p:nvGrpSpPr>
          <p:cNvPr id="249" name="组合 85"/>
          <p:cNvGrpSpPr/>
          <p:nvPr/>
        </p:nvGrpSpPr>
        <p:grpSpPr>
          <a:xfrm rot="16200000">
            <a:off x="5391785" y="1458352"/>
            <a:ext cx="1028700" cy="1213485"/>
            <a:chOff x="8439634" y="3544648"/>
            <a:chExt cx="1611146" cy="1817848"/>
          </a:xfrm>
        </p:grpSpPr>
        <p:sp>
          <p:nvSpPr>
            <p:cNvPr id="1049091" name="Freeform 5"/>
            <p:cNvSpPr/>
            <p:nvPr>
              <p:custDataLst>
                <p:tags r:id="rId5"/>
              </p:custDataLst>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true">
              <a:gsLst>
                <a:gs pos="0">
                  <a:schemeClr val="bg1">
                    <a:lumMod val="97000"/>
                  </a:schemeClr>
                </a:gs>
                <a:gs pos="100000">
                  <a:schemeClr val="bg1">
                    <a:lumMod val="85000"/>
                  </a:schemeClr>
                </a:gs>
              </a:gsLst>
              <a:lin ang="2700000" scaled="true"/>
            </a:gradFill>
            <a:ln w="19050">
              <a:gradFill flip="none" rotWithShape="true">
                <a:gsLst>
                  <a:gs pos="0">
                    <a:schemeClr val="bg1"/>
                  </a:gs>
                  <a:gs pos="100000">
                    <a:schemeClr val="bg1">
                      <a:lumMod val="75000"/>
                    </a:schemeClr>
                  </a:gs>
                </a:gsLst>
                <a:lin ang="2700000" scaled="true"/>
              </a:gradFill>
            </a:ln>
            <a:effectLst>
              <a:outerShdw blurRad="127000" dist="50800" dir="2700000" algn="tl" rotWithShape="0">
                <a:prstClr val="black">
                  <a:alpha val="40000"/>
                </a:prstClr>
              </a:outerShdw>
            </a:effectLst>
          </p:spPr>
          <p:txBody>
            <a:bodyPr vert="horz" wrap="square" lIns="96429" tIns="48214" rIns="96429" bIns="48214" numCol="1" anchor="t" anchorCtr="false" compatLnSpc="true"/>
            <a:lstStyle/>
            <a:p>
              <a:endParaRPr lang="zh-CN" altLang="en-US">
                <a:solidFill>
                  <a:prstClr val="black"/>
                </a:solidFill>
              </a:endParaRPr>
            </a:p>
          </p:txBody>
        </p:sp>
        <p:sp>
          <p:nvSpPr>
            <p:cNvPr id="1049092" name="Freeform 5"/>
            <p:cNvSpPr/>
            <p:nvPr>
              <p:custDataLst>
                <p:tags r:id="rId6"/>
              </p:custDataLst>
            </p:nvPr>
          </p:nvSpPr>
          <p:spPr bwMode="auto">
            <a:xfrm rot="5400000">
              <a:off x="8582836" y="3866517"/>
              <a:ext cx="1324744" cy="11741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108136"/>
            </a:solidFill>
            <a:ln w="15875">
              <a:gradFill flip="none" rotWithShape="true">
                <a:gsLst>
                  <a:gs pos="0">
                    <a:schemeClr val="bg1">
                      <a:lumMod val="65000"/>
                    </a:schemeClr>
                  </a:gs>
                  <a:gs pos="100000">
                    <a:schemeClr val="bg1"/>
                  </a:gs>
                </a:gsLst>
                <a:lin ang="2700000" scaled="true"/>
              </a:gradFill>
            </a:ln>
            <a:effectLst>
              <a:innerShdw blurRad="50800" dist="25400" dir="13500000">
                <a:prstClr val="black">
                  <a:alpha val="50000"/>
                </a:prstClr>
              </a:innerShdw>
            </a:effectLst>
          </p:spPr>
          <p:txBody>
            <a:bodyPr vert="horz" wrap="square" lIns="96429" tIns="48214" rIns="96429" bIns="48214" numCol="1" anchor="t" anchorCtr="false" compatLnSpc="true"/>
            <a:lstStyle/>
            <a:p>
              <a:endParaRPr lang="zh-CN" altLang="en-US">
                <a:solidFill>
                  <a:prstClr val="black"/>
                </a:solidFill>
              </a:endParaRPr>
            </a:p>
          </p:txBody>
        </p:sp>
      </p:grpSp>
      <p:sp>
        <p:nvSpPr>
          <p:cNvPr id="1049093" name="文本框 37"/>
          <p:cNvSpPr>
            <a:spLocks noChangeArrowheads="true"/>
          </p:cNvSpPr>
          <p:nvPr>
            <p:custDataLst>
              <p:tags r:id="rId7"/>
            </p:custDataLst>
          </p:nvPr>
        </p:nvSpPr>
        <p:spPr bwMode="auto">
          <a:xfrm>
            <a:off x="5488305" y="1777757"/>
            <a:ext cx="835660" cy="643255"/>
          </a:xfrm>
          <a:prstGeom prst="rect">
            <a:avLst/>
          </a:prstGeom>
          <a:noFill/>
          <a:ln>
            <a:noFill/>
          </a:ln>
        </p:spPr>
        <p:txBody>
          <a:bodyPr wrap="square" lIns="121869" tIns="60934" rIns="121869" bIns="60934">
            <a:spAutoFit/>
          </a:bodyPr>
          <a:lstStyle>
            <a:lvl1pPr>
              <a:spcBef>
                <a:spcPct val="20000"/>
              </a:spcBef>
              <a:buFont typeface="Arial" panose="0208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8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8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spcBef>
                <a:spcPts val="0"/>
              </a:spcBef>
              <a:buNone/>
            </a:pPr>
            <a:r>
              <a:rPr lang="zh-CN" altLang="en-US" sz="1700" b="1">
                <a:solidFill>
                  <a:schemeClr val="bg1"/>
                </a:solidFill>
                <a:sym typeface="+mn-ea"/>
              </a:rPr>
              <a:t>可以纳入</a:t>
            </a:r>
            <a:endParaRPr lang="zh-CN" altLang="en-US" sz="1700" b="1" dirty="0">
              <a:solidFill>
                <a:schemeClr val="bg1"/>
              </a:solidFill>
              <a:sym typeface="+mn-ea"/>
            </a:endParaRPr>
          </a:p>
        </p:txBody>
      </p:sp>
      <p:sp>
        <p:nvSpPr>
          <p:cNvPr id="1049094" name="文本1"/>
          <p:cNvSpPr>
            <a:spLocks noChangeArrowheads="true"/>
          </p:cNvSpPr>
          <p:nvPr>
            <p:custDataLst>
              <p:tags r:id="rId8"/>
            </p:custDataLst>
          </p:nvPr>
        </p:nvSpPr>
        <p:spPr bwMode="gray">
          <a:xfrm>
            <a:off x="6591935" y="1770772"/>
            <a:ext cx="4518025" cy="653415"/>
          </a:xfrm>
          <a:prstGeom prst="roundRect">
            <a:avLst>
              <a:gd name="adj" fmla="val 0"/>
            </a:avLst>
          </a:prstGeom>
          <a:noFill/>
          <a:ln w="28575" cap="flat" cmpd="sng" algn="ctr">
            <a:noFill/>
            <a:prstDash val="solid"/>
          </a:ln>
          <a:effectLst/>
        </p:spPr>
        <p:txBody>
          <a:bodyPr lIns="91413" tIns="45707" rIns="91413" bIns="4570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400" b="1" dirty="0">
                <a:solidFill>
                  <a:schemeClr val="tx1">
                    <a:lumMod val="65000"/>
                    <a:lumOff val="35000"/>
                  </a:schemeClr>
                </a:solidFill>
                <a:latin typeface="仿宋_GB2312" panose="02010609030101010101" charset="-122"/>
                <a:ea typeface="仿宋_GB2312" panose="02010609030101010101" charset="-122"/>
                <a:cs typeface="+mn-ea"/>
                <a:sym typeface="+mn-lt"/>
              </a:rPr>
              <a:t>污染治理及环保管理水平先进、环境信用评价连续2年以上为绿标、具备在线（用能、用电）监控等非现场执法条件、之前1年内自动监测数据小时均值达标率99%以上的行业标杆企业</a:t>
            </a:r>
            <a:endParaRPr lang="zh-CN" altLang="en-US" sz="1400" b="1" dirty="0">
              <a:solidFill>
                <a:schemeClr val="tx1">
                  <a:lumMod val="65000"/>
                  <a:lumOff val="35000"/>
                </a:schemeClr>
              </a:solidFill>
              <a:latin typeface="仿宋_GB2312" panose="02010609030101010101" charset="-122"/>
              <a:ea typeface="仿宋_GB2312" panose="02010609030101010101" charset="-122"/>
              <a:cs typeface="+mn-ea"/>
              <a:sym typeface="+mn-lt"/>
            </a:endParaRPr>
          </a:p>
        </p:txBody>
      </p:sp>
      <p:sp>
        <p:nvSpPr>
          <p:cNvPr id="1049095" name="六边形 88"/>
          <p:cNvSpPr/>
          <p:nvPr>
            <p:custDataLst>
              <p:tags r:id="rId9"/>
            </p:custDataLst>
          </p:nvPr>
        </p:nvSpPr>
        <p:spPr>
          <a:xfrm>
            <a:off x="5073015" y="2800742"/>
            <a:ext cx="6278880" cy="913765"/>
          </a:xfrm>
          <a:prstGeom prst="hexagon">
            <a:avLst/>
          </a:prstGeom>
          <a:gradFill flip="none" rotWithShape="true">
            <a:gsLst>
              <a:gs pos="0">
                <a:schemeClr val="bg1">
                  <a:lumMod val="85000"/>
                  <a:lumOff val="15000"/>
                </a:schemeClr>
              </a:gs>
              <a:gs pos="100000">
                <a:schemeClr val="bg1">
                  <a:lumMod val="85000"/>
                </a:schemeClr>
              </a:gs>
            </a:gsLst>
            <a:lin ang="13500000" scaled="true"/>
          </a:gradFill>
          <a:ln>
            <a:gradFill>
              <a:gsLst>
                <a:gs pos="0">
                  <a:schemeClr val="bg1">
                    <a:lumMod val="71000"/>
                    <a:lumOff val="29000"/>
                  </a:schemeClr>
                </a:gs>
                <a:gs pos="100000">
                  <a:schemeClr val="bg1">
                    <a:lumMod val="85000"/>
                  </a:schemeClr>
                </a:gs>
              </a:gsLst>
              <a:lin ang="5400000" scaled="false"/>
            </a:gradFill>
          </a:ln>
          <a:effectLst/>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p>
        </p:txBody>
      </p:sp>
      <p:grpSp>
        <p:nvGrpSpPr>
          <p:cNvPr id="250" name="组合 89"/>
          <p:cNvGrpSpPr/>
          <p:nvPr/>
        </p:nvGrpSpPr>
        <p:grpSpPr>
          <a:xfrm rot="16200000">
            <a:off x="5391785" y="2633102"/>
            <a:ext cx="1028700" cy="1213485"/>
            <a:chOff x="8439634" y="3544648"/>
            <a:chExt cx="1611146" cy="1817848"/>
          </a:xfrm>
        </p:grpSpPr>
        <p:sp>
          <p:nvSpPr>
            <p:cNvPr id="1049096" name="Freeform 5"/>
            <p:cNvSpPr/>
            <p:nvPr>
              <p:custDataLst>
                <p:tags r:id="rId10"/>
              </p:custDataLst>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true">
              <a:gsLst>
                <a:gs pos="0">
                  <a:schemeClr val="bg1">
                    <a:lumMod val="97000"/>
                  </a:schemeClr>
                </a:gs>
                <a:gs pos="100000">
                  <a:schemeClr val="bg1">
                    <a:lumMod val="85000"/>
                  </a:schemeClr>
                </a:gs>
              </a:gsLst>
              <a:lin ang="2700000" scaled="true"/>
            </a:gradFill>
            <a:ln w="19050">
              <a:gradFill flip="none" rotWithShape="true">
                <a:gsLst>
                  <a:gs pos="0">
                    <a:schemeClr val="bg1"/>
                  </a:gs>
                  <a:gs pos="100000">
                    <a:schemeClr val="bg1">
                      <a:lumMod val="75000"/>
                    </a:schemeClr>
                  </a:gs>
                </a:gsLst>
                <a:lin ang="2700000" scaled="true"/>
              </a:gradFill>
            </a:ln>
            <a:effectLst>
              <a:outerShdw blurRad="127000" dist="50800" dir="2700000" algn="tl" rotWithShape="0">
                <a:prstClr val="black">
                  <a:alpha val="40000"/>
                </a:prstClr>
              </a:outerShdw>
            </a:effectLst>
          </p:spPr>
          <p:txBody>
            <a:bodyPr vert="horz" wrap="square" lIns="96429" tIns="48214" rIns="96429" bIns="48214" numCol="1" anchor="t" anchorCtr="false" compatLnSpc="true"/>
            <a:lstStyle/>
            <a:p>
              <a:endParaRPr lang="zh-CN" altLang="en-US">
                <a:solidFill>
                  <a:prstClr val="black"/>
                </a:solidFill>
              </a:endParaRPr>
            </a:p>
          </p:txBody>
        </p:sp>
        <p:sp>
          <p:nvSpPr>
            <p:cNvPr id="1049097" name="Freeform 5"/>
            <p:cNvSpPr/>
            <p:nvPr>
              <p:custDataLst>
                <p:tags r:id="rId11"/>
              </p:custDataLst>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8CC94C"/>
            </a:solidFill>
            <a:ln w="15875">
              <a:gradFill flip="none" rotWithShape="true">
                <a:gsLst>
                  <a:gs pos="0">
                    <a:schemeClr val="bg1">
                      <a:lumMod val="65000"/>
                    </a:schemeClr>
                  </a:gs>
                  <a:gs pos="100000">
                    <a:schemeClr val="bg1"/>
                  </a:gs>
                </a:gsLst>
                <a:lin ang="2700000" scaled="true"/>
              </a:gradFill>
            </a:ln>
            <a:effectLst>
              <a:innerShdw blurRad="50800" dist="25400" dir="13500000">
                <a:prstClr val="black">
                  <a:alpha val="50000"/>
                </a:prstClr>
              </a:innerShdw>
            </a:effectLst>
          </p:spPr>
          <p:txBody>
            <a:bodyPr vert="horz" wrap="square" lIns="96429" tIns="48214" rIns="96429" bIns="48214" numCol="1" anchor="t" anchorCtr="false" compatLnSpc="true"/>
            <a:lstStyle/>
            <a:p>
              <a:endParaRPr lang="zh-CN" altLang="en-US">
                <a:solidFill>
                  <a:prstClr val="black"/>
                </a:solidFill>
              </a:endParaRPr>
            </a:p>
          </p:txBody>
        </p:sp>
      </p:grpSp>
      <p:sp>
        <p:nvSpPr>
          <p:cNvPr id="1049098" name="文本框 37"/>
          <p:cNvSpPr>
            <a:spLocks noChangeArrowheads="true"/>
          </p:cNvSpPr>
          <p:nvPr>
            <p:custDataLst>
              <p:tags r:id="rId12"/>
            </p:custDataLst>
          </p:nvPr>
        </p:nvSpPr>
        <p:spPr bwMode="auto">
          <a:xfrm>
            <a:off x="5523865" y="2961397"/>
            <a:ext cx="765175" cy="582295"/>
          </a:xfrm>
          <a:prstGeom prst="rect">
            <a:avLst/>
          </a:prstGeom>
          <a:noFill/>
          <a:ln>
            <a:noFill/>
          </a:ln>
        </p:spPr>
        <p:txBody>
          <a:bodyPr wrap="square" lIns="121869" tIns="60934" rIns="121869" bIns="60934">
            <a:spAutoFit/>
          </a:bodyPr>
          <a:lstStyle>
            <a:lvl1pPr>
              <a:spcBef>
                <a:spcPct val="20000"/>
              </a:spcBef>
              <a:buFont typeface="Arial" panose="0208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8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8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spcBef>
                <a:spcPts val="0"/>
              </a:spcBef>
              <a:buNone/>
            </a:pPr>
            <a:r>
              <a:rPr lang="zh-CN" altLang="en-US" sz="1500" b="1">
                <a:solidFill>
                  <a:schemeClr val="bg1"/>
                </a:solidFill>
                <a:sym typeface="+mn-ea"/>
              </a:rPr>
              <a:t>鼓励纳入</a:t>
            </a:r>
            <a:endParaRPr lang="zh-CN" altLang="en-US" sz="1500" b="1" dirty="0">
              <a:solidFill>
                <a:schemeClr val="bg1"/>
              </a:solidFill>
            </a:endParaRPr>
          </a:p>
        </p:txBody>
      </p:sp>
      <p:sp>
        <p:nvSpPr>
          <p:cNvPr id="1049099" name="文本1"/>
          <p:cNvSpPr>
            <a:spLocks noChangeArrowheads="true"/>
          </p:cNvSpPr>
          <p:nvPr>
            <p:custDataLst>
              <p:tags r:id="rId13"/>
            </p:custDataLst>
          </p:nvPr>
        </p:nvSpPr>
        <p:spPr bwMode="gray">
          <a:xfrm>
            <a:off x="6592570" y="2946157"/>
            <a:ext cx="4516755" cy="653415"/>
          </a:xfrm>
          <a:prstGeom prst="roundRect">
            <a:avLst>
              <a:gd name="adj" fmla="val 0"/>
            </a:avLst>
          </a:prstGeom>
          <a:noFill/>
          <a:ln w="28575" cap="flat" cmpd="sng" algn="ctr">
            <a:noFill/>
            <a:prstDash val="solid"/>
          </a:ln>
          <a:effectLst/>
        </p:spPr>
        <p:txBody>
          <a:bodyPr lIns="91413" tIns="45707" rIns="91413" bIns="4570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400" b="1" dirty="0">
                <a:solidFill>
                  <a:schemeClr val="tx1">
                    <a:lumMod val="65000"/>
                    <a:lumOff val="35000"/>
                  </a:schemeClr>
                </a:solidFill>
                <a:latin typeface="仿宋_GB2312" panose="02010609030101010101" charset="-122"/>
                <a:ea typeface="仿宋_GB2312" panose="02010609030101010101" charset="-122"/>
                <a:cs typeface="+mn-ea"/>
                <a:sym typeface="+mn-lt"/>
              </a:rPr>
              <a:t>省市新旧动能转换重大工程、资源要素产出高的企业，与民生保障密切相关的企业（畜禽养殖类除外），污染物排放量小、环境风险低、吸纳就业能力强的小微企业</a:t>
            </a:r>
            <a:endParaRPr lang="zh-CN" altLang="en-US" sz="1400" b="1" dirty="0">
              <a:solidFill>
                <a:schemeClr val="tx1">
                  <a:lumMod val="65000"/>
                  <a:lumOff val="35000"/>
                </a:schemeClr>
              </a:solidFill>
              <a:latin typeface="仿宋_GB2312" panose="02010609030101010101" charset="-122"/>
              <a:ea typeface="仿宋_GB2312" panose="02010609030101010101" charset="-122"/>
              <a:cs typeface="+mn-ea"/>
              <a:sym typeface="+mn-lt"/>
            </a:endParaRPr>
          </a:p>
        </p:txBody>
      </p:sp>
      <p:sp>
        <p:nvSpPr>
          <p:cNvPr id="1049100" name="六边形 94"/>
          <p:cNvSpPr/>
          <p:nvPr>
            <p:custDataLst>
              <p:tags r:id="rId14"/>
            </p:custDataLst>
          </p:nvPr>
        </p:nvSpPr>
        <p:spPr>
          <a:xfrm>
            <a:off x="5073015" y="3899927"/>
            <a:ext cx="6278880" cy="1080000"/>
          </a:xfrm>
          <a:prstGeom prst="hexagon">
            <a:avLst/>
          </a:prstGeom>
          <a:gradFill flip="none" rotWithShape="true">
            <a:gsLst>
              <a:gs pos="0">
                <a:schemeClr val="bg1">
                  <a:lumMod val="85000"/>
                  <a:lumOff val="15000"/>
                </a:schemeClr>
              </a:gs>
              <a:gs pos="100000">
                <a:schemeClr val="bg1">
                  <a:lumMod val="85000"/>
                </a:schemeClr>
              </a:gs>
            </a:gsLst>
            <a:lin ang="13500000" scaled="true"/>
          </a:gradFill>
          <a:ln>
            <a:gradFill>
              <a:gsLst>
                <a:gs pos="0">
                  <a:schemeClr val="bg1">
                    <a:lumMod val="71000"/>
                    <a:lumOff val="29000"/>
                  </a:schemeClr>
                </a:gs>
                <a:gs pos="100000">
                  <a:schemeClr val="bg1">
                    <a:lumMod val="85000"/>
                  </a:schemeClr>
                </a:gs>
              </a:gsLst>
              <a:lin ang="5400000" scaled="false"/>
            </a:gradFill>
          </a:ln>
          <a:effectLst/>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p>
        </p:txBody>
      </p:sp>
      <p:grpSp>
        <p:nvGrpSpPr>
          <p:cNvPr id="251" name="组合 95"/>
          <p:cNvGrpSpPr/>
          <p:nvPr/>
        </p:nvGrpSpPr>
        <p:grpSpPr>
          <a:xfrm rot="16200000">
            <a:off x="5391785" y="3811662"/>
            <a:ext cx="1028700" cy="1213485"/>
            <a:chOff x="8439634" y="3544648"/>
            <a:chExt cx="1611146" cy="1817848"/>
          </a:xfrm>
        </p:grpSpPr>
        <p:sp>
          <p:nvSpPr>
            <p:cNvPr id="1049101" name="Freeform 5"/>
            <p:cNvSpPr/>
            <p:nvPr>
              <p:custDataLst>
                <p:tags r:id="rId15"/>
              </p:custDataLst>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true">
              <a:gsLst>
                <a:gs pos="0">
                  <a:schemeClr val="bg1">
                    <a:lumMod val="97000"/>
                  </a:schemeClr>
                </a:gs>
                <a:gs pos="100000">
                  <a:schemeClr val="bg1">
                    <a:lumMod val="85000"/>
                  </a:schemeClr>
                </a:gs>
              </a:gsLst>
              <a:lin ang="2700000" scaled="true"/>
            </a:gradFill>
            <a:ln w="19050">
              <a:gradFill flip="none" rotWithShape="true">
                <a:gsLst>
                  <a:gs pos="0">
                    <a:schemeClr val="bg1"/>
                  </a:gs>
                  <a:gs pos="100000">
                    <a:schemeClr val="bg1">
                      <a:lumMod val="75000"/>
                    </a:schemeClr>
                  </a:gs>
                </a:gsLst>
                <a:lin ang="2700000" scaled="true"/>
              </a:gradFill>
            </a:ln>
            <a:effectLst>
              <a:outerShdw blurRad="127000" dist="50800" dir="2700000" algn="tl" rotWithShape="0">
                <a:prstClr val="black">
                  <a:alpha val="40000"/>
                </a:prstClr>
              </a:outerShdw>
            </a:effectLst>
          </p:spPr>
          <p:txBody>
            <a:bodyPr vert="horz" wrap="square" lIns="96429" tIns="48214" rIns="96429" bIns="48214" numCol="1" anchor="t" anchorCtr="false" compatLnSpc="true"/>
            <a:lstStyle/>
            <a:p>
              <a:endParaRPr lang="zh-CN" altLang="en-US">
                <a:solidFill>
                  <a:prstClr val="black"/>
                </a:solidFill>
              </a:endParaRPr>
            </a:p>
          </p:txBody>
        </p:sp>
        <p:sp>
          <p:nvSpPr>
            <p:cNvPr id="1049102" name="Freeform 5"/>
            <p:cNvSpPr/>
            <p:nvPr>
              <p:custDataLst>
                <p:tags r:id="rId16"/>
              </p:custDataLst>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108136"/>
            </a:solidFill>
            <a:ln w="15875">
              <a:gradFill flip="none" rotWithShape="true">
                <a:gsLst>
                  <a:gs pos="0">
                    <a:schemeClr val="bg1">
                      <a:lumMod val="65000"/>
                    </a:schemeClr>
                  </a:gs>
                  <a:gs pos="100000">
                    <a:schemeClr val="bg1"/>
                  </a:gs>
                </a:gsLst>
                <a:lin ang="2700000" scaled="true"/>
              </a:gradFill>
            </a:ln>
            <a:effectLst>
              <a:innerShdw blurRad="50800" dist="25400" dir="13500000">
                <a:prstClr val="black">
                  <a:alpha val="50000"/>
                </a:prstClr>
              </a:innerShdw>
            </a:effectLst>
          </p:spPr>
          <p:txBody>
            <a:bodyPr vert="horz" wrap="square" lIns="96429" tIns="48214" rIns="96429" bIns="48214" numCol="1" anchor="t" anchorCtr="false" compatLnSpc="true"/>
            <a:lstStyle/>
            <a:p>
              <a:endParaRPr lang="zh-CN" altLang="en-US">
                <a:solidFill>
                  <a:prstClr val="black"/>
                </a:solidFill>
              </a:endParaRPr>
            </a:p>
          </p:txBody>
        </p:sp>
      </p:grpSp>
      <p:sp>
        <p:nvSpPr>
          <p:cNvPr id="1049103" name="文本框 37"/>
          <p:cNvSpPr>
            <a:spLocks noChangeArrowheads="true"/>
          </p:cNvSpPr>
          <p:nvPr>
            <p:custDataLst>
              <p:tags r:id="rId17"/>
            </p:custDataLst>
          </p:nvPr>
        </p:nvSpPr>
        <p:spPr bwMode="auto">
          <a:xfrm>
            <a:off x="5523865" y="4139957"/>
            <a:ext cx="765175" cy="582295"/>
          </a:xfrm>
          <a:prstGeom prst="rect">
            <a:avLst/>
          </a:prstGeom>
          <a:noFill/>
          <a:ln>
            <a:noFill/>
          </a:ln>
        </p:spPr>
        <p:txBody>
          <a:bodyPr wrap="square" lIns="121869" tIns="60934" rIns="121869" bIns="60934">
            <a:spAutoFit/>
          </a:bodyPr>
          <a:lstStyle>
            <a:lvl1pPr>
              <a:spcBef>
                <a:spcPct val="20000"/>
              </a:spcBef>
              <a:buFont typeface="Arial" panose="0208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8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8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spcBef>
                <a:spcPts val="0"/>
              </a:spcBef>
              <a:buNone/>
            </a:pPr>
            <a:r>
              <a:rPr lang="zh-CN" altLang="en-US" sz="1500" b="1">
                <a:solidFill>
                  <a:schemeClr val="bg1"/>
                </a:solidFill>
                <a:sym typeface="+mn-ea"/>
              </a:rPr>
              <a:t>不得纳入</a:t>
            </a:r>
            <a:endParaRPr lang="zh-CN" altLang="en-US" sz="1500" b="1" dirty="0">
              <a:solidFill>
                <a:schemeClr val="bg1"/>
              </a:solidFill>
            </a:endParaRPr>
          </a:p>
        </p:txBody>
      </p:sp>
      <p:sp>
        <p:nvSpPr>
          <p:cNvPr id="1049104" name="文本1"/>
          <p:cNvSpPr>
            <a:spLocks noChangeArrowheads="true"/>
          </p:cNvSpPr>
          <p:nvPr>
            <p:custDataLst>
              <p:tags r:id="rId18"/>
            </p:custDataLst>
          </p:nvPr>
        </p:nvSpPr>
        <p:spPr bwMode="gray">
          <a:xfrm>
            <a:off x="6592570" y="4124717"/>
            <a:ext cx="4516755" cy="653415"/>
          </a:xfrm>
          <a:prstGeom prst="roundRect">
            <a:avLst>
              <a:gd name="adj" fmla="val 0"/>
            </a:avLst>
          </a:prstGeom>
          <a:noFill/>
          <a:ln w="28575" cap="flat" cmpd="sng" algn="ctr">
            <a:noFill/>
            <a:prstDash val="solid"/>
          </a:ln>
          <a:effectLst/>
        </p:spPr>
        <p:txBody>
          <a:bodyPr lIns="91413" tIns="45707" rIns="91413" bIns="4570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just" fontAlgn="auto">
              <a:lnSpc>
                <a:spcPct val="125000"/>
              </a:lnSpc>
            </a:pPr>
            <a:r>
              <a:rPr lang="zh-CN" altLang="en-US" sz="1400" b="1" dirty="0" smtClean="0">
                <a:solidFill>
                  <a:schemeClr val="tx1">
                    <a:lumMod val="65000"/>
                    <a:lumOff val="35000"/>
                  </a:schemeClr>
                </a:solidFill>
                <a:latin typeface="仿宋_GB2312" panose="02010609030101010101" charset="-122"/>
                <a:ea typeface="仿宋_GB2312" panose="02010609030101010101" charset="-122"/>
                <a:cs typeface="+mn-ea"/>
                <a:sym typeface="+mn-lt"/>
              </a:rPr>
              <a:t>涉</a:t>
            </a:r>
            <a:r>
              <a:rPr lang="zh-CN" altLang="en-US" sz="1400" b="1" dirty="0">
                <a:solidFill>
                  <a:schemeClr val="tx1">
                    <a:lumMod val="65000"/>
                    <a:lumOff val="35000"/>
                  </a:schemeClr>
                </a:solidFill>
                <a:latin typeface="仿宋_GB2312" panose="02010609030101010101" charset="-122"/>
                <a:ea typeface="仿宋_GB2312" panose="02010609030101010101" charset="-122"/>
                <a:cs typeface="+mn-ea"/>
                <a:sym typeface="+mn-lt"/>
              </a:rPr>
              <a:t>危、涉爆、危险废物经营等特殊行业企业，山东省生态环境保护综合执法智慧监管系统中标记为中、高风险企业，</a:t>
            </a:r>
            <a:r>
              <a:rPr lang="zh-CN" altLang="en-US" sz="1400" b="1" dirty="0" smtClean="0">
                <a:solidFill>
                  <a:schemeClr val="tx1">
                    <a:lumMod val="65000"/>
                    <a:lumOff val="35000"/>
                  </a:schemeClr>
                </a:solidFill>
                <a:latin typeface="仿宋_GB2312" panose="02010609030101010101" charset="-122"/>
                <a:ea typeface="仿宋_GB2312" panose="02010609030101010101" charset="-122"/>
                <a:cs typeface="+mn-ea"/>
                <a:sym typeface="+mn-lt"/>
              </a:rPr>
              <a:t>5年</a:t>
            </a:r>
            <a:r>
              <a:rPr lang="zh-CN" altLang="en-US" sz="1400" b="1" dirty="0">
                <a:solidFill>
                  <a:schemeClr val="tx1">
                    <a:lumMod val="65000"/>
                    <a:lumOff val="35000"/>
                  </a:schemeClr>
                </a:solidFill>
                <a:latin typeface="仿宋_GB2312" panose="02010609030101010101" charset="-122"/>
                <a:ea typeface="仿宋_GB2312" panose="02010609030101010101" charset="-122"/>
                <a:cs typeface="+mn-ea"/>
                <a:sym typeface="+mn-lt"/>
              </a:rPr>
              <a:t>内发生过较大及以上安全生产事故企</a:t>
            </a:r>
            <a:r>
              <a:rPr lang="zh-CN" altLang="en-US" sz="1400" b="1" dirty="0" smtClean="0">
                <a:solidFill>
                  <a:schemeClr val="tx1">
                    <a:lumMod val="65000"/>
                    <a:lumOff val="35000"/>
                  </a:schemeClr>
                </a:solidFill>
                <a:latin typeface="仿宋_GB2312" panose="02010609030101010101" charset="-122"/>
                <a:ea typeface="仿宋_GB2312" panose="02010609030101010101" charset="-122"/>
                <a:cs typeface="+mn-ea"/>
                <a:sym typeface="+mn-lt"/>
              </a:rPr>
              <a:t>业</a:t>
            </a:r>
            <a:endParaRPr lang="zh-CN" altLang="en-US" sz="1400" b="1" dirty="0">
              <a:solidFill>
                <a:schemeClr val="tx1">
                  <a:lumMod val="65000"/>
                  <a:lumOff val="35000"/>
                </a:schemeClr>
              </a:solidFill>
              <a:latin typeface="仿宋_GB2312" panose="02010609030101010101" charset="-122"/>
              <a:ea typeface="仿宋_GB2312" panose="02010609030101010101" charset="-122"/>
              <a:cs typeface="+mn-ea"/>
              <a:sym typeface="+mn-lt"/>
            </a:endParaRPr>
          </a:p>
        </p:txBody>
      </p:sp>
      <p:sp>
        <p:nvSpPr>
          <p:cNvPr id="1049105" name="六边形 100"/>
          <p:cNvSpPr/>
          <p:nvPr>
            <p:custDataLst>
              <p:tags r:id="rId19"/>
            </p:custDataLst>
          </p:nvPr>
        </p:nvSpPr>
        <p:spPr>
          <a:xfrm>
            <a:off x="5073015" y="5260732"/>
            <a:ext cx="6278880" cy="684000"/>
          </a:xfrm>
          <a:prstGeom prst="hexagon">
            <a:avLst/>
          </a:prstGeom>
          <a:gradFill flip="none" rotWithShape="true">
            <a:gsLst>
              <a:gs pos="0">
                <a:schemeClr val="bg1">
                  <a:lumMod val="85000"/>
                  <a:lumOff val="15000"/>
                </a:schemeClr>
              </a:gs>
              <a:gs pos="100000">
                <a:schemeClr val="bg1">
                  <a:lumMod val="85000"/>
                </a:schemeClr>
              </a:gs>
            </a:gsLst>
            <a:lin ang="13500000" scaled="true"/>
          </a:gradFill>
          <a:ln>
            <a:gradFill>
              <a:gsLst>
                <a:gs pos="0">
                  <a:schemeClr val="bg1">
                    <a:lumMod val="71000"/>
                    <a:lumOff val="29000"/>
                  </a:schemeClr>
                </a:gs>
                <a:gs pos="100000">
                  <a:schemeClr val="bg1">
                    <a:lumMod val="85000"/>
                  </a:schemeClr>
                </a:gs>
              </a:gsLst>
              <a:lin ang="5400000" scaled="false"/>
            </a:gradFill>
          </a:ln>
          <a:effectLst/>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p>
        </p:txBody>
      </p:sp>
      <p:grpSp>
        <p:nvGrpSpPr>
          <p:cNvPr id="252" name="组合 101"/>
          <p:cNvGrpSpPr/>
          <p:nvPr/>
        </p:nvGrpSpPr>
        <p:grpSpPr>
          <a:xfrm rot="16200000">
            <a:off x="5391785" y="4973077"/>
            <a:ext cx="1028700" cy="1213485"/>
            <a:chOff x="8439634" y="3544648"/>
            <a:chExt cx="1611146" cy="1817848"/>
          </a:xfrm>
        </p:grpSpPr>
        <p:sp>
          <p:nvSpPr>
            <p:cNvPr id="1049106" name="Freeform 5"/>
            <p:cNvSpPr/>
            <p:nvPr>
              <p:custDataLst>
                <p:tags r:id="rId20"/>
              </p:custDataLst>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true">
              <a:gsLst>
                <a:gs pos="0">
                  <a:schemeClr val="bg1">
                    <a:lumMod val="97000"/>
                  </a:schemeClr>
                </a:gs>
                <a:gs pos="100000">
                  <a:schemeClr val="bg1">
                    <a:lumMod val="85000"/>
                  </a:schemeClr>
                </a:gs>
              </a:gsLst>
              <a:lin ang="2700000" scaled="true"/>
            </a:gradFill>
            <a:ln w="19050">
              <a:gradFill flip="none" rotWithShape="true">
                <a:gsLst>
                  <a:gs pos="0">
                    <a:schemeClr val="bg1"/>
                  </a:gs>
                  <a:gs pos="100000">
                    <a:schemeClr val="bg1">
                      <a:lumMod val="75000"/>
                    </a:schemeClr>
                  </a:gs>
                </a:gsLst>
                <a:lin ang="2700000" scaled="true"/>
              </a:gradFill>
            </a:ln>
            <a:effectLst>
              <a:outerShdw blurRad="127000" dist="50800" dir="2700000" algn="tl" rotWithShape="0">
                <a:prstClr val="black">
                  <a:alpha val="40000"/>
                </a:prstClr>
              </a:outerShdw>
            </a:effectLst>
          </p:spPr>
          <p:txBody>
            <a:bodyPr vert="horz" wrap="square" lIns="96429" tIns="48214" rIns="96429" bIns="48214" numCol="1" anchor="t" anchorCtr="false" compatLnSpc="true"/>
            <a:lstStyle/>
            <a:p>
              <a:endParaRPr lang="zh-CN" altLang="en-US">
                <a:solidFill>
                  <a:prstClr val="black"/>
                </a:solidFill>
              </a:endParaRPr>
            </a:p>
          </p:txBody>
        </p:sp>
        <p:sp>
          <p:nvSpPr>
            <p:cNvPr id="1049107" name="Freeform 5"/>
            <p:cNvSpPr/>
            <p:nvPr>
              <p:custDataLst>
                <p:tags r:id="rId21"/>
              </p:custDataLst>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8CC94C"/>
            </a:solidFill>
            <a:ln w="15875">
              <a:gradFill flip="none" rotWithShape="true">
                <a:gsLst>
                  <a:gs pos="0">
                    <a:schemeClr val="bg1">
                      <a:lumMod val="65000"/>
                    </a:schemeClr>
                  </a:gs>
                  <a:gs pos="100000">
                    <a:schemeClr val="bg1"/>
                  </a:gs>
                </a:gsLst>
                <a:lin ang="2700000" scaled="true"/>
              </a:gradFill>
            </a:ln>
            <a:effectLst>
              <a:innerShdw blurRad="50800" dist="25400" dir="13500000">
                <a:prstClr val="black">
                  <a:alpha val="50000"/>
                </a:prstClr>
              </a:innerShdw>
            </a:effectLst>
          </p:spPr>
          <p:txBody>
            <a:bodyPr vert="horz" wrap="square" lIns="96429" tIns="48214" rIns="96429" bIns="48214" numCol="1" anchor="t" anchorCtr="false" compatLnSpc="true"/>
            <a:lstStyle/>
            <a:p>
              <a:endParaRPr lang="zh-CN" altLang="en-US">
                <a:solidFill>
                  <a:prstClr val="black"/>
                </a:solidFill>
              </a:endParaRPr>
            </a:p>
          </p:txBody>
        </p:sp>
      </p:grpSp>
      <p:sp>
        <p:nvSpPr>
          <p:cNvPr id="1049108" name="文本框 37"/>
          <p:cNvSpPr>
            <a:spLocks noChangeArrowheads="true"/>
          </p:cNvSpPr>
          <p:nvPr>
            <p:custDataLst>
              <p:tags r:id="rId22"/>
            </p:custDataLst>
          </p:nvPr>
        </p:nvSpPr>
        <p:spPr bwMode="auto">
          <a:xfrm>
            <a:off x="5523865" y="5300737"/>
            <a:ext cx="765175" cy="582295"/>
          </a:xfrm>
          <a:prstGeom prst="rect">
            <a:avLst/>
          </a:prstGeom>
          <a:noFill/>
          <a:ln>
            <a:noFill/>
          </a:ln>
        </p:spPr>
        <p:txBody>
          <a:bodyPr wrap="square" lIns="121869" tIns="60934" rIns="121869" bIns="60934">
            <a:spAutoFit/>
          </a:bodyPr>
          <a:lstStyle>
            <a:lvl1pPr>
              <a:spcBef>
                <a:spcPct val="20000"/>
              </a:spcBef>
              <a:buFont typeface="Arial" panose="0208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8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8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spcBef>
                <a:spcPts val="0"/>
              </a:spcBef>
              <a:buNone/>
            </a:pPr>
            <a:r>
              <a:rPr lang="zh-CN" altLang="en-US" sz="1500" b="1">
                <a:solidFill>
                  <a:schemeClr val="bg1"/>
                </a:solidFill>
                <a:sym typeface="+mn-ea"/>
              </a:rPr>
              <a:t>暂不纳入</a:t>
            </a:r>
            <a:endParaRPr lang="en-US" altLang="zh-CN" sz="1500" b="1" dirty="0">
              <a:solidFill>
                <a:schemeClr val="bg1"/>
              </a:solidFill>
              <a:ea typeface="Segoe UI Emoji" panose="020B0502040204020203" pitchFamily="34" charset="0"/>
            </a:endParaRPr>
          </a:p>
        </p:txBody>
      </p:sp>
      <p:sp>
        <p:nvSpPr>
          <p:cNvPr id="1049109" name="文本1"/>
          <p:cNvSpPr>
            <a:spLocks noChangeArrowheads="true"/>
          </p:cNvSpPr>
          <p:nvPr>
            <p:custDataLst>
              <p:tags r:id="rId23"/>
            </p:custDataLst>
          </p:nvPr>
        </p:nvSpPr>
        <p:spPr bwMode="gray">
          <a:xfrm>
            <a:off x="6592570" y="5286132"/>
            <a:ext cx="4516755" cy="653415"/>
          </a:xfrm>
          <a:prstGeom prst="roundRect">
            <a:avLst>
              <a:gd name="adj" fmla="val 0"/>
            </a:avLst>
          </a:prstGeom>
          <a:noFill/>
          <a:ln w="28575" cap="flat" cmpd="sng" algn="ctr">
            <a:noFill/>
            <a:prstDash val="solid"/>
          </a:ln>
          <a:effectLst/>
        </p:spPr>
        <p:txBody>
          <a:bodyPr lIns="91413" tIns="45707" rIns="91413" bIns="4570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400" b="1" dirty="0">
                <a:solidFill>
                  <a:schemeClr val="tx1">
                    <a:lumMod val="65000"/>
                    <a:lumOff val="35000"/>
                  </a:schemeClr>
                </a:solidFill>
                <a:latin typeface="仿宋_GB2312" panose="02010609030101010101" charset="-122"/>
                <a:ea typeface="仿宋_GB2312" panose="02010609030101010101" charset="-122"/>
                <a:cs typeface="+mn-ea"/>
                <a:sym typeface="+mn-lt"/>
              </a:rPr>
              <a:t>城镇污水处理厂、垃圾焚烧发电厂、医疗机构等</a:t>
            </a:r>
            <a:endParaRPr lang="zh-CN" altLang="en-US" sz="1400" b="1" dirty="0">
              <a:solidFill>
                <a:schemeClr val="tx1">
                  <a:lumMod val="65000"/>
                  <a:lumOff val="35000"/>
                </a:schemeClr>
              </a:solidFill>
              <a:latin typeface="仿宋_GB2312" panose="02010609030101010101" charset="-122"/>
              <a:ea typeface="仿宋_GB2312" panose="02010609030101010101" charset="-122"/>
              <a:cs typeface="+mn-ea"/>
              <a:sym typeface="+mn-lt"/>
            </a:endParaRPr>
          </a:p>
        </p:txBody>
      </p:sp>
      <p:sp>
        <p:nvSpPr>
          <p:cNvPr id="1049110" name="文本框 2"/>
          <p:cNvSpPr txBox="true"/>
          <p:nvPr>
            <p:custDataLst>
              <p:tags r:id="rId24"/>
            </p:custDataLst>
          </p:nvPr>
        </p:nvSpPr>
        <p:spPr>
          <a:xfrm>
            <a:off x="1181735" y="4125595"/>
            <a:ext cx="5992495" cy="435632"/>
          </a:xfrm>
          <a:prstGeom prst="rect">
            <a:avLst/>
          </a:prstGeom>
          <a:noFill/>
        </p:spPr>
        <p:txBody>
          <a:bodyPr wrap="square">
            <a:spAutoFit/>
          </a:bodyPr>
          <a:lstStyle/>
          <a:p>
            <a:pPr algn="just">
              <a:lnSpc>
                <a:spcPct val="120000"/>
              </a:lnSpc>
            </a:pPr>
            <a:r>
              <a:rPr lang="zh-CN" altLang="en-US" sz="2000" b="1" dirty="0" smtClean="0">
                <a:solidFill>
                  <a:srgbClr val="007F00"/>
                </a:solidFill>
                <a:cs typeface="+mn-ea"/>
                <a:sym typeface="+mn-lt"/>
              </a:rPr>
              <a:t>列入正面清单可享受的“优待”</a:t>
            </a:r>
            <a:endParaRPr lang="zh-CN" altLang="en-US" sz="2000" b="1" dirty="0" smtClean="0">
              <a:solidFill>
                <a:srgbClr val="007F00"/>
              </a:solidFill>
              <a:cs typeface="+mn-ea"/>
              <a:sym typeface="+mn-lt"/>
            </a:endParaRPr>
          </a:p>
        </p:txBody>
      </p:sp>
      <p:sp>
        <p:nvSpPr>
          <p:cNvPr id="1049111" name="矩形 16"/>
          <p:cNvSpPr/>
          <p:nvPr>
            <p:custDataLst>
              <p:tags r:id="rId25"/>
            </p:custDataLst>
          </p:nvPr>
        </p:nvSpPr>
        <p:spPr>
          <a:xfrm>
            <a:off x="833438" y="4299149"/>
            <a:ext cx="153907" cy="153907"/>
          </a:xfrm>
          <a:prstGeom prst="rect">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049112" name="文本框 17"/>
          <p:cNvSpPr txBox="true"/>
          <p:nvPr>
            <p:custDataLst>
              <p:tags r:id="rId26"/>
            </p:custDataLst>
          </p:nvPr>
        </p:nvSpPr>
        <p:spPr>
          <a:xfrm>
            <a:off x="933450" y="4629785"/>
            <a:ext cx="3636000" cy="1198880"/>
          </a:xfrm>
          <a:prstGeom prst="rect">
            <a:avLst/>
          </a:prstGeom>
          <a:noFill/>
        </p:spPr>
        <p:txBody>
          <a:bodyPr wrap="square" rtlCol="0">
            <a:spAutoFit/>
          </a:bodyPr>
          <a:lstStyle/>
          <a:p>
            <a:pPr indent="457200" algn="just" fontAlgn="auto">
              <a:lnSpc>
                <a:spcPct val="100000"/>
              </a:lnSpc>
            </a:pPr>
            <a:r>
              <a:rPr lang="zh-CN" altLang="en-US">
                <a:latin typeface="仿宋_GB2312" panose="02010609030101010101" charset="-122"/>
                <a:ea typeface="仿宋_GB2312" panose="02010609030101010101" charset="-122"/>
              </a:rPr>
              <a:t>对纳入正面清单企业，采取在线监控、用电监控等非现场执法方式，除信访举报核实等情形外，免除现场执法检查，做到无事不扰。</a:t>
            </a:r>
            <a:endParaRPr lang="zh-CN" altLang="en-US">
              <a:latin typeface="仿宋_GB2312" panose="02010609030101010101" charset="-122"/>
              <a:ea typeface="仿宋_GB2312" panose="02010609030101010101" charset="-122"/>
            </a:endParaRP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9" name="Group 5"/>
          <p:cNvGrpSpPr/>
          <p:nvPr/>
        </p:nvGrpSpPr>
        <p:grpSpPr>
          <a:xfrm>
            <a:off x="0" y="3175"/>
            <a:ext cx="12192000" cy="6854825"/>
            <a:chOff x="0" y="3175"/>
            <a:chExt cx="12192000" cy="6854825"/>
          </a:xfrm>
        </p:grpSpPr>
        <p:sp>
          <p:nvSpPr>
            <p:cNvPr id="1049144" name="Freeform 9"/>
            <p:cNvSpPr/>
            <p:nvPr/>
          </p:nvSpPr>
          <p:spPr bwMode="auto">
            <a:xfrm>
              <a:off x="5475817" y="3175"/>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false" compatLnSpc="true"/>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9145" name="矩形 14"/>
            <p:cNvSpPr/>
            <p:nvPr/>
          </p:nvSpPr>
          <p:spPr>
            <a:xfrm>
              <a:off x="0" y="6533321"/>
              <a:ext cx="12192000" cy="324679"/>
            </a:xfrm>
            <a:prstGeom prst="rect">
              <a:avLst/>
            </a:prstGeom>
            <a:gradFill>
              <a:gsLst>
                <a:gs pos="0">
                  <a:schemeClr val="accent1"/>
                </a:gs>
                <a:gs pos="100000">
                  <a:schemeClr val="accent2"/>
                </a:gs>
              </a:gsLst>
              <a:lin ang="108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pic>
        <p:nvPicPr>
          <p:cNvPr id="2097186" name="Picture 2" descr="C:\Users\Administrator\Desktop\d439b6003af33a87e950a77b741407385343fbf21f33_看图王.jpg"/>
          <p:cNvPicPr>
            <a:picLocks noChangeAspect="true" noChangeArrowheads="true"/>
          </p:cNvPicPr>
          <p:nvPr/>
        </p:nvPicPr>
        <p:blipFill>
          <a:blip r:embed="rId1" cstate="print"/>
          <a:srcRect/>
          <a:stretch>
            <a:fillRect/>
          </a:stretch>
        </p:blipFill>
        <p:spPr bwMode="auto">
          <a:xfrm>
            <a:off x="317997" y="319405"/>
            <a:ext cx="684000" cy="637870"/>
          </a:xfrm>
          <a:prstGeom prst="rect">
            <a:avLst/>
          </a:prstGeom>
          <a:noFill/>
        </p:spPr>
      </p:pic>
      <p:sp>
        <p:nvSpPr>
          <p:cNvPr id="1049146" name="文本框 137"/>
          <p:cNvSpPr txBox="true"/>
          <p:nvPr/>
        </p:nvSpPr>
        <p:spPr>
          <a:xfrm>
            <a:off x="1239358" y="405765"/>
            <a:ext cx="5186035" cy="492443"/>
          </a:xfrm>
          <a:prstGeom prst="rect">
            <a:avLst/>
          </a:prstGeom>
          <a:noFill/>
        </p:spPr>
        <p:txBody>
          <a:bodyPr wrap="none" rtlCol="0" anchor="t">
            <a:spAutoFit/>
          </a:bodyPr>
          <a:lstStyle/>
          <a:p>
            <a:pPr fontAlgn="base">
              <a:spcBef>
                <a:spcPct val="0"/>
              </a:spcBef>
              <a:spcAft>
                <a:spcPct val="0"/>
              </a:spcAft>
            </a:pPr>
            <a:r>
              <a:rPr lang="zh-CN" altLang="en-US" sz="2600" dirty="0" smtClean="0">
                <a:latin typeface="方正小标宋简体" panose="02000000000000000000" charset="-122"/>
                <a:ea typeface="方正小标宋简体" panose="02000000000000000000" charset="-122"/>
                <a:cs typeface="+mn-ea"/>
                <a:sym typeface="+mn-lt"/>
              </a:rPr>
              <a:t>（九）推进柔性执法包容审慎执法</a:t>
            </a:r>
            <a:endParaRPr lang="zh-CN" altLang="en-US" sz="2600" dirty="0" smtClean="0">
              <a:latin typeface="方正小标宋简体" panose="02000000000000000000" charset="-122"/>
              <a:ea typeface="方正小标宋简体" panose="02000000000000000000" charset="-122"/>
              <a:cs typeface="+mn-ea"/>
              <a:sym typeface="+mn-lt"/>
            </a:endParaRPr>
          </a:p>
        </p:txBody>
      </p:sp>
      <p:sp>
        <p:nvSpPr>
          <p:cNvPr id="1049149" name="文本框 2"/>
          <p:cNvSpPr txBox="true"/>
          <p:nvPr/>
        </p:nvSpPr>
        <p:spPr>
          <a:xfrm>
            <a:off x="1163783" y="1138051"/>
            <a:ext cx="9996978" cy="1222764"/>
          </a:xfrm>
          <a:prstGeom prst="rect">
            <a:avLst/>
          </a:prstGeom>
          <a:noFill/>
        </p:spPr>
        <p:txBody>
          <a:bodyPr wrap="square" rtlCol="0">
            <a:noAutofit/>
          </a:bodyPr>
          <a:lstStyle/>
          <a:p>
            <a:pPr indent="457200" algn="just" fontAlgn="auto">
              <a:lnSpc>
                <a:spcPts val="2800"/>
              </a:lnSpc>
            </a:pPr>
            <a:r>
              <a:rPr lang="en-US" altLang="zh-CN" sz="2000" dirty="0">
                <a:solidFill>
                  <a:schemeClr val="tx1"/>
                </a:solidFill>
                <a:latin typeface="等线" panose="02010600030101010101" charset="-122"/>
                <a:ea typeface="等线" panose="02010600030101010101" charset="-122"/>
                <a:cs typeface="等线" panose="02010600030101010101" charset="-122"/>
              </a:rPr>
              <a:t>2022</a:t>
            </a:r>
            <a:r>
              <a:rPr lang="zh-CN" altLang="en-US" sz="2000" dirty="0">
                <a:solidFill>
                  <a:schemeClr val="tx1"/>
                </a:solidFill>
                <a:latin typeface="等线" panose="02010600030101010101" charset="-122"/>
                <a:ea typeface="等线" panose="02010600030101010101" charset="-122"/>
                <a:cs typeface="等线" panose="02010600030101010101" charset="-122"/>
              </a:rPr>
              <a:t>年</a:t>
            </a:r>
            <a:r>
              <a:rPr lang="en-US" altLang="zh-CN" sz="2000" dirty="0">
                <a:solidFill>
                  <a:schemeClr val="tx1"/>
                </a:solidFill>
                <a:latin typeface="等线" panose="02010600030101010101" charset="-122"/>
                <a:ea typeface="等线" panose="02010600030101010101" charset="-122"/>
                <a:cs typeface="等线" panose="02010600030101010101" charset="-122"/>
              </a:rPr>
              <a:t>10</a:t>
            </a:r>
            <a:r>
              <a:rPr lang="zh-CN" altLang="en-US" sz="2000" dirty="0">
                <a:solidFill>
                  <a:schemeClr val="tx1"/>
                </a:solidFill>
                <a:latin typeface="等线" panose="02010600030101010101" charset="-122"/>
                <a:ea typeface="等线" panose="02010600030101010101" charset="-122"/>
                <a:cs typeface="等线" panose="02010600030101010101" charset="-122"/>
              </a:rPr>
              <a:t>月</a:t>
            </a:r>
            <a:r>
              <a:rPr lang="en-US" altLang="zh-CN" sz="2000" dirty="0">
                <a:solidFill>
                  <a:schemeClr val="tx1"/>
                </a:solidFill>
                <a:latin typeface="等线" panose="02010600030101010101" charset="-122"/>
                <a:ea typeface="等线" panose="02010600030101010101" charset="-122"/>
                <a:cs typeface="等线" panose="02010600030101010101" charset="-122"/>
              </a:rPr>
              <a:t>9</a:t>
            </a:r>
            <a:r>
              <a:rPr lang="zh-CN" altLang="en-US" sz="2000" dirty="0">
                <a:solidFill>
                  <a:schemeClr val="tx1"/>
                </a:solidFill>
                <a:latin typeface="等线" panose="02010600030101010101" charset="-122"/>
                <a:ea typeface="等线" panose="02010600030101010101" charset="-122"/>
                <a:cs typeface="等线" panose="02010600030101010101" charset="-122"/>
              </a:rPr>
              <a:t>日，我局印发了《枣庄市生态环境局轻微违法行为不予行政处罚和一般违法行为从轻或减轻行政处罚事项清单（2022年版）》（枣环字〔</a:t>
            </a:r>
            <a:r>
              <a:rPr lang="en-US" altLang="zh-CN" sz="2000" dirty="0">
                <a:solidFill>
                  <a:schemeClr val="tx1"/>
                </a:solidFill>
                <a:latin typeface="等线" panose="02010600030101010101" charset="-122"/>
                <a:ea typeface="等线" panose="02010600030101010101" charset="-122"/>
                <a:cs typeface="等线" panose="02010600030101010101" charset="-122"/>
              </a:rPr>
              <a:t>2022</a:t>
            </a:r>
            <a:r>
              <a:rPr lang="zh-CN" altLang="en-US" sz="2000" dirty="0">
                <a:solidFill>
                  <a:schemeClr val="tx1"/>
                </a:solidFill>
                <a:latin typeface="等线" panose="02010600030101010101" charset="-122"/>
                <a:ea typeface="等线" panose="02010600030101010101" charset="-122"/>
                <a:cs typeface="等线" panose="02010600030101010101" charset="-122"/>
                <a:sym typeface="+mn-ea"/>
              </a:rPr>
              <a:t>〕</a:t>
            </a:r>
            <a:r>
              <a:rPr lang="en-US" altLang="zh-CN" sz="2000" dirty="0">
                <a:solidFill>
                  <a:schemeClr val="tx1"/>
                </a:solidFill>
                <a:latin typeface="等线" panose="02010600030101010101" charset="-122"/>
                <a:ea typeface="等线" panose="02010600030101010101" charset="-122"/>
                <a:cs typeface="等线" panose="02010600030101010101" charset="-122"/>
              </a:rPr>
              <a:t>64</a:t>
            </a:r>
            <a:r>
              <a:rPr lang="zh-CN" altLang="en-US" sz="2000" dirty="0">
                <a:solidFill>
                  <a:schemeClr val="tx1"/>
                </a:solidFill>
                <a:latin typeface="等线" panose="02010600030101010101" charset="-122"/>
                <a:ea typeface="等线" panose="02010600030101010101" charset="-122"/>
                <a:cs typeface="等线" panose="02010600030101010101" charset="-122"/>
              </a:rPr>
              <a:t>号），规定</a:t>
            </a:r>
            <a:r>
              <a:rPr lang="zh-CN" altLang="en-US" sz="2000" b="1" dirty="0" smtClean="0">
                <a:solidFill>
                  <a:srgbClr val="007F00"/>
                </a:solidFill>
                <a:cs typeface="+mn-ea"/>
              </a:rPr>
              <a:t>30</a:t>
            </a:r>
            <a:r>
              <a:rPr lang="zh-CN" altLang="en-US" sz="2000" dirty="0">
                <a:solidFill>
                  <a:schemeClr val="tx1"/>
                </a:solidFill>
                <a:latin typeface="等线" panose="02010600030101010101" charset="-122"/>
                <a:ea typeface="等线" panose="02010600030101010101" charset="-122"/>
                <a:cs typeface="等线" panose="02010600030101010101" charset="-122"/>
              </a:rPr>
              <a:t>种可以</a:t>
            </a:r>
            <a:r>
              <a:rPr lang="zh-CN" altLang="en-US" sz="2000" b="1" dirty="0" smtClean="0">
                <a:solidFill>
                  <a:srgbClr val="007F00"/>
                </a:solidFill>
                <a:cs typeface="+mn-ea"/>
              </a:rPr>
              <a:t>不予处罚</a:t>
            </a:r>
            <a:r>
              <a:rPr lang="zh-CN" altLang="en-US" sz="2000" dirty="0">
                <a:solidFill>
                  <a:schemeClr val="tx1"/>
                </a:solidFill>
                <a:latin typeface="等线" panose="02010600030101010101" charset="-122"/>
                <a:ea typeface="等线" panose="02010600030101010101" charset="-122"/>
                <a:cs typeface="等线" panose="02010600030101010101" charset="-122"/>
              </a:rPr>
              <a:t>的情形、</a:t>
            </a:r>
            <a:r>
              <a:rPr lang="zh-CN" altLang="en-US" sz="2000" dirty="0" smtClean="0">
                <a:solidFill>
                  <a:srgbClr val="007F00"/>
                </a:solidFill>
                <a:cs typeface="+mn-ea"/>
              </a:rPr>
              <a:t>6</a:t>
            </a:r>
            <a:r>
              <a:rPr lang="zh-CN" altLang="en-US" sz="2000" dirty="0">
                <a:solidFill>
                  <a:schemeClr val="tx1"/>
                </a:solidFill>
                <a:latin typeface="等线" panose="02010600030101010101" charset="-122"/>
                <a:ea typeface="等线" panose="02010600030101010101" charset="-122"/>
                <a:cs typeface="等线" panose="02010600030101010101" charset="-122"/>
              </a:rPr>
              <a:t>种可以</a:t>
            </a:r>
            <a:r>
              <a:rPr lang="zh-CN" altLang="en-US" sz="2000" b="1" dirty="0" smtClean="0">
                <a:solidFill>
                  <a:srgbClr val="007F00"/>
                </a:solidFill>
                <a:cs typeface="+mn-ea"/>
              </a:rPr>
              <a:t>从轻或减轻处罚</a:t>
            </a:r>
            <a:r>
              <a:rPr lang="zh-CN" altLang="en-US" sz="2000" dirty="0">
                <a:solidFill>
                  <a:schemeClr val="tx1"/>
                </a:solidFill>
                <a:latin typeface="等线" panose="02010600030101010101" charset="-122"/>
                <a:ea typeface="等线" panose="02010600030101010101" charset="-122"/>
                <a:cs typeface="等线" panose="02010600030101010101" charset="-122"/>
              </a:rPr>
              <a:t>的情形。</a:t>
            </a:r>
            <a:endParaRPr lang="zh-CN" altLang="en-US" sz="2000" strike="sngStrike" dirty="0">
              <a:solidFill>
                <a:schemeClr val="tx1"/>
              </a:solidFill>
              <a:latin typeface="等线" panose="02010600030101010101" charset="-122"/>
              <a:ea typeface="等线" panose="02010600030101010101" charset="-122"/>
              <a:cs typeface="等线" panose="02010600030101010101" charset="-122"/>
            </a:endParaRPr>
          </a:p>
          <a:p>
            <a:pPr indent="0" algn="just" fontAlgn="auto">
              <a:lnSpc>
                <a:spcPts val="2800"/>
              </a:lnSpc>
            </a:pPr>
            <a:endParaRPr lang="zh-CN" altLang="en-US" sz="2000" strike="sngStrike" dirty="0">
              <a:solidFill>
                <a:schemeClr val="tx1"/>
              </a:solidFill>
              <a:latin typeface="+中文正文" charset="0"/>
              <a:cs typeface="+mn-ea"/>
            </a:endParaRPr>
          </a:p>
          <a:p>
            <a:pPr indent="0" algn="just" fontAlgn="auto">
              <a:lnSpc>
                <a:spcPts val="2800"/>
              </a:lnSpc>
            </a:pPr>
            <a:endParaRPr lang="zh-CN" altLang="en-US" sz="2000" strike="sngStrike" dirty="0">
              <a:solidFill>
                <a:schemeClr val="tx1"/>
              </a:solidFill>
              <a:latin typeface="+中文正文" charset="0"/>
              <a:cs typeface="+mn-ea"/>
            </a:endParaRPr>
          </a:p>
        </p:txBody>
      </p:sp>
      <p:sp>
        <p:nvSpPr>
          <p:cNvPr id="8" name="文本框 2"/>
          <p:cNvSpPr txBox="true"/>
          <p:nvPr>
            <p:custDataLst>
              <p:tags r:id="rId2"/>
            </p:custDataLst>
          </p:nvPr>
        </p:nvSpPr>
        <p:spPr>
          <a:xfrm>
            <a:off x="1062745" y="4067030"/>
            <a:ext cx="1371599" cy="975995"/>
          </a:xfrm>
          <a:prstGeom prst="rect">
            <a:avLst/>
          </a:prstGeom>
          <a:noFill/>
        </p:spPr>
        <p:txBody>
          <a:bodyPr wrap="square">
            <a:spAutoFit/>
          </a:bodyPr>
          <a:lstStyle/>
          <a:p>
            <a:pPr algn="ctr" fontAlgn="auto">
              <a:lnSpc>
                <a:spcPct val="120000"/>
              </a:lnSpc>
            </a:pPr>
            <a:r>
              <a:rPr lang="en-US" altLang="zh-CN" sz="1600" b="1" dirty="0" smtClean="0">
                <a:solidFill>
                  <a:srgbClr val="007F00"/>
                </a:solidFill>
                <a:cs typeface="+mn-ea"/>
                <a:sym typeface="+mn-lt"/>
              </a:rPr>
              <a:t>·</a:t>
            </a:r>
            <a:r>
              <a:rPr lang="zh-CN" altLang="en-US" sz="1600" b="1" dirty="0" smtClean="0">
                <a:solidFill>
                  <a:srgbClr val="007F00"/>
                </a:solidFill>
                <a:cs typeface="+mn-ea"/>
                <a:sym typeface="+mn-lt"/>
              </a:rPr>
              <a:t>从轻或减</a:t>
            </a:r>
            <a:endParaRPr lang="en-US" altLang="zh-CN" sz="1600" b="1" dirty="0" smtClean="0">
              <a:solidFill>
                <a:srgbClr val="007F00"/>
              </a:solidFill>
              <a:cs typeface="+mn-ea"/>
              <a:sym typeface="+mn-lt"/>
            </a:endParaRPr>
          </a:p>
          <a:p>
            <a:pPr algn="ctr" fontAlgn="auto">
              <a:lnSpc>
                <a:spcPct val="120000"/>
              </a:lnSpc>
            </a:pPr>
            <a:r>
              <a:rPr lang="zh-CN" altLang="en-US" sz="1600" b="1" dirty="0" smtClean="0">
                <a:solidFill>
                  <a:srgbClr val="007F00"/>
                </a:solidFill>
                <a:cs typeface="+mn-ea"/>
                <a:sym typeface="+mn-lt"/>
              </a:rPr>
              <a:t>轻处罚情</a:t>
            </a:r>
            <a:endParaRPr lang="en-US" altLang="zh-CN" sz="1600" b="1" dirty="0" smtClean="0">
              <a:solidFill>
                <a:srgbClr val="007F00"/>
              </a:solidFill>
              <a:cs typeface="+mn-ea"/>
              <a:sym typeface="+mn-lt"/>
            </a:endParaRPr>
          </a:p>
          <a:p>
            <a:pPr algn="ctr" fontAlgn="auto">
              <a:lnSpc>
                <a:spcPct val="120000"/>
              </a:lnSpc>
            </a:pPr>
            <a:r>
              <a:rPr lang="en-US" altLang="zh-CN" sz="1600" b="1" dirty="0" smtClean="0">
                <a:solidFill>
                  <a:srgbClr val="007F00"/>
                </a:solidFill>
                <a:cs typeface="+mn-ea"/>
                <a:sym typeface="+mn-lt"/>
              </a:rPr>
              <a:t>  </a:t>
            </a:r>
            <a:r>
              <a:rPr lang="zh-CN" altLang="en-US" sz="1600" b="1" dirty="0" smtClean="0">
                <a:solidFill>
                  <a:srgbClr val="007F00"/>
                </a:solidFill>
                <a:cs typeface="+mn-ea"/>
                <a:sym typeface="+mn-lt"/>
              </a:rPr>
              <a:t>形（</a:t>
            </a:r>
            <a:r>
              <a:rPr lang="en-US" altLang="zh-CN" sz="1600" b="1" dirty="0" smtClean="0">
                <a:solidFill>
                  <a:srgbClr val="007F00"/>
                </a:solidFill>
                <a:cs typeface="+mn-ea"/>
                <a:sym typeface="+mn-lt"/>
              </a:rPr>
              <a:t>6</a:t>
            </a:r>
            <a:r>
              <a:rPr lang="zh-CN" altLang="en-US" sz="1600" b="1" dirty="0" smtClean="0">
                <a:solidFill>
                  <a:srgbClr val="007F00"/>
                </a:solidFill>
                <a:cs typeface="+mn-ea"/>
                <a:sym typeface="+mn-lt"/>
              </a:rPr>
              <a:t>项）</a:t>
            </a:r>
            <a:endParaRPr lang="zh-CN" altLang="en-US" sz="1600" b="1" dirty="0" smtClean="0">
              <a:solidFill>
                <a:srgbClr val="007F00"/>
              </a:solidFill>
              <a:cs typeface="+mn-ea"/>
              <a:sym typeface="+mn-lt"/>
            </a:endParaRPr>
          </a:p>
        </p:txBody>
      </p:sp>
      <p:graphicFrame>
        <p:nvGraphicFramePr>
          <p:cNvPr id="10" name="表格 5"/>
          <p:cNvGraphicFramePr/>
          <p:nvPr>
            <p:custDataLst>
              <p:tags r:id="rId3"/>
            </p:custDataLst>
          </p:nvPr>
        </p:nvGraphicFramePr>
        <p:xfrm>
          <a:off x="2378065" y="2714248"/>
          <a:ext cx="8532495" cy="3463798"/>
        </p:xfrm>
        <a:graphic>
          <a:graphicData uri="http://schemas.openxmlformats.org/drawingml/2006/table">
            <a:tbl>
              <a:tblPr firstRow="true" bandRow="true">
                <a:tableStyleId>{5C22544A-7EE6-4342-B048-85BDC9FD1C3A}</a:tableStyleId>
              </a:tblPr>
              <a:tblGrid>
                <a:gridCol w="595542"/>
                <a:gridCol w="3178446"/>
                <a:gridCol w="4758507"/>
              </a:tblGrid>
              <a:tr h="381000">
                <a:tc>
                  <a:txBody>
                    <a:bodyPr/>
                    <a:lstStyle/>
                    <a:p>
                      <a:pPr algn="ctr">
                        <a:buClrTx/>
                        <a:buSzTx/>
                        <a:buFontTx/>
                        <a:buNone/>
                      </a:pPr>
                      <a:r>
                        <a:rPr lang="zh-CN" altLang="en-US" sz="1400" dirty="0"/>
                        <a:t>序号</a:t>
                      </a:r>
                      <a:endParaRPr lang="zh-CN" altLang="en-US" sz="1400" dirty="0"/>
                    </a:p>
                  </a:txBody>
                  <a:tcPr marL="68580" marR="68580" marT="0" marB="0" anchor="ctr"/>
                </a:tc>
                <a:tc>
                  <a:txBody>
                    <a:bodyPr/>
                    <a:lstStyle/>
                    <a:p>
                      <a:pPr algn="ctr">
                        <a:buClrTx/>
                        <a:buSzTx/>
                        <a:buFontTx/>
                        <a:buNone/>
                      </a:pPr>
                      <a:r>
                        <a:rPr lang="zh-CN" altLang="en-US" sz="1400" dirty="0"/>
                        <a:t>违法行为</a:t>
                      </a:r>
                      <a:endParaRPr lang="zh-CN" altLang="en-US" sz="1400" dirty="0"/>
                    </a:p>
                  </a:txBody>
                  <a:tcPr marL="68580" marR="68580" marT="0" marB="0" anchor="ctr"/>
                </a:tc>
                <a:tc>
                  <a:txBody>
                    <a:bodyPr/>
                    <a:lstStyle/>
                    <a:p>
                      <a:pPr algn="ctr">
                        <a:buClrTx/>
                        <a:buSzTx/>
                        <a:buFontTx/>
                        <a:buNone/>
                      </a:pPr>
                      <a:r>
                        <a:rPr lang="zh-CN" altLang="en-US" sz="1400" dirty="0"/>
                        <a:t>适用条件</a:t>
                      </a:r>
                      <a:endParaRPr lang="zh-CN" altLang="en-US" sz="1400" dirty="0"/>
                    </a:p>
                  </a:txBody>
                  <a:tcPr marL="68580" marR="68580" marT="0" marB="0" anchor="ctr"/>
                </a:tc>
              </a:tr>
              <a:tr h="381000">
                <a:tc>
                  <a:txBody>
                    <a:bodyPr/>
                    <a:lstStyle/>
                    <a:p>
                      <a:pPr indent="0" algn="ctr">
                        <a:lnSpc>
                          <a:spcPts val="1900"/>
                        </a:lnSpc>
                        <a:buNone/>
                      </a:pPr>
                      <a:r>
                        <a:rPr lang="en-US" sz="1400" b="0" dirty="0">
                          <a:latin typeface="宋体" panose="02010600030101010101" pitchFamily="2" charset="-122"/>
                          <a:ea typeface="仿宋_GB2312" panose="02010609030101010101" charset="-122"/>
                          <a:cs typeface="宋体" panose="02010600030101010101" pitchFamily="2" charset="-122"/>
                        </a:rPr>
                        <a:t>1</a:t>
                      </a:r>
                      <a:endParaRPr lang="en-US" altLang="en-US" sz="1400" b="0" dirty="0">
                        <a:latin typeface="宋体" panose="02010600030101010101" pitchFamily="2" charset="-122"/>
                        <a:ea typeface="仿宋_GB2312" panose="02010609030101010101" charset="-122"/>
                        <a:cs typeface="宋体" panose="02010600030101010101" pitchFamily="2" charset="-122"/>
                      </a:endParaRPr>
                    </a:p>
                  </a:txBody>
                  <a:tcPr marL="68580" marR="68580" marT="0" marB="0" anchor="ctr"/>
                </a:tc>
                <a:tc>
                  <a:txBody>
                    <a:bodyPr/>
                    <a:lstStyle/>
                    <a:p>
                      <a:pPr marL="0" indent="0" algn="l" defTabSz="914400" rtl="0" eaLnBrk="1" latinLnBrk="0" hangingPunct="1">
                        <a:lnSpc>
                          <a:spcPts val="1900"/>
                        </a:lnSpc>
                        <a:buNone/>
                      </a:pPr>
                      <a:r>
                        <a:rPr lang="en-US" sz="1400" b="0" kern="1200" dirty="0" err="1">
                          <a:solidFill>
                            <a:schemeClr val="dk1"/>
                          </a:solidFill>
                          <a:latin typeface="仿宋_GB2312" panose="02010609030101010101" charset="-122"/>
                          <a:ea typeface="仿宋_GB2312" panose="02010609030101010101" charset="-122"/>
                          <a:cs typeface="宋体" panose="02010600030101010101" pitchFamily="2" charset="-122"/>
                        </a:rPr>
                        <a:t>在线监测日均值超标或手工监测瞬时值超标</a:t>
                      </a:r>
                      <a:endParaRPr lang="en-US" altLang="en-US" sz="1400" b="0" kern="1200" dirty="0">
                        <a:solidFill>
                          <a:schemeClr val="dk1"/>
                        </a:solidFill>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marL="0" indent="0" algn="l" defTabSz="914400" rtl="0" eaLnBrk="1" latinLnBrk="0" hangingPunct="1">
                        <a:lnSpc>
                          <a:spcPts val="1900"/>
                        </a:lnSpc>
                        <a:buNone/>
                      </a:pPr>
                      <a:r>
                        <a:rPr lang="zh-CN" altLang="en-US" sz="1400" b="0" dirty="0" smtClean="0">
                          <a:latin typeface="仿宋_GB2312" panose="02010609030101010101" charset="-122"/>
                          <a:ea typeface="仿宋_GB2312" panose="02010609030101010101" charset="-122"/>
                          <a:cs typeface="仿宋_GB2312" panose="02010609030101010101" charset="-122"/>
                        </a:rPr>
                        <a:t>①</a:t>
                      </a:r>
                      <a:r>
                        <a:rPr lang="en-US" sz="1400" b="0" kern="1200" dirty="0" smtClean="0">
                          <a:solidFill>
                            <a:schemeClr val="dk1"/>
                          </a:solidFill>
                          <a:latin typeface="仿宋_GB2312" panose="02010609030101010101" charset="-122"/>
                          <a:ea typeface="仿宋_GB2312" panose="02010609030101010101" charset="-122"/>
                          <a:cs typeface="宋体" panose="02010600030101010101" pitchFamily="2" charset="-122"/>
                        </a:rPr>
                        <a:t>超标倍数</a:t>
                      </a:r>
                      <a:r>
                        <a:rPr lang="en-US" sz="1400" b="0" kern="1200" dirty="0">
                          <a:solidFill>
                            <a:schemeClr val="dk1"/>
                          </a:solidFill>
                          <a:latin typeface="仿宋_GB2312" panose="02010609030101010101" charset="-122"/>
                          <a:ea typeface="仿宋_GB2312" panose="02010609030101010101" charset="-122"/>
                          <a:cs typeface="宋体" panose="02010600030101010101" pitchFamily="2" charset="-122"/>
                        </a:rPr>
                        <a:t>＞0.1倍，但均≤0.3倍</a:t>
                      </a:r>
                      <a:r>
                        <a:rPr lang="en-US" sz="1400" b="0" kern="1200" dirty="0" smtClean="0">
                          <a:solidFill>
                            <a:schemeClr val="dk1"/>
                          </a:solidFill>
                          <a:latin typeface="仿宋_GB2312" panose="02010609030101010101" charset="-122"/>
                          <a:ea typeface="仿宋_GB2312" panose="02010609030101010101" charset="-122"/>
                          <a:cs typeface="宋体" panose="02010600030101010101" pitchFamily="2" charset="-122"/>
                        </a:rPr>
                        <a:t>；</a:t>
                      </a:r>
                      <a:r>
                        <a:rPr lang="zh-CN" altLang="en-US" sz="1400" b="0" dirty="0" smtClean="0">
                          <a:latin typeface="仿宋_GB2312" panose="02010609030101010101" charset="-122"/>
                          <a:ea typeface="仿宋_GB2312" panose="02010609030101010101" charset="-122"/>
                          <a:cs typeface="仿宋_GB2312" panose="02010609030101010101" charset="-122"/>
                        </a:rPr>
                        <a:t>②</a:t>
                      </a:r>
                      <a:r>
                        <a:rPr lang="en-US" sz="1400" b="0" kern="1200" dirty="0" err="1" smtClean="0">
                          <a:solidFill>
                            <a:schemeClr val="dk1"/>
                          </a:solidFill>
                          <a:latin typeface="仿宋_GB2312" panose="02010609030101010101" charset="-122"/>
                          <a:ea typeface="仿宋_GB2312" panose="02010609030101010101" charset="-122"/>
                          <a:cs typeface="宋体" panose="02010600030101010101" pitchFamily="2" charset="-122"/>
                        </a:rPr>
                        <a:t>及时完成整改并达标排放的</a:t>
                      </a:r>
                      <a:endParaRPr lang="en-US" altLang="en-US" sz="1400" b="0" kern="1200" dirty="0">
                        <a:solidFill>
                          <a:schemeClr val="dk1"/>
                        </a:solidFill>
                        <a:latin typeface="仿宋_GB2312" panose="02010609030101010101" charset="-122"/>
                        <a:ea typeface="仿宋_GB2312" panose="02010609030101010101" charset="-122"/>
                        <a:cs typeface="宋体" panose="02010600030101010101" pitchFamily="2" charset="-122"/>
                      </a:endParaRPr>
                    </a:p>
                  </a:txBody>
                  <a:tcPr marL="68580" marR="68580" marT="0" marB="0" anchor="ctr"/>
                </a:tc>
              </a:tr>
              <a:tr h="381000">
                <a:tc>
                  <a:txBody>
                    <a:bodyPr/>
                    <a:lstStyle/>
                    <a:p>
                      <a:pPr indent="0" algn="ctr">
                        <a:lnSpc>
                          <a:spcPts val="1900"/>
                        </a:lnSpc>
                        <a:buNone/>
                      </a:pPr>
                      <a:r>
                        <a:rPr lang="en-US" sz="1400" b="0" dirty="0">
                          <a:latin typeface="宋体" panose="02010600030101010101" pitchFamily="2" charset="-122"/>
                          <a:ea typeface="仿宋_GB2312" panose="02010609030101010101" charset="-122"/>
                          <a:cs typeface="宋体" panose="02010600030101010101" pitchFamily="2" charset="-122"/>
                        </a:rPr>
                        <a:t>2</a:t>
                      </a:r>
                      <a:endParaRPr lang="en-US" altLang="en-US" sz="1400" b="0" dirty="0">
                        <a:latin typeface="宋体" panose="02010600030101010101" pitchFamily="2" charset="-122"/>
                        <a:ea typeface="仿宋_GB2312" panose="02010609030101010101" charset="-122"/>
                        <a:cs typeface="宋体" panose="02010600030101010101" pitchFamily="2" charset="-122"/>
                      </a:endParaRPr>
                    </a:p>
                  </a:txBody>
                  <a:tcPr marL="68580" marR="68580" marT="0" marB="0" anchor="ctr"/>
                </a:tc>
                <a:tc>
                  <a:txBody>
                    <a:bodyPr/>
                    <a:lstStyle/>
                    <a:p>
                      <a:pPr marL="0" indent="0" algn="l" defTabSz="914400" rtl="0" eaLnBrk="1" latinLnBrk="0" hangingPunct="1">
                        <a:lnSpc>
                          <a:spcPts val="1900"/>
                        </a:lnSpc>
                        <a:buNone/>
                      </a:pPr>
                      <a:r>
                        <a:rPr lang="en-US" sz="1400" b="0" kern="1200" dirty="0">
                          <a:solidFill>
                            <a:schemeClr val="dk1"/>
                          </a:solidFill>
                          <a:latin typeface="仿宋_GB2312" panose="02010609030101010101" charset="-122"/>
                          <a:ea typeface="仿宋_GB2312" panose="02010609030101010101" charset="-122"/>
                          <a:cs typeface="宋体" panose="02010600030101010101" pitchFamily="2" charset="-122"/>
                        </a:rPr>
                        <a:t>超标排放污染物，噪声超标1分贝以上3分贝以下</a:t>
                      </a:r>
                      <a:endParaRPr lang="en-US" altLang="en-US" sz="1400" b="0" kern="1200" dirty="0">
                        <a:solidFill>
                          <a:schemeClr val="dk1"/>
                        </a:solidFill>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marL="0" indent="0" algn="l" defTabSz="914400" rtl="0" eaLnBrk="1" latinLnBrk="0" hangingPunct="1">
                        <a:lnSpc>
                          <a:spcPts val="1900"/>
                        </a:lnSpc>
                        <a:buNone/>
                      </a:pPr>
                      <a:r>
                        <a:rPr lang="en-US" sz="1400" b="0" kern="1200" dirty="0">
                          <a:solidFill>
                            <a:schemeClr val="dk1"/>
                          </a:solidFill>
                          <a:latin typeface="仿宋_GB2312" panose="02010609030101010101" charset="-122"/>
                          <a:ea typeface="仿宋_GB2312" panose="02010609030101010101" charset="-122"/>
                          <a:cs typeface="宋体" panose="02010600030101010101" pitchFamily="2" charset="-122"/>
                        </a:rPr>
                        <a:t>自动监测数据等证据显示次日完成整改并达标的或者未安装自动监测设备，收到超标报告后7日内提供证据证明已完成整改并达标的</a:t>
                      </a:r>
                      <a:endParaRPr lang="en-US" altLang="en-US" sz="1400" b="0" kern="1200" dirty="0">
                        <a:solidFill>
                          <a:schemeClr val="dk1"/>
                        </a:solidFill>
                        <a:latin typeface="仿宋_GB2312" panose="02010609030101010101" charset="-122"/>
                        <a:ea typeface="仿宋_GB2312" panose="02010609030101010101" charset="-122"/>
                        <a:cs typeface="宋体" panose="02010600030101010101" pitchFamily="2" charset="-122"/>
                      </a:endParaRPr>
                    </a:p>
                  </a:txBody>
                  <a:tcPr marL="68580" marR="68580" marT="0" marB="0" anchor="ctr"/>
                </a:tc>
              </a:tr>
              <a:tr h="381000">
                <a:tc>
                  <a:txBody>
                    <a:bodyPr/>
                    <a:lstStyle/>
                    <a:p>
                      <a:pPr indent="0" algn="ctr">
                        <a:lnSpc>
                          <a:spcPts val="1900"/>
                        </a:lnSpc>
                        <a:buNone/>
                      </a:pPr>
                      <a:r>
                        <a:rPr lang="en-US" sz="1400" b="0">
                          <a:latin typeface="宋体" panose="02010600030101010101" pitchFamily="2" charset="-122"/>
                          <a:ea typeface="仿宋_GB2312" panose="02010609030101010101" charset="-122"/>
                          <a:cs typeface="宋体" panose="02010600030101010101" pitchFamily="2" charset="-122"/>
                        </a:rPr>
                        <a:t>3</a:t>
                      </a:r>
                      <a:endParaRPr lang="en-US" altLang="en-US" sz="1400" b="0">
                        <a:latin typeface="宋体" panose="02010600030101010101" pitchFamily="2" charset="-122"/>
                        <a:ea typeface="仿宋_GB2312" panose="02010609030101010101" charset="-122"/>
                        <a:cs typeface="宋体" panose="02010600030101010101" pitchFamily="2" charset="-122"/>
                      </a:endParaRPr>
                    </a:p>
                  </a:txBody>
                  <a:tcPr marL="68580" marR="68580" marT="0" marB="0" anchor="ctr"/>
                </a:tc>
                <a:tc>
                  <a:txBody>
                    <a:bodyPr/>
                    <a:lstStyle/>
                    <a:p>
                      <a:pPr marL="0" indent="0" algn="l" defTabSz="914400" rtl="0" eaLnBrk="1" latinLnBrk="0" hangingPunct="1">
                        <a:lnSpc>
                          <a:spcPts val="1900"/>
                        </a:lnSpc>
                        <a:buNone/>
                      </a:pPr>
                      <a:r>
                        <a:rPr lang="en-US" sz="1400" b="0" kern="1200" dirty="0" err="1">
                          <a:solidFill>
                            <a:schemeClr val="dk1"/>
                          </a:solidFill>
                          <a:latin typeface="仿宋_GB2312" panose="02010609030101010101" charset="-122"/>
                          <a:ea typeface="仿宋_GB2312" panose="02010609030101010101" charset="-122"/>
                          <a:cs typeface="宋体" panose="02010600030101010101" pitchFamily="2" charset="-122"/>
                        </a:rPr>
                        <a:t>建设项目环境影响评价文件已审批，未经验收，建设项目投入生产或者使用</a:t>
                      </a:r>
                      <a:endParaRPr lang="en-US" altLang="en-US" sz="1400" b="0" kern="1200" dirty="0">
                        <a:solidFill>
                          <a:schemeClr val="dk1"/>
                        </a:solidFill>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marL="0" indent="0" algn="l" defTabSz="914400" rtl="0" eaLnBrk="1" latinLnBrk="0" hangingPunct="1">
                        <a:lnSpc>
                          <a:spcPts val="1900"/>
                        </a:lnSpc>
                        <a:buNone/>
                      </a:pPr>
                      <a:r>
                        <a:rPr lang="zh-CN" altLang="en-US" sz="1400" b="0" dirty="0" smtClean="0">
                          <a:latin typeface="仿宋_GB2312" panose="02010609030101010101" charset="-122"/>
                          <a:ea typeface="仿宋_GB2312" panose="02010609030101010101" charset="-122"/>
                          <a:cs typeface="仿宋_GB2312" panose="02010609030101010101" charset="-122"/>
                        </a:rPr>
                        <a:t>①</a:t>
                      </a:r>
                      <a:r>
                        <a:rPr lang="en-US" sz="1400" b="0" kern="1200" dirty="0" err="1" smtClean="0">
                          <a:solidFill>
                            <a:schemeClr val="dk1"/>
                          </a:solidFill>
                          <a:latin typeface="仿宋_GB2312" panose="02010609030101010101" charset="-122"/>
                          <a:ea typeface="仿宋_GB2312" panose="02010609030101010101" charset="-122"/>
                          <a:cs typeface="宋体" panose="02010600030101010101" pitchFamily="2" charset="-122"/>
                        </a:rPr>
                        <a:t>配套建设的环保设施已按环评要求建设完成并正常运行</a:t>
                      </a:r>
                      <a:r>
                        <a:rPr lang="zh-CN" altLang="en-US" sz="1400" b="0" kern="1200" dirty="0" smtClean="0">
                          <a:solidFill>
                            <a:schemeClr val="dk1"/>
                          </a:solidFill>
                          <a:latin typeface="仿宋_GB2312" panose="02010609030101010101" charset="-122"/>
                          <a:ea typeface="仿宋_GB2312" panose="02010609030101010101" charset="-122"/>
                          <a:cs typeface="宋体" panose="02010600030101010101" pitchFamily="2" charset="-122"/>
                        </a:rPr>
                        <a:t>；</a:t>
                      </a:r>
                      <a:r>
                        <a:rPr lang="zh-CN" altLang="en-US" sz="1400" b="0" dirty="0" smtClean="0">
                          <a:latin typeface="仿宋_GB2312" panose="02010609030101010101" charset="-122"/>
                          <a:ea typeface="仿宋_GB2312" panose="02010609030101010101" charset="-122"/>
                          <a:cs typeface="仿宋_GB2312" panose="02010609030101010101" charset="-122"/>
                        </a:rPr>
                        <a:t>②</a:t>
                      </a:r>
                      <a:r>
                        <a:rPr lang="en-US" sz="1400" b="0" kern="1200" dirty="0" err="1" smtClean="0">
                          <a:solidFill>
                            <a:schemeClr val="dk1"/>
                          </a:solidFill>
                          <a:latin typeface="仿宋_GB2312" panose="02010609030101010101" charset="-122"/>
                          <a:ea typeface="仿宋_GB2312" panose="02010609030101010101" charset="-122"/>
                          <a:cs typeface="宋体" panose="02010600030101010101" pitchFamily="2" charset="-122"/>
                        </a:rPr>
                        <a:t>污染物达标排放的</a:t>
                      </a:r>
                      <a:r>
                        <a:rPr lang="en-US" sz="1400" b="0" kern="1200" dirty="0" smtClean="0">
                          <a:solidFill>
                            <a:schemeClr val="dk1"/>
                          </a:solidFill>
                          <a:latin typeface="仿宋_GB2312" panose="02010609030101010101" charset="-122"/>
                          <a:ea typeface="仿宋_GB2312" panose="02010609030101010101" charset="-122"/>
                          <a:cs typeface="宋体" panose="02010600030101010101" pitchFamily="2" charset="-122"/>
                        </a:rPr>
                        <a:t>；</a:t>
                      </a:r>
                      <a:r>
                        <a:rPr lang="zh-CN" altLang="en-US" sz="1400" b="0" kern="1200" dirty="0" smtClean="0">
                          <a:solidFill>
                            <a:schemeClr val="dk1"/>
                          </a:solidFill>
                          <a:latin typeface="仿宋_GB2312" panose="02010609030101010101" charset="-122"/>
                          <a:ea typeface="仿宋_GB2312" panose="02010609030101010101" charset="-122"/>
                          <a:cs typeface="宋体" panose="02010600030101010101" pitchFamily="2" charset="-122"/>
                        </a:rPr>
                        <a:t>③</a:t>
                      </a:r>
                      <a:r>
                        <a:rPr lang="en-US" sz="1400" b="0" kern="1200" dirty="0" smtClean="0">
                          <a:solidFill>
                            <a:schemeClr val="dk1"/>
                          </a:solidFill>
                          <a:latin typeface="仿宋_GB2312" panose="02010609030101010101" charset="-122"/>
                          <a:ea typeface="仿宋_GB2312" panose="02010609030101010101" charset="-122"/>
                          <a:cs typeface="宋体" panose="02010600030101010101" pitchFamily="2" charset="-122"/>
                        </a:rPr>
                        <a:t>投入生产未超过</a:t>
                      </a:r>
                      <a:r>
                        <a:rPr lang="en-US" sz="1400" b="0" kern="1200" dirty="0">
                          <a:solidFill>
                            <a:schemeClr val="dk1"/>
                          </a:solidFill>
                          <a:latin typeface="仿宋_GB2312" panose="02010609030101010101" charset="-122"/>
                          <a:ea typeface="仿宋_GB2312" panose="02010609030101010101" charset="-122"/>
                          <a:cs typeface="宋体" panose="02010600030101010101" pitchFamily="2" charset="-122"/>
                        </a:rPr>
                        <a:t>6个月</a:t>
                      </a:r>
                      <a:endParaRPr lang="en-US" altLang="en-US" sz="1400" b="0" kern="1200" dirty="0">
                        <a:solidFill>
                          <a:schemeClr val="dk1"/>
                        </a:solidFill>
                        <a:latin typeface="仿宋_GB2312" panose="02010609030101010101" charset="-122"/>
                        <a:ea typeface="仿宋_GB2312" panose="02010609030101010101" charset="-122"/>
                        <a:cs typeface="宋体" panose="02010600030101010101" pitchFamily="2" charset="-122"/>
                      </a:endParaRPr>
                    </a:p>
                  </a:txBody>
                  <a:tcPr marL="68580" marR="68580" marT="0" marB="0" anchor="ctr"/>
                </a:tc>
              </a:tr>
              <a:tr h="381000">
                <a:tc>
                  <a:txBody>
                    <a:bodyPr/>
                    <a:lstStyle/>
                    <a:p>
                      <a:pPr indent="0" algn="ctr">
                        <a:lnSpc>
                          <a:spcPts val="1900"/>
                        </a:lnSpc>
                        <a:buNone/>
                      </a:pPr>
                      <a:r>
                        <a:rPr lang="en-US" sz="1400" b="0">
                          <a:latin typeface="宋体" panose="02010600030101010101" pitchFamily="2" charset="-122"/>
                          <a:ea typeface="仿宋_GB2312" panose="02010609030101010101" charset="-122"/>
                          <a:cs typeface="宋体" panose="02010600030101010101" pitchFamily="2" charset="-122"/>
                        </a:rPr>
                        <a:t>4</a:t>
                      </a:r>
                      <a:endParaRPr lang="en-US" altLang="en-US" sz="1400" b="0">
                        <a:latin typeface="宋体" panose="02010600030101010101" pitchFamily="2" charset="-122"/>
                        <a:ea typeface="仿宋_GB2312" panose="02010609030101010101" charset="-122"/>
                        <a:cs typeface="宋体" panose="02010600030101010101" pitchFamily="2" charset="-122"/>
                      </a:endParaRPr>
                    </a:p>
                  </a:txBody>
                  <a:tcPr marL="68580" marR="68580" marT="0" marB="0" anchor="ctr"/>
                </a:tc>
                <a:tc>
                  <a:txBody>
                    <a:bodyPr/>
                    <a:lstStyle/>
                    <a:p>
                      <a:pPr marL="0" indent="0" algn="l" defTabSz="914400" rtl="0" eaLnBrk="1" latinLnBrk="0" hangingPunct="1">
                        <a:lnSpc>
                          <a:spcPts val="1900"/>
                        </a:lnSpc>
                        <a:buNone/>
                      </a:pPr>
                      <a:r>
                        <a:rPr lang="en-US" sz="1400" b="0" kern="1200" dirty="0" err="1">
                          <a:solidFill>
                            <a:schemeClr val="dk1"/>
                          </a:solidFill>
                          <a:latin typeface="仿宋_GB2312" panose="02010609030101010101" charset="-122"/>
                          <a:ea typeface="仿宋_GB2312" panose="02010609030101010101" charset="-122"/>
                          <a:cs typeface="宋体" panose="02010600030101010101" pitchFamily="2" charset="-122"/>
                        </a:rPr>
                        <a:t>未按照规定安装、使用自动监测设备或未与生态环境主管部门联网的</a:t>
                      </a:r>
                      <a:endParaRPr lang="en-US" altLang="en-US" sz="1400" b="0" kern="1200" dirty="0">
                        <a:solidFill>
                          <a:schemeClr val="dk1"/>
                        </a:solidFill>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marL="0" indent="0" algn="l" defTabSz="914400" rtl="0" eaLnBrk="1" latinLnBrk="0" hangingPunct="1">
                        <a:lnSpc>
                          <a:spcPts val="1900"/>
                        </a:lnSpc>
                        <a:buNone/>
                      </a:pPr>
                      <a:r>
                        <a:rPr lang="zh-CN" altLang="en-US" sz="1400" b="0" dirty="0" smtClean="0">
                          <a:latin typeface="仿宋_GB2312" panose="02010609030101010101" charset="-122"/>
                          <a:ea typeface="仿宋_GB2312" panose="02010609030101010101" charset="-122"/>
                          <a:cs typeface="仿宋_GB2312" panose="02010609030101010101" charset="-122"/>
                        </a:rPr>
                        <a:t>①</a:t>
                      </a:r>
                      <a:r>
                        <a:rPr lang="en-US" sz="1400" b="0" kern="1200" dirty="0" smtClean="0">
                          <a:solidFill>
                            <a:schemeClr val="dk1"/>
                          </a:solidFill>
                          <a:latin typeface="仿宋_GB2312" panose="02010609030101010101" charset="-122"/>
                          <a:ea typeface="仿宋_GB2312" panose="02010609030101010101" charset="-122"/>
                          <a:cs typeface="宋体" panose="02010600030101010101" pitchFamily="2" charset="-122"/>
                        </a:rPr>
                        <a:t>经责令改正后</a:t>
                      </a:r>
                      <a:r>
                        <a:rPr lang="en-US" sz="1400" b="0" kern="1200" dirty="0">
                          <a:solidFill>
                            <a:schemeClr val="dk1"/>
                          </a:solidFill>
                          <a:latin typeface="仿宋_GB2312" panose="02010609030101010101" charset="-122"/>
                          <a:ea typeface="仿宋_GB2312" panose="02010609030101010101" charset="-122"/>
                          <a:cs typeface="宋体" panose="02010600030101010101" pitchFamily="2" charset="-122"/>
                        </a:rPr>
                        <a:t>1个月内按规范安装、联网完毕</a:t>
                      </a:r>
                      <a:r>
                        <a:rPr lang="en-US" sz="1400" b="0" kern="1200" dirty="0" smtClean="0">
                          <a:solidFill>
                            <a:schemeClr val="dk1"/>
                          </a:solidFill>
                          <a:latin typeface="仿宋_GB2312" panose="02010609030101010101" charset="-122"/>
                          <a:ea typeface="仿宋_GB2312" panose="02010609030101010101" charset="-122"/>
                          <a:cs typeface="宋体" panose="02010600030101010101" pitchFamily="2" charset="-122"/>
                        </a:rPr>
                        <a:t>；</a:t>
                      </a:r>
                      <a:r>
                        <a:rPr lang="zh-CN" altLang="en-US" sz="1400" b="0" dirty="0" smtClean="0">
                          <a:latin typeface="仿宋_GB2312" panose="02010609030101010101" charset="-122"/>
                          <a:ea typeface="仿宋_GB2312" panose="02010609030101010101" charset="-122"/>
                          <a:cs typeface="仿宋_GB2312" panose="02010609030101010101" charset="-122"/>
                        </a:rPr>
                        <a:t>②</a:t>
                      </a:r>
                      <a:r>
                        <a:rPr lang="en-US" sz="1400" b="0" kern="1200" dirty="0" err="1" smtClean="0">
                          <a:solidFill>
                            <a:schemeClr val="dk1"/>
                          </a:solidFill>
                          <a:latin typeface="仿宋_GB2312" panose="02010609030101010101" charset="-122"/>
                          <a:ea typeface="仿宋_GB2312" panose="02010609030101010101" charset="-122"/>
                          <a:cs typeface="宋体" panose="02010600030101010101" pitchFamily="2" charset="-122"/>
                        </a:rPr>
                        <a:t>期间污染物达标排放</a:t>
                      </a:r>
                      <a:endParaRPr lang="en-US" altLang="en-US" sz="1400" b="0" kern="1200" dirty="0">
                        <a:solidFill>
                          <a:schemeClr val="dk1"/>
                        </a:solidFill>
                        <a:latin typeface="仿宋_GB2312" panose="02010609030101010101" charset="-122"/>
                        <a:ea typeface="仿宋_GB2312" panose="02010609030101010101" charset="-122"/>
                        <a:cs typeface="宋体" panose="02010600030101010101" pitchFamily="2" charset="-122"/>
                      </a:endParaRPr>
                    </a:p>
                  </a:txBody>
                  <a:tcPr marL="68580" marR="68580" marT="0" marB="0" anchor="ctr"/>
                </a:tc>
              </a:tr>
              <a:tr h="381000">
                <a:tc>
                  <a:txBody>
                    <a:bodyPr/>
                    <a:lstStyle/>
                    <a:p>
                      <a:pPr indent="0" algn="ctr">
                        <a:lnSpc>
                          <a:spcPts val="1900"/>
                        </a:lnSpc>
                        <a:buNone/>
                      </a:pPr>
                      <a:r>
                        <a:rPr lang="en-US" sz="1400" b="0">
                          <a:latin typeface="宋体" panose="02010600030101010101" pitchFamily="2" charset="-122"/>
                          <a:ea typeface="仿宋_GB2312" panose="02010609030101010101" charset="-122"/>
                          <a:cs typeface="宋体" panose="02010600030101010101" pitchFamily="2" charset="-122"/>
                        </a:rPr>
                        <a:t>5</a:t>
                      </a:r>
                      <a:endParaRPr lang="en-US" altLang="en-US" sz="1400" b="0">
                        <a:latin typeface="宋体" panose="02010600030101010101" pitchFamily="2" charset="-122"/>
                        <a:ea typeface="仿宋_GB2312" panose="02010609030101010101" charset="-122"/>
                        <a:cs typeface="宋体" panose="02010600030101010101" pitchFamily="2" charset="-122"/>
                      </a:endParaRPr>
                    </a:p>
                  </a:txBody>
                  <a:tcPr marL="68580" marR="68580" marT="0" marB="0" anchor="ctr"/>
                </a:tc>
                <a:tc>
                  <a:txBody>
                    <a:bodyPr/>
                    <a:lstStyle/>
                    <a:p>
                      <a:pPr marL="0" indent="0" algn="l" defTabSz="914400" rtl="0" eaLnBrk="1" latinLnBrk="0" hangingPunct="1">
                        <a:lnSpc>
                          <a:spcPts val="1900"/>
                        </a:lnSpc>
                        <a:buNone/>
                      </a:pPr>
                      <a:r>
                        <a:rPr lang="en-US" sz="1400" b="0" kern="1200" dirty="0" err="1">
                          <a:solidFill>
                            <a:schemeClr val="dk1"/>
                          </a:solidFill>
                          <a:latin typeface="仿宋_GB2312" panose="02010609030101010101" charset="-122"/>
                          <a:ea typeface="仿宋_GB2312" panose="02010609030101010101" charset="-122"/>
                          <a:cs typeface="宋体" panose="02010600030101010101" pitchFamily="2" charset="-122"/>
                        </a:rPr>
                        <a:t>一般工业固体废物露天堆放</a:t>
                      </a:r>
                      <a:endParaRPr lang="en-US" altLang="en-US" sz="1400" b="0" kern="1200" dirty="0">
                        <a:solidFill>
                          <a:schemeClr val="dk1"/>
                        </a:solidFill>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marL="0" indent="0" algn="l" defTabSz="914400" rtl="0" eaLnBrk="1" latinLnBrk="0" hangingPunct="1">
                        <a:lnSpc>
                          <a:spcPts val="1900"/>
                        </a:lnSpc>
                        <a:buNone/>
                      </a:pPr>
                      <a:r>
                        <a:rPr lang="zh-CN" altLang="en-US" sz="1400" b="0" dirty="0" smtClean="0">
                          <a:latin typeface="仿宋_GB2312" panose="02010609030101010101" charset="-122"/>
                          <a:ea typeface="仿宋_GB2312" panose="02010609030101010101" charset="-122"/>
                          <a:cs typeface="仿宋_GB2312" panose="02010609030101010101" charset="-122"/>
                        </a:rPr>
                        <a:t>①</a:t>
                      </a:r>
                      <a:r>
                        <a:rPr lang="en-US" sz="1400" b="0" kern="1200" dirty="0" err="1" smtClean="0">
                          <a:solidFill>
                            <a:schemeClr val="dk1"/>
                          </a:solidFill>
                          <a:latin typeface="仿宋_GB2312" panose="02010609030101010101" charset="-122"/>
                          <a:ea typeface="仿宋_GB2312" panose="02010609030101010101" charset="-122"/>
                          <a:cs typeface="宋体" panose="02010600030101010101" pitchFamily="2" charset="-122"/>
                        </a:rPr>
                        <a:t>首次被发现</a:t>
                      </a:r>
                      <a:r>
                        <a:rPr lang="en-US" sz="1400" b="0" kern="1200" dirty="0" smtClean="0">
                          <a:solidFill>
                            <a:schemeClr val="dk1"/>
                          </a:solidFill>
                          <a:latin typeface="仿宋_GB2312" panose="02010609030101010101" charset="-122"/>
                          <a:ea typeface="仿宋_GB2312" panose="02010609030101010101" charset="-122"/>
                          <a:cs typeface="宋体" panose="02010600030101010101" pitchFamily="2" charset="-122"/>
                        </a:rPr>
                        <a:t>;</a:t>
                      </a:r>
                      <a:r>
                        <a:rPr lang="zh-CN" altLang="en-US" sz="1400" b="0" dirty="0" smtClean="0">
                          <a:latin typeface="仿宋_GB2312" panose="02010609030101010101" charset="-122"/>
                          <a:ea typeface="仿宋_GB2312" panose="02010609030101010101" charset="-122"/>
                          <a:cs typeface="仿宋_GB2312" panose="02010609030101010101" charset="-122"/>
                        </a:rPr>
                        <a:t>②</a:t>
                      </a:r>
                      <a:r>
                        <a:rPr lang="en-US" sz="1400" b="0" kern="1200" dirty="0" err="1" smtClean="0">
                          <a:solidFill>
                            <a:schemeClr val="dk1"/>
                          </a:solidFill>
                          <a:latin typeface="仿宋_GB2312" panose="02010609030101010101" charset="-122"/>
                          <a:ea typeface="仿宋_GB2312" panose="02010609030101010101" charset="-122"/>
                          <a:cs typeface="宋体" panose="02010600030101010101" pitchFamily="2" charset="-122"/>
                        </a:rPr>
                        <a:t>经责令改正后及时改正的</a:t>
                      </a:r>
                      <a:r>
                        <a:rPr lang="en-US" sz="1400" b="0" kern="1200" dirty="0" smtClean="0">
                          <a:solidFill>
                            <a:schemeClr val="dk1"/>
                          </a:solidFill>
                          <a:latin typeface="仿宋_GB2312" panose="02010609030101010101" charset="-122"/>
                          <a:ea typeface="仿宋_GB2312" panose="02010609030101010101" charset="-122"/>
                          <a:cs typeface="宋体" panose="02010600030101010101" pitchFamily="2" charset="-122"/>
                        </a:rPr>
                        <a:t>；</a:t>
                      </a:r>
                      <a:r>
                        <a:rPr lang="zh-CN" altLang="en-US" sz="1400" b="0" kern="1200" dirty="0" smtClean="0">
                          <a:solidFill>
                            <a:schemeClr val="dk1"/>
                          </a:solidFill>
                          <a:latin typeface="仿宋_GB2312" panose="02010609030101010101" charset="-122"/>
                          <a:ea typeface="仿宋_GB2312" panose="02010609030101010101" charset="-122"/>
                          <a:cs typeface="宋体" panose="02010600030101010101" pitchFamily="2" charset="-122"/>
                        </a:rPr>
                        <a:t>③</a:t>
                      </a:r>
                      <a:r>
                        <a:rPr lang="en-US" sz="1400" b="0" kern="1200" dirty="0" smtClean="0">
                          <a:solidFill>
                            <a:schemeClr val="dk1"/>
                          </a:solidFill>
                          <a:latin typeface="仿宋_GB2312" panose="02010609030101010101" charset="-122"/>
                          <a:ea typeface="仿宋_GB2312" panose="02010609030101010101" charset="-122"/>
                          <a:cs typeface="宋体" panose="02010600030101010101" pitchFamily="2" charset="-122"/>
                        </a:rPr>
                        <a:t>堆放面积在</a:t>
                      </a:r>
                      <a:r>
                        <a:rPr lang="en-US" sz="1400" b="0" kern="1200" dirty="0">
                          <a:solidFill>
                            <a:schemeClr val="dk1"/>
                          </a:solidFill>
                          <a:latin typeface="仿宋_GB2312" panose="02010609030101010101" charset="-122"/>
                          <a:ea typeface="仿宋_GB2312" panose="02010609030101010101" charset="-122"/>
                          <a:cs typeface="宋体" panose="02010600030101010101" pitchFamily="2" charset="-122"/>
                        </a:rPr>
                        <a:t>10平方米以上100平方</a:t>
                      </a:r>
                      <a:endParaRPr lang="en-US" altLang="en-US" sz="1400" b="0" kern="1200" dirty="0">
                        <a:solidFill>
                          <a:schemeClr val="dk1"/>
                        </a:solidFill>
                        <a:latin typeface="仿宋_GB2312" panose="02010609030101010101" charset="-122"/>
                        <a:ea typeface="仿宋_GB2312" panose="02010609030101010101" charset="-122"/>
                        <a:cs typeface="宋体" panose="02010600030101010101" pitchFamily="2" charset="-122"/>
                      </a:endParaRPr>
                    </a:p>
                  </a:txBody>
                  <a:tcPr marL="68580" marR="68580" marT="0" marB="0" anchor="ctr"/>
                </a:tc>
              </a:tr>
              <a:tr h="381000">
                <a:tc>
                  <a:txBody>
                    <a:bodyPr/>
                    <a:lstStyle/>
                    <a:p>
                      <a:pPr indent="0" algn="ctr">
                        <a:lnSpc>
                          <a:spcPts val="1900"/>
                        </a:lnSpc>
                        <a:buNone/>
                      </a:pPr>
                      <a:r>
                        <a:rPr lang="en-US" sz="1400" b="0" dirty="0">
                          <a:latin typeface="宋体" panose="02010600030101010101" pitchFamily="2" charset="-122"/>
                          <a:ea typeface="仿宋_GB2312" panose="02010609030101010101" charset="-122"/>
                          <a:cs typeface="宋体" panose="02010600030101010101" pitchFamily="2" charset="-122"/>
                        </a:rPr>
                        <a:t>6</a:t>
                      </a:r>
                      <a:endParaRPr lang="en-US" altLang="en-US" sz="1400" b="0" dirty="0">
                        <a:latin typeface="宋体" panose="02010600030101010101" pitchFamily="2" charset="-122"/>
                        <a:ea typeface="仿宋_GB2312" panose="02010609030101010101" charset="-122"/>
                        <a:cs typeface="宋体" panose="02010600030101010101" pitchFamily="2" charset="-122"/>
                      </a:endParaRPr>
                    </a:p>
                  </a:txBody>
                  <a:tcPr marL="68580" marR="68580" marT="0" marB="0" anchor="ctr"/>
                </a:tc>
                <a:tc>
                  <a:txBody>
                    <a:bodyPr/>
                    <a:lstStyle/>
                    <a:p>
                      <a:pPr marL="0" indent="0" algn="l" defTabSz="914400" rtl="0" eaLnBrk="1" latinLnBrk="0" hangingPunct="1">
                        <a:lnSpc>
                          <a:spcPts val="1900"/>
                        </a:lnSpc>
                        <a:buNone/>
                      </a:pPr>
                      <a:r>
                        <a:rPr lang="en-US" sz="1400" b="0" kern="1200" dirty="0">
                          <a:solidFill>
                            <a:schemeClr val="dk1"/>
                          </a:solidFill>
                          <a:latin typeface="仿宋_GB2312" panose="02010609030101010101" charset="-122"/>
                          <a:ea typeface="仿宋_GB2312" panose="02010609030101010101" charset="-122"/>
                          <a:cs typeface="宋体" panose="02010600030101010101" pitchFamily="2" charset="-122"/>
                        </a:rPr>
                        <a:t>违法行为应受到的处罚金额5万元以上</a:t>
                      </a:r>
                      <a:endParaRPr lang="en-US" altLang="en-US" sz="1400" b="0" kern="1200" dirty="0">
                        <a:solidFill>
                          <a:schemeClr val="dk1"/>
                        </a:solidFill>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marL="0" indent="0" algn="l" defTabSz="914400" rtl="0" eaLnBrk="1" latinLnBrk="0" hangingPunct="1">
                        <a:lnSpc>
                          <a:spcPts val="1900"/>
                        </a:lnSpc>
                        <a:buNone/>
                      </a:pPr>
                      <a:r>
                        <a:rPr lang="en-US" sz="1400" b="0" kern="1200" dirty="0">
                          <a:solidFill>
                            <a:schemeClr val="dk1"/>
                          </a:solidFill>
                          <a:latin typeface="仿宋_GB2312" panose="02010609030101010101" charset="-122"/>
                          <a:ea typeface="仿宋_GB2312" panose="02010609030101010101" charset="-122"/>
                          <a:cs typeface="宋体" panose="02010600030101010101" pitchFamily="2" charset="-122"/>
                        </a:rPr>
                        <a:t>积极履行生态损害赔偿责任，自立案之日起60日内足额缴纳生态损害赔偿金的</a:t>
                      </a:r>
                      <a:endParaRPr lang="en-US" altLang="en-US" sz="1400" b="0" kern="1200" dirty="0">
                        <a:solidFill>
                          <a:schemeClr val="dk1"/>
                        </a:solidFill>
                        <a:latin typeface="仿宋_GB2312" panose="02010609030101010101" charset="-122"/>
                        <a:ea typeface="仿宋_GB2312" panose="02010609030101010101" charset="-122"/>
                        <a:cs typeface="宋体" panose="02010600030101010101" pitchFamily="2" charset="-122"/>
                      </a:endParaRPr>
                    </a:p>
                  </a:txBody>
                  <a:tcPr marL="68580" marR="68580" marT="0" marB="0" anchor="ctr"/>
                </a:tc>
              </a:tr>
            </a:tbl>
          </a:graphicData>
        </a:graphic>
      </p:graphicFrame>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3" name="Group 5"/>
          <p:cNvGrpSpPr/>
          <p:nvPr/>
        </p:nvGrpSpPr>
        <p:grpSpPr>
          <a:xfrm>
            <a:off x="0" y="3175"/>
            <a:ext cx="12192000" cy="6854825"/>
            <a:chOff x="0" y="3175"/>
            <a:chExt cx="12192000" cy="6854825"/>
          </a:xfrm>
        </p:grpSpPr>
        <p:sp>
          <p:nvSpPr>
            <p:cNvPr id="1049153" name="Freeform 9"/>
            <p:cNvSpPr/>
            <p:nvPr/>
          </p:nvSpPr>
          <p:spPr bwMode="auto">
            <a:xfrm>
              <a:off x="5475817" y="3175"/>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false" compatLnSpc="true"/>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9154" name="矩形 14"/>
            <p:cNvSpPr/>
            <p:nvPr/>
          </p:nvSpPr>
          <p:spPr>
            <a:xfrm>
              <a:off x="0" y="6533321"/>
              <a:ext cx="12192000" cy="324679"/>
            </a:xfrm>
            <a:prstGeom prst="rect">
              <a:avLst/>
            </a:prstGeom>
            <a:gradFill>
              <a:gsLst>
                <a:gs pos="0">
                  <a:schemeClr val="accent1"/>
                </a:gs>
                <a:gs pos="100000">
                  <a:schemeClr val="accent2"/>
                </a:gs>
              </a:gsLst>
              <a:lin ang="108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pic>
        <p:nvPicPr>
          <p:cNvPr id="2097187" name="Picture 2" descr="C:\Users\Administrator\Desktop\d439b6003af33a87e950a77b741407385343fbf21f33_看图王.jpg"/>
          <p:cNvPicPr>
            <a:picLocks noChangeAspect="true" noChangeArrowheads="true"/>
          </p:cNvPicPr>
          <p:nvPr/>
        </p:nvPicPr>
        <p:blipFill>
          <a:blip r:embed="rId1" cstate="print"/>
          <a:srcRect/>
          <a:stretch>
            <a:fillRect/>
          </a:stretch>
        </p:blipFill>
        <p:spPr bwMode="auto">
          <a:xfrm>
            <a:off x="317997" y="319405"/>
            <a:ext cx="684000" cy="637870"/>
          </a:xfrm>
          <a:prstGeom prst="rect">
            <a:avLst/>
          </a:prstGeom>
          <a:noFill/>
        </p:spPr>
      </p:pic>
      <p:sp>
        <p:nvSpPr>
          <p:cNvPr id="1049155" name="文本框 137"/>
          <p:cNvSpPr txBox="true"/>
          <p:nvPr/>
        </p:nvSpPr>
        <p:spPr>
          <a:xfrm>
            <a:off x="1239358" y="405765"/>
            <a:ext cx="5186035" cy="492443"/>
          </a:xfrm>
          <a:prstGeom prst="rect">
            <a:avLst/>
          </a:prstGeom>
          <a:noFill/>
        </p:spPr>
        <p:txBody>
          <a:bodyPr wrap="none" rtlCol="0" anchor="t">
            <a:spAutoFit/>
          </a:bodyPr>
          <a:lstStyle/>
          <a:p>
            <a:pPr fontAlgn="base">
              <a:spcBef>
                <a:spcPct val="0"/>
              </a:spcBef>
              <a:spcAft>
                <a:spcPct val="0"/>
              </a:spcAft>
            </a:pPr>
            <a:r>
              <a:rPr lang="zh-CN" altLang="en-US" sz="2600" dirty="0" smtClean="0">
                <a:latin typeface="方正小标宋简体" panose="02000000000000000000" charset="-122"/>
                <a:ea typeface="方正小标宋简体" panose="02000000000000000000" charset="-122"/>
                <a:cs typeface="+mn-ea"/>
                <a:sym typeface="+mn-lt"/>
              </a:rPr>
              <a:t>（九）推进柔性执法包容审慎执法</a:t>
            </a:r>
            <a:endParaRPr lang="zh-CN" altLang="en-US" sz="2600" dirty="0" smtClean="0">
              <a:latin typeface="方正小标宋简体" panose="02000000000000000000" charset="-122"/>
              <a:ea typeface="方正小标宋简体" panose="02000000000000000000" charset="-122"/>
              <a:cs typeface="+mn-ea"/>
              <a:sym typeface="+mn-lt"/>
            </a:endParaRPr>
          </a:p>
        </p:txBody>
      </p:sp>
      <p:sp>
        <p:nvSpPr>
          <p:cNvPr id="1049156" name="文本框 2"/>
          <p:cNvSpPr txBox="true"/>
          <p:nvPr>
            <p:custDataLst>
              <p:tags r:id="rId2"/>
            </p:custDataLst>
          </p:nvPr>
        </p:nvSpPr>
        <p:spPr>
          <a:xfrm>
            <a:off x="1315085" y="1431925"/>
            <a:ext cx="5992495" cy="460375"/>
          </a:xfrm>
          <a:prstGeom prst="rect">
            <a:avLst/>
          </a:prstGeom>
          <a:noFill/>
        </p:spPr>
        <p:txBody>
          <a:bodyPr wrap="square">
            <a:spAutoFit/>
          </a:bodyPr>
          <a:lstStyle/>
          <a:p>
            <a:pPr algn="just">
              <a:lnSpc>
                <a:spcPct val="120000"/>
              </a:lnSpc>
            </a:pPr>
            <a:r>
              <a:rPr lang="zh-CN" altLang="en-US" sz="2000" b="1" dirty="0" smtClean="0">
                <a:solidFill>
                  <a:srgbClr val="007F00"/>
                </a:solidFill>
                <a:cs typeface="+mn-ea"/>
                <a:sym typeface="+mn-lt"/>
              </a:rPr>
              <a:t>不予处罚事项（</a:t>
            </a:r>
            <a:r>
              <a:rPr lang="en-US" altLang="zh-CN" sz="2000" b="1" dirty="0" smtClean="0">
                <a:solidFill>
                  <a:srgbClr val="007F00"/>
                </a:solidFill>
                <a:cs typeface="+mn-ea"/>
                <a:sym typeface="+mn-lt"/>
              </a:rPr>
              <a:t>30</a:t>
            </a:r>
            <a:r>
              <a:rPr lang="zh-CN" altLang="en-US" sz="2000" b="1" dirty="0" smtClean="0">
                <a:solidFill>
                  <a:srgbClr val="007F00"/>
                </a:solidFill>
                <a:cs typeface="+mn-ea"/>
                <a:sym typeface="+mn-lt"/>
              </a:rPr>
              <a:t>项）</a:t>
            </a:r>
            <a:endParaRPr lang="zh-CN" altLang="en-US" sz="2000" b="1" dirty="0" smtClean="0">
              <a:solidFill>
                <a:srgbClr val="007F00"/>
              </a:solidFill>
              <a:cs typeface="+mn-ea"/>
              <a:sym typeface="+mn-lt"/>
            </a:endParaRPr>
          </a:p>
        </p:txBody>
      </p:sp>
      <p:sp>
        <p:nvSpPr>
          <p:cNvPr id="1049157" name="矩形 12"/>
          <p:cNvSpPr/>
          <p:nvPr>
            <p:custDataLst>
              <p:tags r:id="rId3"/>
            </p:custDataLst>
          </p:nvPr>
        </p:nvSpPr>
        <p:spPr>
          <a:xfrm>
            <a:off x="839788" y="1585159"/>
            <a:ext cx="153907" cy="153907"/>
          </a:xfrm>
          <a:prstGeom prst="rect">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graphicFrame>
        <p:nvGraphicFramePr>
          <p:cNvPr id="4194304" name="表格 4"/>
          <p:cNvGraphicFramePr/>
          <p:nvPr>
            <p:custDataLst>
              <p:tags r:id="rId4"/>
            </p:custDataLst>
          </p:nvPr>
        </p:nvGraphicFramePr>
        <p:xfrm>
          <a:off x="1315720" y="2004060"/>
          <a:ext cx="10090833" cy="4276090"/>
        </p:xfrm>
        <a:graphic>
          <a:graphicData uri="http://schemas.openxmlformats.org/drawingml/2006/table">
            <a:tbl>
              <a:tblPr firstRow="true" bandRow="true">
                <a:tableStyleId>{5C22544A-7EE6-4342-B048-85BDC9FD1C3A}</a:tableStyleId>
              </a:tblPr>
              <a:tblGrid>
                <a:gridCol w="646040"/>
                <a:gridCol w="4251471"/>
                <a:gridCol w="5193322"/>
              </a:tblGrid>
              <a:tr h="379730">
                <a:tc>
                  <a:txBody>
                    <a:bodyPr/>
                    <a:lstStyle/>
                    <a:p>
                      <a:pPr algn="ctr">
                        <a:buClrTx/>
                        <a:buSzTx/>
                        <a:buFontTx/>
                        <a:buNone/>
                      </a:pPr>
                      <a:r>
                        <a:rPr lang="zh-CN" altLang="en-US" sz="1400" dirty="0">
                          <a:ea typeface="+mn-ea"/>
                        </a:rPr>
                        <a:t>序号</a:t>
                      </a:r>
                      <a:endParaRPr lang="zh-CN" altLang="en-US" sz="1400" dirty="0">
                        <a:ea typeface="+mn-ea"/>
                      </a:endParaRPr>
                    </a:p>
                  </a:txBody>
                  <a:tcPr marL="68580" marR="68580" marT="0" marB="0" anchor="ctr"/>
                </a:tc>
                <a:tc>
                  <a:txBody>
                    <a:bodyPr/>
                    <a:lstStyle/>
                    <a:p>
                      <a:pPr algn="ctr">
                        <a:buClrTx/>
                        <a:buSzTx/>
                        <a:buFontTx/>
                        <a:buNone/>
                      </a:pPr>
                      <a:r>
                        <a:rPr lang="zh-CN" altLang="en-US" sz="1400" dirty="0">
                          <a:ea typeface="+mn-ea"/>
                        </a:rPr>
                        <a:t>违法行为</a:t>
                      </a:r>
                      <a:endParaRPr lang="zh-CN" altLang="en-US" sz="1400" dirty="0">
                        <a:ea typeface="+mn-ea"/>
                      </a:endParaRPr>
                    </a:p>
                  </a:txBody>
                  <a:tcPr marL="68580" marR="68580" marT="0" marB="0" anchor="ctr"/>
                </a:tc>
                <a:tc>
                  <a:txBody>
                    <a:bodyPr/>
                    <a:lstStyle/>
                    <a:p>
                      <a:pPr algn="ctr">
                        <a:buClrTx/>
                        <a:buSzTx/>
                        <a:buFontTx/>
                        <a:buNone/>
                      </a:pPr>
                      <a:r>
                        <a:rPr lang="zh-CN" altLang="en-US" sz="1400" dirty="0">
                          <a:ea typeface="+mn-ea"/>
                        </a:rPr>
                        <a:t>适用条件</a:t>
                      </a:r>
                      <a:endParaRPr lang="zh-CN" altLang="en-US" sz="1400" b="1" dirty="0">
                        <a:ea typeface="+mn-ea"/>
                      </a:endParaRPr>
                    </a:p>
                  </a:txBody>
                  <a:tcPr marL="68580" marR="68580" marT="0" marB="0" anchor="ctr"/>
                </a:tc>
              </a:tr>
              <a:tr h="379730">
                <a:tc>
                  <a:txBody>
                    <a:bodyPr/>
                    <a:lstStyle/>
                    <a:p>
                      <a:pPr indent="0" algn="ctr">
                        <a:lnSpc>
                          <a:spcPts val="1900"/>
                        </a:lnSpc>
                        <a:buNone/>
                      </a:pPr>
                      <a:r>
                        <a:rPr lang="en-US" sz="1400" b="0" dirty="0">
                          <a:latin typeface="仿宋_GB2312" panose="02010609030101010101" charset="-122"/>
                          <a:ea typeface="仿宋_GB2312" panose="02010609030101010101" charset="-122"/>
                          <a:cs typeface="宋体" panose="02010600030101010101" pitchFamily="2" charset="-122"/>
                        </a:rPr>
                        <a:t>1</a:t>
                      </a:r>
                      <a:endParaRPr lang="en-US" altLang="en-US" sz="1400" b="0" dirty="0">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indent="0">
                        <a:lnSpc>
                          <a:spcPts val="1900"/>
                        </a:lnSpc>
                        <a:buNone/>
                      </a:pPr>
                      <a:r>
                        <a:rPr lang="en-US" sz="1400" b="0" dirty="0" err="1">
                          <a:latin typeface="仿宋_GB2312" panose="02010609030101010101" charset="-122"/>
                          <a:ea typeface="仿宋_GB2312" panose="02010609030101010101" charset="-122"/>
                          <a:cs typeface="宋体" panose="02010600030101010101" pitchFamily="2" charset="-122"/>
                        </a:rPr>
                        <a:t>未依法填报排污登记表</a:t>
                      </a:r>
                      <a:endParaRPr lang="en-US" altLang="en-US" sz="1400" b="0" dirty="0">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indent="0">
                        <a:lnSpc>
                          <a:spcPts val="1900"/>
                        </a:lnSpc>
                        <a:buNone/>
                      </a:pPr>
                      <a:r>
                        <a:rPr lang="zh-CN" altLang="en-US" sz="1400" b="0" dirty="0" smtClean="0">
                          <a:latin typeface="仿宋_GB2312" panose="02010609030101010101" charset="-122"/>
                          <a:ea typeface="仿宋_GB2312" panose="02010609030101010101" charset="-122"/>
                          <a:cs typeface="仿宋_GB2312" panose="02010609030101010101" charset="-122"/>
                        </a:rPr>
                        <a:t>①</a:t>
                      </a:r>
                      <a:r>
                        <a:rPr lang="en-US" sz="1400" b="0" dirty="0" err="1" smtClean="0">
                          <a:latin typeface="仿宋_GB2312" panose="02010609030101010101" charset="-122"/>
                          <a:ea typeface="仿宋_GB2312" panose="02010609030101010101" charset="-122"/>
                          <a:cs typeface="仿宋_GB2312" panose="02010609030101010101" charset="-122"/>
                        </a:rPr>
                        <a:t>首次被发现</a:t>
                      </a:r>
                      <a:r>
                        <a:rPr lang="en-US" sz="1400" b="0" dirty="0" smtClean="0">
                          <a:latin typeface="仿宋_GB2312" panose="02010609030101010101" charset="-122"/>
                          <a:ea typeface="仿宋_GB2312" panose="02010609030101010101" charset="-122"/>
                          <a:cs typeface="仿宋_GB2312" panose="02010609030101010101" charset="-122"/>
                        </a:rPr>
                        <a:t>；</a:t>
                      </a:r>
                      <a:r>
                        <a:rPr lang="zh-CN" altLang="en-US" sz="1400" b="0" dirty="0" smtClean="0">
                          <a:latin typeface="仿宋_GB2312" panose="02010609030101010101" charset="-122"/>
                          <a:ea typeface="仿宋_GB2312" panose="02010609030101010101" charset="-122"/>
                          <a:cs typeface="仿宋_GB2312" panose="02010609030101010101" charset="-122"/>
                        </a:rPr>
                        <a:t>②</a:t>
                      </a:r>
                      <a:r>
                        <a:rPr lang="en-US" sz="1400" b="0" dirty="0" err="1" smtClean="0">
                          <a:latin typeface="仿宋_GB2312" panose="02010609030101010101" charset="-122"/>
                          <a:ea typeface="仿宋_GB2312" panose="02010609030101010101" charset="-122"/>
                          <a:cs typeface="仿宋_GB2312" panose="02010609030101010101" charset="-122"/>
                        </a:rPr>
                        <a:t>经责令改正后及时按照规定填报排污信息的</a:t>
                      </a:r>
                      <a:endParaRPr lang="en-US" altLang="en-US" sz="1400" b="0" dirty="0">
                        <a:latin typeface="仿宋_GB2312" panose="02010609030101010101" charset="-122"/>
                        <a:ea typeface="仿宋_GB2312" panose="02010609030101010101" charset="-122"/>
                        <a:cs typeface="仿宋_GB2312" panose="02010609030101010101" charset="-122"/>
                      </a:endParaRPr>
                    </a:p>
                  </a:txBody>
                  <a:tcPr marL="68580" marR="68580" marT="0" marB="0" anchor="ctr"/>
                </a:tc>
              </a:tr>
              <a:tr h="379730">
                <a:tc>
                  <a:txBody>
                    <a:bodyPr/>
                    <a:lstStyle/>
                    <a:p>
                      <a:pPr indent="0" algn="ctr">
                        <a:lnSpc>
                          <a:spcPts val="1900"/>
                        </a:lnSpc>
                        <a:buNone/>
                      </a:pPr>
                      <a:r>
                        <a:rPr lang="en-US" sz="1400" b="0">
                          <a:latin typeface="仿宋_GB2312" panose="02010609030101010101" charset="-122"/>
                          <a:ea typeface="仿宋_GB2312" panose="02010609030101010101" charset="-122"/>
                          <a:cs typeface="宋体" panose="02010600030101010101" pitchFamily="2" charset="-122"/>
                        </a:rPr>
                        <a:t>2</a:t>
                      </a:r>
                      <a:endParaRPr lang="en-US" altLang="en-US" sz="1400" b="0">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indent="0">
                        <a:lnSpc>
                          <a:spcPts val="1900"/>
                        </a:lnSpc>
                        <a:buNone/>
                      </a:pPr>
                      <a:r>
                        <a:rPr lang="en-US" sz="1400" b="0" dirty="0" err="1">
                          <a:latin typeface="仿宋_GB2312" panose="02010609030101010101" charset="-122"/>
                          <a:ea typeface="仿宋_GB2312" panose="02010609030101010101" charset="-122"/>
                          <a:cs typeface="仿宋_GB2312" panose="02010609030101010101" charset="-122"/>
                        </a:rPr>
                        <a:t>未按要求</a:t>
                      </a:r>
                      <a:r>
                        <a:rPr lang="en-US" sz="1400" b="0" dirty="0">
                          <a:latin typeface="仿宋_GB2312" panose="02010609030101010101" charset="-122"/>
                          <a:ea typeface="仿宋_GB2312" panose="02010609030101010101" charset="-122"/>
                          <a:cs typeface="仿宋_GB2312" panose="02010609030101010101" charset="-122"/>
                        </a:rPr>
                        <a:t>(</a:t>
                      </a:r>
                      <a:r>
                        <a:rPr lang="en-US" sz="1400" b="0" dirty="0" err="1">
                          <a:latin typeface="仿宋_GB2312" panose="02010609030101010101" charset="-122"/>
                          <a:ea typeface="仿宋_GB2312" panose="02010609030101010101" charset="-122"/>
                          <a:cs typeface="仿宋_GB2312" panose="02010609030101010101" charset="-122"/>
                        </a:rPr>
                        <a:t>时间或者内容</a:t>
                      </a:r>
                      <a:r>
                        <a:rPr lang="en-US" sz="1400" b="0" dirty="0">
                          <a:latin typeface="仿宋_GB2312" panose="02010609030101010101" charset="-122"/>
                          <a:ea typeface="仿宋_GB2312" panose="02010609030101010101" charset="-122"/>
                          <a:cs typeface="仿宋_GB2312" panose="02010609030101010101" charset="-122"/>
                        </a:rPr>
                        <a:t>)</a:t>
                      </a:r>
                      <a:r>
                        <a:rPr lang="en-US" sz="1400" b="0" dirty="0" err="1">
                          <a:latin typeface="仿宋_GB2312" panose="02010609030101010101" charset="-122"/>
                          <a:ea typeface="仿宋_GB2312" panose="02010609030101010101" charset="-122"/>
                          <a:cs typeface="仿宋_GB2312" panose="02010609030101010101" charset="-122"/>
                        </a:rPr>
                        <a:t>提交排污许可证执行报告</a:t>
                      </a:r>
                      <a:endParaRPr lang="en-US" altLang="en-US" sz="1400" b="0" dirty="0">
                        <a:latin typeface="仿宋_GB2312" panose="02010609030101010101" charset="-122"/>
                        <a:ea typeface="仿宋_GB2312" panose="02010609030101010101" charset="-122"/>
                        <a:cs typeface="仿宋_GB2312" panose="02010609030101010101" charset="-122"/>
                      </a:endParaRPr>
                    </a:p>
                  </a:txBody>
                  <a:tcPr marL="68580" marR="68580" marT="0" marB="0" anchor="ctr"/>
                </a:tc>
                <a:tc>
                  <a:txBody>
                    <a:bodyPr/>
                    <a:lstStyle/>
                    <a:p>
                      <a:pPr indent="0">
                        <a:lnSpc>
                          <a:spcPts val="1900"/>
                        </a:lnSpc>
                        <a:buNone/>
                      </a:pPr>
                      <a:r>
                        <a:rPr lang="zh-CN" altLang="en-US" sz="1400" b="0" dirty="0" smtClean="0">
                          <a:latin typeface="仿宋_GB2312" panose="02010609030101010101" charset="-122"/>
                          <a:ea typeface="仿宋_GB2312" panose="02010609030101010101" charset="-122"/>
                          <a:cs typeface="仿宋_GB2312" panose="02010609030101010101" charset="-122"/>
                        </a:rPr>
                        <a:t>①</a:t>
                      </a:r>
                      <a:r>
                        <a:rPr lang="en-US" sz="1400" b="0" dirty="0" err="1" smtClean="0">
                          <a:latin typeface="仿宋_GB2312" panose="02010609030101010101" charset="-122"/>
                          <a:ea typeface="仿宋_GB2312" panose="02010609030101010101" charset="-122"/>
                          <a:cs typeface="仿宋_GB2312" panose="02010609030101010101" charset="-122"/>
                        </a:rPr>
                        <a:t>首次被发现</a:t>
                      </a:r>
                      <a:r>
                        <a:rPr lang="en-US" sz="1400" b="0" dirty="0" smtClean="0">
                          <a:latin typeface="仿宋_GB2312" panose="02010609030101010101" charset="-122"/>
                          <a:ea typeface="仿宋_GB2312" panose="02010609030101010101" charset="-122"/>
                          <a:cs typeface="仿宋_GB2312" panose="02010609030101010101" charset="-122"/>
                        </a:rPr>
                        <a:t>；</a:t>
                      </a:r>
                      <a:r>
                        <a:rPr lang="zh-CN" altLang="en-US" sz="1400" b="0" dirty="0" smtClean="0">
                          <a:latin typeface="仿宋_GB2312" panose="02010609030101010101" charset="-122"/>
                          <a:ea typeface="仿宋_GB2312" panose="02010609030101010101" charset="-122"/>
                          <a:cs typeface="仿宋_GB2312" panose="02010609030101010101" charset="-122"/>
                        </a:rPr>
                        <a:t>②</a:t>
                      </a:r>
                      <a:r>
                        <a:rPr lang="en-US" sz="1400" b="0" dirty="0" smtClean="0">
                          <a:latin typeface="仿宋_GB2312" panose="02010609030101010101" charset="-122"/>
                          <a:ea typeface="仿宋_GB2312" panose="02010609030101010101" charset="-122"/>
                          <a:cs typeface="仿宋_GB2312" panose="02010609030101010101" charset="-122"/>
                        </a:rPr>
                        <a:t>自检查发现之日起</a:t>
                      </a:r>
                      <a:r>
                        <a:rPr lang="en-US" sz="1400" b="0" dirty="0">
                          <a:latin typeface="仿宋_GB2312" panose="02010609030101010101" charset="-122"/>
                          <a:ea typeface="仿宋_GB2312" panose="02010609030101010101" charset="-122"/>
                          <a:cs typeface="仿宋_GB2312" panose="02010609030101010101" charset="-122"/>
                        </a:rPr>
                        <a:t>10日内按要求完成整改的</a:t>
                      </a:r>
                      <a:endParaRPr lang="en-US" altLang="en-US" sz="1400" b="0" dirty="0">
                        <a:latin typeface="仿宋_GB2312" panose="02010609030101010101" charset="-122"/>
                        <a:ea typeface="仿宋_GB2312" panose="02010609030101010101" charset="-122"/>
                        <a:cs typeface="仿宋_GB2312" panose="02010609030101010101" charset="-122"/>
                      </a:endParaRPr>
                    </a:p>
                  </a:txBody>
                  <a:tcPr marL="68580" marR="68580" marT="0" marB="0" anchor="ctr"/>
                </a:tc>
              </a:tr>
              <a:tr h="379730">
                <a:tc>
                  <a:txBody>
                    <a:bodyPr/>
                    <a:lstStyle/>
                    <a:p>
                      <a:pPr indent="0" algn="ctr">
                        <a:lnSpc>
                          <a:spcPts val="1900"/>
                        </a:lnSpc>
                        <a:buNone/>
                      </a:pPr>
                      <a:r>
                        <a:rPr lang="en-US" sz="1400" b="0">
                          <a:latin typeface="仿宋_GB2312" panose="02010609030101010101" charset="-122"/>
                          <a:ea typeface="仿宋_GB2312" panose="02010609030101010101" charset="-122"/>
                          <a:cs typeface="宋体" panose="02010600030101010101" pitchFamily="2" charset="-122"/>
                        </a:rPr>
                        <a:t>3</a:t>
                      </a:r>
                      <a:endParaRPr lang="en-US" altLang="en-US" sz="1400" b="0">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indent="0">
                        <a:lnSpc>
                          <a:spcPts val="1900"/>
                        </a:lnSpc>
                        <a:buNone/>
                      </a:pPr>
                      <a:r>
                        <a:rPr lang="en-US" sz="1400" b="0" dirty="0" err="1">
                          <a:latin typeface="仿宋_GB2312" panose="02010609030101010101" charset="-122"/>
                          <a:ea typeface="仿宋_GB2312" panose="02010609030101010101" charset="-122"/>
                          <a:cs typeface="宋体" panose="02010600030101010101" pitchFamily="2" charset="-122"/>
                        </a:rPr>
                        <a:t>污染物排放方式或者排放去向不符合排污许可证规定</a:t>
                      </a:r>
                      <a:endParaRPr lang="en-US" altLang="en-US" sz="1400" b="0" dirty="0">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indent="0">
                        <a:lnSpc>
                          <a:spcPts val="1900"/>
                        </a:lnSpc>
                        <a:buNone/>
                      </a:pPr>
                      <a:r>
                        <a:rPr lang="zh-CN" altLang="en-US" sz="1400" b="0" dirty="0" smtClean="0">
                          <a:latin typeface="仿宋_GB2312" panose="02010609030101010101" charset="-122"/>
                          <a:ea typeface="仿宋_GB2312" panose="02010609030101010101" charset="-122"/>
                          <a:cs typeface="仿宋_GB2312" panose="02010609030101010101" charset="-122"/>
                        </a:rPr>
                        <a:t>①</a:t>
                      </a:r>
                      <a:r>
                        <a:rPr lang="en-US" sz="1400" b="0" dirty="0" err="1" smtClean="0">
                          <a:latin typeface="仿宋_GB2312" panose="02010609030101010101" charset="-122"/>
                          <a:ea typeface="仿宋_GB2312" panose="02010609030101010101" charset="-122"/>
                          <a:cs typeface="仿宋_GB2312" panose="02010609030101010101" charset="-122"/>
                        </a:rPr>
                        <a:t>变更的排放方式或者排放去向明显有利于污染防治的</a:t>
                      </a:r>
                      <a:r>
                        <a:rPr lang="en-US" sz="1400" b="0" dirty="0" smtClean="0">
                          <a:latin typeface="仿宋_GB2312" panose="02010609030101010101" charset="-122"/>
                          <a:ea typeface="仿宋_GB2312" panose="02010609030101010101" charset="-122"/>
                          <a:cs typeface="仿宋_GB2312" panose="02010609030101010101" charset="-122"/>
                        </a:rPr>
                        <a:t>；</a:t>
                      </a:r>
                      <a:r>
                        <a:rPr lang="zh-CN" altLang="en-US" sz="1400" b="0" dirty="0" smtClean="0">
                          <a:latin typeface="仿宋_GB2312" panose="02010609030101010101" charset="-122"/>
                          <a:ea typeface="仿宋_GB2312" panose="02010609030101010101" charset="-122"/>
                          <a:cs typeface="仿宋_GB2312" panose="02010609030101010101" charset="-122"/>
                        </a:rPr>
                        <a:t>②</a:t>
                      </a:r>
                      <a:r>
                        <a:rPr lang="en-US" sz="1400" b="0" dirty="0" smtClean="0">
                          <a:latin typeface="仿宋_GB2312" panose="02010609030101010101" charset="-122"/>
                          <a:ea typeface="仿宋_GB2312" panose="02010609030101010101" charset="-122"/>
                          <a:cs typeface="仿宋_GB2312" panose="02010609030101010101" charset="-122"/>
                        </a:rPr>
                        <a:t>自检查发现之日起</a:t>
                      </a:r>
                      <a:r>
                        <a:rPr lang="en-US" sz="1400" b="0" dirty="0">
                          <a:latin typeface="仿宋_GB2312" panose="02010609030101010101" charset="-122"/>
                          <a:ea typeface="仿宋_GB2312" panose="02010609030101010101" charset="-122"/>
                          <a:cs typeface="仿宋_GB2312" panose="02010609030101010101" charset="-122"/>
                        </a:rPr>
                        <a:t>10日内重新提出排污许可证申请的</a:t>
                      </a:r>
                      <a:endParaRPr lang="en-US" altLang="en-US" sz="1400" b="0" dirty="0">
                        <a:latin typeface="仿宋_GB2312" panose="02010609030101010101" charset="-122"/>
                        <a:ea typeface="仿宋_GB2312" panose="02010609030101010101" charset="-122"/>
                        <a:cs typeface="仿宋_GB2312" panose="02010609030101010101" charset="-122"/>
                      </a:endParaRPr>
                    </a:p>
                  </a:txBody>
                  <a:tcPr marL="68580" marR="68580" marT="0" marB="0" anchor="ctr"/>
                </a:tc>
              </a:tr>
              <a:tr h="379730">
                <a:tc>
                  <a:txBody>
                    <a:bodyPr/>
                    <a:lstStyle/>
                    <a:p>
                      <a:pPr indent="0" algn="ctr">
                        <a:lnSpc>
                          <a:spcPts val="1900"/>
                        </a:lnSpc>
                        <a:buNone/>
                      </a:pPr>
                      <a:r>
                        <a:rPr lang="en-US" sz="1400" b="0">
                          <a:latin typeface="仿宋_GB2312" panose="02010609030101010101" charset="-122"/>
                          <a:ea typeface="仿宋_GB2312" panose="02010609030101010101" charset="-122"/>
                          <a:cs typeface="宋体" panose="02010600030101010101" pitchFamily="2" charset="-122"/>
                        </a:rPr>
                        <a:t>4</a:t>
                      </a:r>
                      <a:endParaRPr lang="en-US" altLang="en-US" sz="1400" b="0">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indent="0">
                        <a:lnSpc>
                          <a:spcPts val="1900"/>
                        </a:lnSpc>
                        <a:buNone/>
                      </a:pPr>
                      <a:r>
                        <a:rPr lang="en-US" sz="1400" b="0" dirty="0" err="1">
                          <a:latin typeface="仿宋_GB2312" panose="02010609030101010101" charset="-122"/>
                          <a:ea typeface="仿宋_GB2312" panose="02010609030101010101" charset="-122"/>
                          <a:cs typeface="宋体" panose="02010600030101010101" pitchFamily="2" charset="-122"/>
                        </a:rPr>
                        <a:t>未按照排污许可证规定及时公开污染物排放信息或者公开内容不全</a:t>
                      </a:r>
                      <a:endParaRPr lang="en-US" altLang="en-US" sz="1400" b="0" dirty="0">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indent="0">
                        <a:lnSpc>
                          <a:spcPts val="1900"/>
                        </a:lnSpc>
                        <a:buNone/>
                      </a:pPr>
                      <a:r>
                        <a:rPr lang="zh-CN" altLang="en-US" sz="1400" b="0" dirty="0" smtClean="0">
                          <a:latin typeface="仿宋_GB2312" panose="02010609030101010101" charset="-122"/>
                          <a:ea typeface="仿宋_GB2312" panose="02010609030101010101" charset="-122"/>
                          <a:cs typeface="仿宋_GB2312" panose="02010609030101010101" charset="-122"/>
                        </a:rPr>
                        <a:t>①</a:t>
                      </a:r>
                      <a:r>
                        <a:rPr lang="en-US" sz="1400" b="0" dirty="0" err="1" smtClean="0">
                          <a:latin typeface="仿宋_GB2312" panose="02010609030101010101" charset="-122"/>
                          <a:ea typeface="仿宋_GB2312" panose="02010609030101010101" charset="-122"/>
                          <a:cs typeface="仿宋_GB2312" panose="02010609030101010101" charset="-122"/>
                        </a:rPr>
                        <a:t>首次被发现</a:t>
                      </a:r>
                      <a:r>
                        <a:rPr lang="en-US" sz="1400" b="0" dirty="0" smtClean="0">
                          <a:latin typeface="仿宋_GB2312" panose="02010609030101010101" charset="-122"/>
                          <a:ea typeface="仿宋_GB2312" panose="02010609030101010101" charset="-122"/>
                          <a:cs typeface="仿宋_GB2312" panose="02010609030101010101" charset="-122"/>
                        </a:rPr>
                        <a:t>；</a:t>
                      </a:r>
                      <a:r>
                        <a:rPr lang="zh-CN" altLang="en-US" sz="1400" b="0" dirty="0" smtClean="0">
                          <a:latin typeface="仿宋_GB2312" panose="02010609030101010101" charset="-122"/>
                          <a:ea typeface="仿宋_GB2312" panose="02010609030101010101" charset="-122"/>
                          <a:cs typeface="仿宋_GB2312" panose="02010609030101010101" charset="-122"/>
                        </a:rPr>
                        <a:t>②</a:t>
                      </a:r>
                      <a:r>
                        <a:rPr lang="en-US" sz="1400" b="0" dirty="0" err="1" smtClean="0">
                          <a:latin typeface="仿宋_GB2312" panose="02010609030101010101" charset="-122"/>
                          <a:ea typeface="仿宋_GB2312" panose="02010609030101010101" charset="-122"/>
                          <a:cs typeface="仿宋_GB2312" panose="02010609030101010101" charset="-122"/>
                        </a:rPr>
                        <a:t>经责令改正后及时改正的</a:t>
                      </a:r>
                      <a:r>
                        <a:rPr lang="en-US" sz="1400" b="0" dirty="0" err="1">
                          <a:latin typeface="仿宋_GB2312" panose="02010609030101010101" charset="-122"/>
                          <a:ea typeface="仿宋_GB2312" panose="02010609030101010101" charset="-122"/>
                          <a:cs typeface="仿宋_GB2312" panose="02010609030101010101" charset="-122"/>
                        </a:rPr>
                        <a:t>（不含公开内容弄虚作假行为</a:t>
                      </a:r>
                      <a:r>
                        <a:rPr lang="en-US" sz="1400" b="0" dirty="0">
                          <a:latin typeface="仿宋_GB2312" panose="02010609030101010101" charset="-122"/>
                          <a:ea typeface="仿宋_GB2312" panose="02010609030101010101" charset="-122"/>
                          <a:cs typeface="仿宋_GB2312" panose="02010609030101010101" charset="-122"/>
                        </a:rPr>
                        <a:t>）</a:t>
                      </a:r>
                      <a:endParaRPr lang="en-US" altLang="en-US" sz="1400" b="0" dirty="0">
                        <a:latin typeface="仿宋_GB2312" panose="02010609030101010101" charset="-122"/>
                        <a:ea typeface="仿宋_GB2312" panose="02010609030101010101" charset="-122"/>
                        <a:cs typeface="仿宋_GB2312" panose="02010609030101010101" charset="-122"/>
                      </a:endParaRPr>
                    </a:p>
                  </a:txBody>
                  <a:tcPr marL="68580" marR="68580" marT="0" marB="0" anchor="ctr"/>
                </a:tc>
              </a:tr>
              <a:tr h="379730">
                <a:tc>
                  <a:txBody>
                    <a:bodyPr/>
                    <a:lstStyle/>
                    <a:p>
                      <a:pPr indent="0" algn="ctr">
                        <a:lnSpc>
                          <a:spcPts val="1900"/>
                        </a:lnSpc>
                        <a:buNone/>
                      </a:pPr>
                      <a:r>
                        <a:rPr lang="en-US" sz="1400" b="0">
                          <a:latin typeface="仿宋_GB2312" panose="02010609030101010101" charset="-122"/>
                          <a:ea typeface="仿宋_GB2312" panose="02010609030101010101" charset="-122"/>
                          <a:cs typeface="宋体" panose="02010600030101010101" pitchFamily="2" charset="-122"/>
                        </a:rPr>
                        <a:t>5</a:t>
                      </a:r>
                      <a:endParaRPr lang="en-US" altLang="en-US" sz="1400" b="0">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indent="0">
                        <a:lnSpc>
                          <a:spcPts val="1900"/>
                        </a:lnSpc>
                        <a:buNone/>
                      </a:pPr>
                      <a:r>
                        <a:rPr lang="en-US" sz="1400" b="0" dirty="0" err="1">
                          <a:latin typeface="仿宋_GB2312" panose="02010609030101010101" charset="-122"/>
                          <a:ea typeface="仿宋_GB2312" panose="02010609030101010101" charset="-122"/>
                          <a:cs typeface="宋体" panose="02010600030101010101" pitchFamily="2" charset="-122"/>
                        </a:rPr>
                        <a:t>未建立环境管理台账记录制度，或者未按照排污许可证规定记录</a:t>
                      </a:r>
                      <a:endParaRPr lang="en-US" altLang="en-US" sz="1400" b="0" dirty="0">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indent="0">
                        <a:lnSpc>
                          <a:spcPts val="1900"/>
                        </a:lnSpc>
                        <a:buNone/>
                      </a:pPr>
                      <a:r>
                        <a:rPr lang="zh-CN" altLang="en-US" sz="1400" b="0" dirty="0" smtClean="0">
                          <a:latin typeface="仿宋_GB2312" panose="02010609030101010101" charset="-122"/>
                          <a:ea typeface="仿宋_GB2312" panose="02010609030101010101" charset="-122"/>
                          <a:cs typeface="仿宋_GB2312" panose="02010609030101010101" charset="-122"/>
                        </a:rPr>
                        <a:t>①</a:t>
                      </a:r>
                      <a:r>
                        <a:rPr lang="en-US" sz="1400" b="0" dirty="0" err="1" smtClean="0">
                          <a:latin typeface="仿宋_GB2312" panose="02010609030101010101" charset="-122"/>
                          <a:ea typeface="仿宋_GB2312" panose="02010609030101010101" charset="-122"/>
                          <a:cs typeface="仿宋_GB2312" panose="02010609030101010101" charset="-122"/>
                        </a:rPr>
                        <a:t>首次被发现</a:t>
                      </a:r>
                      <a:r>
                        <a:rPr lang="en-US" sz="1400" b="0" dirty="0" smtClean="0">
                          <a:latin typeface="仿宋_GB2312" panose="02010609030101010101" charset="-122"/>
                          <a:ea typeface="仿宋_GB2312" panose="02010609030101010101" charset="-122"/>
                          <a:cs typeface="仿宋_GB2312" panose="02010609030101010101" charset="-122"/>
                        </a:rPr>
                        <a:t>；</a:t>
                      </a:r>
                      <a:r>
                        <a:rPr lang="zh-CN" altLang="en-US" sz="1400" b="0" dirty="0" smtClean="0">
                          <a:latin typeface="仿宋_GB2312" panose="02010609030101010101" charset="-122"/>
                          <a:ea typeface="仿宋_GB2312" panose="02010609030101010101" charset="-122"/>
                          <a:cs typeface="仿宋_GB2312" panose="02010609030101010101" charset="-122"/>
                        </a:rPr>
                        <a:t>②</a:t>
                      </a:r>
                      <a:r>
                        <a:rPr lang="en-US" sz="1400" b="0" dirty="0" err="1" smtClean="0">
                          <a:latin typeface="仿宋_GB2312" panose="02010609030101010101" charset="-122"/>
                          <a:ea typeface="仿宋_GB2312" panose="02010609030101010101" charset="-122"/>
                          <a:cs typeface="仿宋_GB2312" panose="02010609030101010101" charset="-122"/>
                        </a:rPr>
                        <a:t>经责令改正后及时改正的</a:t>
                      </a:r>
                      <a:endParaRPr lang="en-US" altLang="en-US" sz="1400" b="0" dirty="0">
                        <a:latin typeface="仿宋_GB2312" panose="02010609030101010101" charset="-122"/>
                        <a:ea typeface="仿宋_GB2312" panose="02010609030101010101" charset="-122"/>
                        <a:cs typeface="仿宋_GB2312" panose="02010609030101010101" charset="-122"/>
                      </a:endParaRPr>
                    </a:p>
                  </a:txBody>
                  <a:tcPr marL="68580" marR="68580" marT="0" marB="0" anchor="ctr"/>
                </a:tc>
              </a:tr>
              <a:tr h="379730">
                <a:tc>
                  <a:txBody>
                    <a:bodyPr/>
                    <a:lstStyle/>
                    <a:p>
                      <a:pPr indent="0" algn="ctr">
                        <a:lnSpc>
                          <a:spcPts val="1900"/>
                        </a:lnSpc>
                        <a:buNone/>
                      </a:pPr>
                      <a:r>
                        <a:rPr lang="en-US" sz="1400" b="0">
                          <a:latin typeface="仿宋_GB2312" panose="02010609030101010101" charset="-122"/>
                          <a:ea typeface="仿宋_GB2312" panose="02010609030101010101" charset="-122"/>
                          <a:cs typeface="宋体" panose="02010600030101010101" pitchFamily="2" charset="-122"/>
                        </a:rPr>
                        <a:t>6</a:t>
                      </a:r>
                      <a:endParaRPr lang="en-US" altLang="en-US" sz="1400" b="0">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indent="0">
                        <a:lnSpc>
                          <a:spcPts val="1900"/>
                        </a:lnSpc>
                        <a:buNone/>
                      </a:pPr>
                      <a:r>
                        <a:rPr lang="en-US" sz="1400" b="0" dirty="0">
                          <a:latin typeface="仿宋_GB2312" panose="02010609030101010101" charset="-122"/>
                          <a:ea typeface="仿宋_GB2312" panose="02010609030101010101" charset="-122"/>
                          <a:cs typeface="宋体" panose="02010600030101010101" pitchFamily="2" charset="-122"/>
                        </a:rPr>
                        <a:t>排污许可证有效期届满未申请延续或者延续申请未经批准排放污染物，或依法应当重新申请取得排污许可证，未重新申请取得排污许可证排放污染物</a:t>
                      </a:r>
                      <a:endParaRPr lang="en-US" altLang="en-US" sz="1400" b="0" dirty="0">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indent="0">
                        <a:lnSpc>
                          <a:spcPts val="1900"/>
                        </a:lnSpc>
                        <a:buNone/>
                      </a:pPr>
                      <a:r>
                        <a:rPr lang="zh-CN" altLang="en-US" sz="1400" b="0" dirty="0" smtClean="0">
                          <a:latin typeface="仿宋_GB2312" panose="02010609030101010101" charset="-122"/>
                          <a:ea typeface="仿宋_GB2312" panose="02010609030101010101" charset="-122"/>
                          <a:cs typeface="仿宋_GB2312" panose="02010609030101010101" charset="-122"/>
                        </a:rPr>
                        <a:t>①</a:t>
                      </a:r>
                      <a:r>
                        <a:rPr lang="en-US" sz="1400" b="0" dirty="0" err="1" smtClean="0">
                          <a:latin typeface="仿宋_GB2312" panose="02010609030101010101" charset="-122"/>
                          <a:ea typeface="仿宋_GB2312" panose="02010609030101010101" charset="-122"/>
                          <a:cs typeface="仿宋_GB2312" panose="02010609030101010101" charset="-122"/>
                        </a:rPr>
                        <a:t>首次被发现</a:t>
                      </a:r>
                      <a:r>
                        <a:rPr lang="en-US" sz="1400" b="0" dirty="0" smtClean="0">
                          <a:latin typeface="仿宋_GB2312" panose="02010609030101010101" charset="-122"/>
                          <a:ea typeface="仿宋_GB2312" panose="02010609030101010101" charset="-122"/>
                          <a:cs typeface="仿宋_GB2312" panose="02010609030101010101" charset="-122"/>
                        </a:rPr>
                        <a:t>；</a:t>
                      </a:r>
                      <a:r>
                        <a:rPr lang="zh-CN" altLang="en-US" sz="1400" b="0" dirty="0" smtClean="0">
                          <a:latin typeface="仿宋_GB2312" panose="02010609030101010101" charset="-122"/>
                          <a:ea typeface="仿宋_GB2312" panose="02010609030101010101" charset="-122"/>
                          <a:cs typeface="仿宋_GB2312" panose="02010609030101010101" charset="-122"/>
                        </a:rPr>
                        <a:t>②</a:t>
                      </a:r>
                      <a:r>
                        <a:rPr lang="en-US" sz="1400" b="0" dirty="0" smtClean="0">
                          <a:latin typeface="仿宋_GB2312" panose="02010609030101010101" charset="-122"/>
                          <a:ea typeface="仿宋_GB2312" panose="02010609030101010101" charset="-122"/>
                          <a:cs typeface="仿宋_GB2312" panose="02010609030101010101" charset="-122"/>
                        </a:rPr>
                        <a:t>违法持续时间在</a:t>
                      </a:r>
                      <a:r>
                        <a:rPr lang="en-US" sz="1400" b="0" dirty="0">
                          <a:latin typeface="仿宋_GB2312" panose="02010609030101010101" charset="-122"/>
                          <a:ea typeface="仿宋_GB2312" panose="02010609030101010101" charset="-122"/>
                          <a:cs typeface="仿宋_GB2312" panose="02010609030101010101" charset="-122"/>
                        </a:rPr>
                        <a:t>1月内</a:t>
                      </a:r>
                      <a:r>
                        <a:rPr lang="en-US" sz="1400" b="0" dirty="0" smtClean="0">
                          <a:latin typeface="仿宋_GB2312" panose="02010609030101010101" charset="-122"/>
                          <a:ea typeface="仿宋_GB2312" panose="02010609030101010101" charset="-122"/>
                          <a:cs typeface="仿宋_GB2312" panose="02010609030101010101" charset="-122"/>
                        </a:rPr>
                        <a:t>；</a:t>
                      </a:r>
                      <a:r>
                        <a:rPr lang="zh-CN" altLang="en-US" sz="1400" b="0" kern="1200" dirty="0" smtClean="0">
                          <a:solidFill>
                            <a:schemeClr val="dk1"/>
                          </a:solidFill>
                          <a:latin typeface="仿宋_GB2312" panose="02010609030101010101" charset="-122"/>
                          <a:ea typeface="仿宋_GB2312" panose="02010609030101010101" charset="-122"/>
                          <a:cs typeface="宋体" panose="02010600030101010101" pitchFamily="2" charset="-122"/>
                        </a:rPr>
                        <a:t>③</a:t>
                      </a:r>
                      <a:r>
                        <a:rPr lang="en-US" sz="1400" b="0" dirty="0" err="1" smtClean="0">
                          <a:latin typeface="仿宋_GB2312" panose="02010609030101010101" charset="-122"/>
                          <a:ea typeface="仿宋_GB2312" panose="02010609030101010101" charset="-122"/>
                          <a:cs typeface="仿宋_GB2312" panose="02010609030101010101" charset="-122"/>
                        </a:rPr>
                        <a:t>符合延续条件</a:t>
                      </a:r>
                      <a:r>
                        <a:rPr lang="en-US" sz="1400" b="0" dirty="0" err="1">
                          <a:latin typeface="仿宋_GB2312" panose="02010609030101010101" charset="-122"/>
                          <a:ea typeface="仿宋_GB2312" panose="02010609030101010101" charset="-122"/>
                          <a:cs typeface="仿宋_GB2312" panose="02010609030101010101" charset="-122"/>
                        </a:rPr>
                        <a:t>、重新申请条件，能够通过延续、重新申领审批</a:t>
                      </a:r>
                      <a:r>
                        <a:rPr lang="en-US" sz="1400" b="0" dirty="0" smtClean="0">
                          <a:latin typeface="仿宋_GB2312" panose="02010609030101010101" charset="-122"/>
                          <a:ea typeface="仿宋_GB2312" panose="02010609030101010101" charset="-122"/>
                          <a:cs typeface="仿宋_GB2312" panose="02010609030101010101" charset="-122"/>
                        </a:rPr>
                        <a:t>；</a:t>
                      </a:r>
                      <a:r>
                        <a:rPr lang="zh-CN" altLang="en-US" sz="1400" b="0" dirty="0" smtClean="0">
                          <a:latin typeface="仿宋_GB2312" panose="02010609030101010101" charset="-122"/>
                          <a:ea typeface="仿宋_GB2312" panose="02010609030101010101" charset="-122"/>
                          <a:cs typeface="仿宋_GB2312" panose="02010609030101010101" charset="-122"/>
                        </a:rPr>
                        <a:t>④</a:t>
                      </a:r>
                      <a:r>
                        <a:rPr lang="en-US" sz="1400" b="0" dirty="0" err="1" smtClean="0">
                          <a:latin typeface="仿宋_GB2312" panose="02010609030101010101" charset="-122"/>
                          <a:ea typeface="仿宋_GB2312" panose="02010609030101010101" charset="-122"/>
                          <a:cs typeface="仿宋_GB2312" panose="02010609030101010101" charset="-122"/>
                        </a:rPr>
                        <a:t>排放污染物不涉及一类水污染物或有毒有害物质</a:t>
                      </a:r>
                      <a:r>
                        <a:rPr lang="en-US" sz="1400" b="0" dirty="0" smtClean="0">
                          <a:latin typeface="仿宋_GB2312" panose="02010609030101010101" charset="-122"/>
                          <a:ea typeface="仿宋_GB2312" panose="02010609030101010101" charset="-122"/>
                          <a:cs typeface="仿宋_GB2312" panose="02010609030101010101" charset="-122"/>
                        </a:rPr>
                        <a:t>；</a:t>
                      </a:r>
                      <a:r>
                        <a:rPr lang="zh-CN" altLang="en-US" sz="1400" b="0" dirty="0" smtClean="0">
                          <a:latin typeface="仿宋_GB2312" panose="02010609030101010101" charset="-122"/>
                          <a:ea typeface="仿宋_GB2312" panose="02010609030101010101" charset="-122"/>
                          <a:cs typeface="仿宋_GB2312" panose="02010609030101010101" charset="-122"/>
                        </a:rPr>
                        <a:t>⑤</a:t>
                      </a:r>
                      <a:r>
                        <a:rPr lang="en-US" sz="1400" b="0" dirty="0" smtClean="0">
                          <a:latin typeface="仿宋_GB2312" panose="02010609030101010101" charset="-122"/>
                          <a:ea typeface="仿宋_GB2312" panose="02010609030101010101" charset="-122"/>
                          <a:cs typeface="仿宋_GB2312" panose="02010609030101010101" charset="-122"/>
                        </a:rPr>
                        <a:t>责令改正后</a:t>
                      </a:r>
                      <a:r>
                        <a:rPr lang="en-US" sz="1400" b="0" dirty="0">
                          <a:latin typeface="仿宋_GB2312" panose="02010609030101010101" charset="-122"/>
                          <a:ea typeface="仿宋_GB2312" panose="02010609030101010101" charset="-122"/>
                          <a:cs typeface="仿宋_GB2312" panose="02010609030101010101" charset="-122"/>
                        </a:rPr>
                        <a:t>7日内提出延续申请，或重新提出排污许可证申请的</a:t>
                      </a:r>
                      <a:endParaRPr lang="en-US" altLang="en-US" sz="1400" b="0" dirty="0">
                        <a:latin typeface="仿宋_GB2312" panose="02010609030101010101" charset="-122"/>
                        <a:ea typeface="仿宋_GB2312" panose="02010609030101010101" charset="-122"/>
                        <a:cs typeface="仿宋_GB2312" panose="02010609030101010101" charset="-122"/>
                      </a:endParaRPr>
                    </a:p>
                  </a:txBody>
                  <a:tcPr marL="68580" marR="68580" marT="0" marB="0" anchor="ctr"/>
                </a:tc>
              </a:tr>
              <a:tr h="379730">
                <a:tc>
                  <a:txBody>
                    <a:bodyPr/>
                    <a:lstStyle/>
                    <a:p>
                      <a:pPr indent="0" algn="ctr">
                        <a:lnSpc>
                          <a:spcPts val="1900"/>
                        </a:lnSpc>
                        <a:buNone/>
                      </a:pPr>
                      <a:r>
                        <a:rPr lang="en-US" sz="1400" b="0">
                          <a:latin typeface="仿宋_GB2312" panose="02010609030101010101" charset="-122"/>
                          <a:ea typeface="仿宋_GB2312" panose="02010609030101010101" charset="-122"/>
                          <a:cs typeface="宋体" panose="02010600030101010101" pitchFamily="2" charset="-122"/>
                        </a:rPr>
                        <a:t>7</a:t>
                      </a:r>
                      <a:endParaRPr lang="en-US" altLang="en-US" sz="1400" b="0">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indent="0">
                        <a:lnSpc>
                          <a:spcPts val="1900"/>
                        </a:lnSpc>
                        <a:buNone/>
                      </a:pPr>
                      <a:r>
                        <a:rPr lang="en-US" sz="1400" b="0" dirty="0">
                          <a:latin typeface="仿宋_GB2312" panose="02010609030101010101" charset="-122"/>
                          <a:ea typeface="仿宋_GB2312" panose="02010609030101010101" charset="-122"/>
                          <a:cs typeface="仿宋_GB2312" panose="02010609030101010101" charset="-122"/>
                        </a:rPr>
                        <a:t>超标排放污染物，常规污染物单因子超标0.1倍以内，或PH值5以上10以下，或噪声超标1分贝以内</a:t>
                      </a:r>
                      <a:endParaRPr lang="en-US" altLang="en-US" sz="1400" b="0" dirty="0">
                        <a:latin typeface="仿宋_GB2312" panose="02010609030101010101" charset="-122"/>
                        <a:ea typeface="仿宋_GB2312" panose="02010609030101010101" charset="-122"/>
                        <a:cs typeface="仿宋_GB2312" panose="02010609030101010101" charset="-122"/>
                      </a:endParaRPr>
                    </a:p>
                  </a:txBody>
                  <a:tcPr marL="68580" marR="68580" marT="0" marB="0" anchor="ctr"/>
                </a:tc>
                <a:tc>
                  <a:txBody>
                    <a:bodyPr/>
                    <a:lstStyle/>
                    <a:p>
                      <a:pPr indent="0">
                        <a:lnSpc>
                          <a:spcPts val="1900"/>
                        </a:lnSpc>
                        <a:buNone/>
                      </a:pPr>
                      <a:r>
                        <a:rPr lang="en-US" sz="1400" b="0" dirty="0">
                          <a:latin typeface="仿宋_GB2312" panose="02010609030101010101" charset="-122"/>
                          <a:ea typeface="仿宋_GB2312" panose="02010609030101010101" charset="-122"/>
                          <a:cs typeface="仿宋_GB2312" panose="02010609030101010101" charset="-122"/>
                        </a:rPr>
                        <a:t>自动监测数据等证据显示次日完成整改并达标的或者未安装自动监测设备，收到超标报告后7日内提供证据证明已完成整改并达标的</a:t>
                      </a:r>
                      <a:endParaRPr lang="en-US" altLang="en-US" sz="1400" b="0" dirty="0">
                        <a:latin typeface="仿宋_GB2312" panose="02010609030101010101" charset="-122"/>
                        <a:ea typeface="仿宋_GB2312" panose="02010609030101010101" charset="-122"/>
                        <a:cs typeface="仿宋_GB2312" panose="02010609030101010101" charset="-122"/>
                      </a:endParaRPr>
                    </a:p>
                  </a:txBody>
                  <a:tcPr marL="68580" marR="68580" marT="0" marB="0" anchor="ctr"/>
                </a:tc>
              </a:tr>
            </a:tbl>
          </a:graphicData>
        </a:graphic>
      </p:graphicFrame>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7" name="Group 5"/>
          <p:cNvGrpSpPr/>
          <p:nvPr/>
        </p:nvGrpSpPr>
        <p:grpSpPr>
          <a:xfrm>
            <a:off x="0" y="3175"/>
            <a:ext cx="12192000" cy="6854825"/>
            <a:chOff x="0" y="3175"/>
            <a:chExt cx="12192000" cy="6854825"/>
          </a:xfrm>
        </p:grpSpPr>
        <p:sp>
          <p:nvSpPr>
            <p:cNvPr id="1049161" name="Freeform 9"/>
            <p:cNvSpPr/>
            <p:nvPr/>
          </p:nvSpPr>
          <p:spPr bwMode="auto">
            <a:xfrm>
              <a:off x="5475817" y="3175"/>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false" compatLnSpc="true"/>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9162" name="矩形 14"/>
            <p:cNvSpPr/>
            <p:nvPr/>
          </p:nvSpPr>
          <p:spPr>
            <a:xfrm>
              <a:off x="0" y="6533321"/>
              <a:ext cx="12192000" cy="324679"/>
            </a:xfrm>
            <a:prstGeom prst="rect">
              <a:avLst/>
            </a:prstGeom>
            <a:gradFill>
              <a:gsLst>
                <a:gs pos="0">
                  <a:schemeClr val="accent1"/>
                </a:gs>
                <a:gs pos="100000">
                  <a:schemeClr val="accent2"/>
                </a:gs>
              </a:gsLst>
              <a:lin ang="108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pic>
        <p:nvPicPr>
          <p:cNvPr id="2097188" name="Picture 2" descr="C:\Users\Administrator\Desktop\d439b6003af33a87e950a77b741407385343fbf21f33_看图王.jpg"/>
          <p:cNvPicPr>
            <a:picLocks noChangeAspect="true" noChangeArrowheads="true"/>
          </p:cNvPicPr>
          <p:nvPr/>
        </p:nvPicPr>
        <p:blipFill>
          <a:blip r:embed="rId1" cstate="print"/>
          <a:srcRect/>
          <a:stretch>
            <a:fillRect/>
          </a:stretch>
        </p:blipFill>
        <p:spPr bwMode="auto">
          <a:xfrm>
            <a:off x="317997" y="319405"/>
            <a:ext cx="684000" cy="637870"/>
          </a:xfrm>
          <a:prstGeom prst="rect">
            <a:avLst/>
          </a:prstGeom>
          <a:noFill/>
        </p:spPr>
      </p:pic>
      <p:sp>
        <p:nvSpPr>
          <p:cNvPr id="1049163" name="文本框 137"/>
          <p:cNvSpPr txBox="true"/>
          <p:nvPr/>
        </p:nvSpPr>
        <p:spPr>
          <a:xfrm>
            <a:off x="1239358" y="405765"/>
            <a:ext cx="5186035" cy="492443"/>
          </a:xfrm>
          <a:prstGeom prst="rect">
            <a:avLst/>
          </a:prstGeom>
          <a:noFill/>
        </p:spPr>
        <p:txBody>
          <a:bodyPr wrap="none" rtlCol="0" anchor="t">
            <a:spAutoFit/>
          </a:bodyPr>
          <a:lstStyle/>
          <a:p>
            <a:pPr fontAlgn="base">
              <a:spcBef>
                <a:spcPct val="0"/>
              </a:spcBef>
              <a:spcAft>
                <a:spcPct val="0"/>
              </a:spcAft>
            </a:pPr>
            <a:r>
              <a:rPr lang="zh-CN" altLang="en-US" sz="2600" dirty="0" smtClean="0">
                <a:latin typeface="方正小标宋简体" panose="02000000000000000000" charset="-122"/>
                <a:ea typeface="方正小标宋简体" panose="02000000000000000000" charset="-122"/>
                <a:cs typeface="+mn-ea"/>
                <a:sym typeface="+mn-lt"/>
              </a:rPr>
              <a:t>（九）推进柔性执法包容审慎执法</a:t>
            </a:r>
            <a:endParaRPr lang="zh-CN" altLang="en-US" sz="2600" dirty="0" smtClean="0">
              <a:latin typeface="方正小标宋简体" panose="02000000000000000000" charset="-122"/>
              <a:ea typeface="方正小标宋简体" panose="02000000000000000000" charset="-122"/>
              <a:cs typeface="+mn-ea"/>
              <a:sym typeface="+mn-lt"/>
            </a:endParaRPr>
          </a:p>
        </p:txBody>
      </p:sp>
      <p:sp>
        <p:nvSpPr>
          <p:cNvPr id="1049164" name="文本框 2"/>
          <p:cNvSpPr txBox="true"/>
          <p:nvPr>
            <p:custDataLst>
              <p:tags r:id="rId2"/>
            </p:custDataLst>
          </p:nvPr>
        </p:nvSpPr>
        <p:spPr>
          <a:xfrm>
            <a:off x="1315085" y="1431925"/>
            <a:ext cx="5992495" cy="460375"/>
          </a:xfrm>
          <a:prstGeom prst="rect">
            <a:avLst/>
          </a:prstGeom>
          <a:noFill/>
        </p:spPr>
        <p:txBody>
          <a:bodyPr wrap="square">
            <a:spAutoFit/>
          </a:bodyPr>
          <a:lstStyle/>
          <a:p>
            <a:pPr algn="just">
              <a:lnSpc>
                <a:spcPct val="120000"/>
              </a:lnSpc>
            </a:pPr>
            <a:r>
              <a:rPr lang="zh-CN" altLang="en-US" sz="2000" b="1" dirty="0" smtClean="0">
                <a:solidFill>
                  <a:srgbClr val="007F00"/>
                </a:solidFill>
                <a:cs typeface="+mn-ea"/>
                <a:sym typeface="+mn-lt"/>
              </a:rPr>
              <a:t>不予处罚事项（</a:t>
            </a:r>
            <a:r>
              <a:rPr lang="en-US" altLang="zh-CN" sz="2000" b="1" dirty="0" smtClean="0">
                <a:solidFill>
                  <a:srgbClr val="007F00"/>
                </a:solidFill>
                <a:cs typeface="+mn-ea"/>
                <a:sym typeface="+mn-lt"/>
              </a:rPr>
              <a:t>30</a:t>
            </a:r>
            <a:r>
              <a:rPr lang="zh-CN" altLang="en-US" sz="2000" b="1" dirty="0" smtClean="0">
                <a:solidFill>
                  <a:srgbClr val="007F00"/>
                </a:solidFill>
                <a:cs typeface="+mn-ea"/>
                <a:sym typeface="+mn-lt"/>
              </a:rPr>
              <a:t>项）</a:t>
            </a:r>
            <a:endParaRPr lang="zh-CN" altLang="en-US" sz="2000" b="1" dirty="0" smtClean="0">
              <a:solidFill>
                <a:srgbClr val="007F00"/>
              </a:solidFill>
              <a:cs typeface="+mn-ea"/>
              <a:sym typeface="+mn-lt"/>
            </a:endParaRPr>
          </a:p>
        </p:txBody>
      </p:sp>
      <p:sp>
        <p:nvSpPr>
          <p:cNvPr id="1049165" name="矩形 12"/>
          <p:cNvSpPr/>
          <p:nvPr>
            <p:custDataLst>
              <p:tags r:id="rId3"/>
            </p:custDataLst>
          </p:nvPr>
        </p:nvSpPr>
        <p:spPr>
          <a:xfrm>
            <a:off x="839788" y="1585159"/>
            <a:ext cx="153907" cy="153907"/>
          </a:xfrm>
          <a:prstGeom prst="rect">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graphicFrame>
        <p:nvGraphicFramePr>
          <p:cNvPr id="10" name="表格 4"/>
          <p:cNvGraphicFramePr/>
          <p:nvPr>
            <p:custDataLst>
              <p:tags r:id="rId4"/>
            </p:custDataLst>
          </p:nvPr>
        </p:nvGraphicFramePr>
        <p:xfrm>
          <a:off x="1315720" y="2017102"/>
          <a:ext cx="10114280" cy="4323080"/>
        </p:xfrm>
        <a:graphic>
          <a:graphicData uri="http://schemas.openxmlformats.org/drawingml/2006/table">
            <a:tbl>
              <a:tblPr firstRow="true" bandRow="true">
                <a:tableStyleId>{5C22544A-7EE6-4342-B048-85BDC9FD1C3A}</a:tableStyleId>
              </a:tblPr>
              <a:tblGrid>
                <a:gridCol w="634725"/>
                <a:gridCol w="4297083"/>
                <a:gridCol w="5182472"/>
              </a:tblGrid>
              <a:tr h="379730">
                <a:tc>
                  <a:txBody>
                    <a:bodyPr/>
                    <a:lstStyle/>
                    <a:p>
                      <a:pPr algn="ctr">
                        <a:buClrTx/>
                        <a:buSzTx/>
                        <a:buFontTx/>
                        <a:buNone/>
                      </a:pPr>
                      <a:r>
                        <a:rPr lang="zh-CN" altLang="en-US" sz="1400" dirty="0">
                          <a:ea typeface="+mn-ea"/>
                        </a:rPr>
                        <a:t>序号</a:t>
                      </a:r>
                      <a:endParaRPr lang="zh-CN" altLang="en-US" sz="1400" dirty="0">
                        <a:ea typeface="+mn-ea"/>
                      </a:endParaRPr>
                    </a:p>
                  </a:txBody>
                  <a:tcPr marL="68580" marR="68580" marT="0" marB="0" anchor="ctr"/>
                </a:tc>
                <a:tc>
                  <a:txBody>
                    <a:bodyPr/>
                    <a:lstStyle/>
                    <a:p>
                      <a:pPr indent="0" algn="ctr">
                        <a:buNone/>
                      </a:pPr>
                      <a:r>
                        <a:rPr lang="zh-CN" altLang="en-US" sz="1400" b="1" dirty="0">
                          <a:ea typeface="+mn-ea"/>
                        </a:rPr>
                        <a:t>违法行为</a:t>
                      </a:r>
                      <a:endParaRPr lang="zh-CN" altLang="en-US" sz="1400" b="1" dirty="0">
                        <a:ea typeface="+mn-ea"/>
                      </a:endParaRPr>
                    </a:p>
                  </a:txBody>
                  <a:tcPr marL="68580" marR="68580" marT="0" marB="0" anchor="ctr"/>
                </a:tc>
                <a:tc>
                  <a:txBody>
                    <a:bodyPr/>
                    <a:lstStyle/>
                    <a:p>
                      <a:pPr algn="ctr">
                        <a:buClrTx/>
                        <a:buSzTx/>
                        <a:buFontTx/>
                        <a:buNone/>
                      </a:pPr>
                      <a:r>
                        <a:rPr lang="zh-CN" altLang="en-US" sz="1400" b="1" dirty="0">
                          <a:ea typeface="+mn-ea"/>
                        </a:rPr>
                        <a:t>适用条件</a:t>
                      </a:r>
                      <a:endParaRPr lang="zh-CN" altLang="en-US" sz="1400" b="1" dirty="0">
                        <a:ea typeface="+mn-ea"/>
                      </a:endParaRPr>
                    </a:p>
                  </a:txBody>
                  <a:tcPr marL="68580" marR="68580" marT="0" marB="0" anchor="ctr"/>
                </a:tc>
              </a:tr>
              <a:tr h="379730">
                <a:tc>
                  <a:txBody>
                    <a:bodyPr/>
                    <a:lstStyle/>
                    <a:p>
                      <a:pPr marL="0" indent="0" algn="ctr" defTabSz="914400" rtl="0" eaLnBrk="1" latinLnBrk="0" hangingPunct="1">
                        <a:lnSpc>
                          <a:spcPts val="1900"/>
                        </a:lnSpc>
                        <a:buNone/>
                      </a:pPr>
                      <a:r>
                        <a:rPr lang="en-US" sz="1400" b="0" kern="1200" dirty="0">
                          <a:solidFill>
                            <a:schemeClr val="dk1"/>
                          </a:solidFill>
                          <a:latin typeface="仿宋_GB2312" panose="02010609030101010101" charset="-122"/>
                          <a:ea typeface="仿宋_GB2312" panose="02010609030101010101" charset="-122"/>
                          <a:cs typeface="宋体" panose="02010600030101010101" pitchFamily="2" charset="-122"/>
                        </a:rPr>
                        <a:t>8</a:t>
                      </a:r>
                      <a:endParaRPr lang="en-US" altLang="en-US" sz="1400" b="0" kern="1200" dirty="0">
                        <a:solidFill>
                          <a:schemeClr val="dk1"/>
                        </a:solidFill>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marL="0" indent="0" algn="l" defTabSz="914400" rtl="0" eaLnBrk="1" latinLnBrk="0" hangingPunct="1">
                        <a:lnSpc>
                          <a:spcPts val="1900"/>
                        </a:lnSpc>
                        <a:buNone/>
                      </a:pPr>
                      <a:r>
                        <a:rPr lang="en-US" sz="1400" b="0" kern="1200" dirty="0" err="1">
                          <a:solidFill>
                            <a:schemeClr val="dk1"/>
                          </a:solidFill>
                          <a:latin typeface="仿宋_GB2312" panose="02010609030101010101" charset="-122"/>
                          <a:ea typeface="仿宋_GB2312" panose="02010609030101010101" charset="-122"/>
                          <a:cs typeface="宋体" panose="02010600030101010101" pitchFamily="2" charset="-122"/>
                        </a:rPr>
                        <a:t>未密闭易产生扬尘的物料，或者未采取有效措施防治扬尘污染</a:t>
                      </a:r>
                      <a:endParaRPr lang="en-US" altLang="en-US" sz="1400" b="0" kern="1200" dirty="0">
                        <a:solidFill>
                          <a:schemeClr val="dk1"/>
                        </a:solidFill>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marL="0" indent="0" algn="l" defTabSz="914400" rtl="0" eaLnBrk="1" latinLnBrk="0" hangingPunct="1">
                        <a:lnSpc>
                          <a:spcPts val="1900"/>
                        </a:lnSpc>
                        <a:buNone/>
                      </a:pPr>
                      <a:r>
                        <a:rPr lang="zh-CN" altLang="en-US" sz="1400" b="0" dirty="0" smtClean="0">
                          <a:latin typeface="仿宋_GB2312" panose="02010609030101010101" charset="-122"/>
                          <a:ea typeface="仿宋_GB2312" panose="02010609030101010101" charset="-122"/>
                          <a:cs typeface="仿宋_GB2312" panose="02010609030101010101" charset="-122"/>
                        </a:rPr>
                        <a:t>①</a:t>
                      </a:r>
                      <a:r>
                        <a:rPr lang="en-US" sz="1400" b="0" kern="1200" dirty="0" err="1" smtClean="0">
                          <a:solidFill>
                            <a:schemeClr val="dk1"/>
                          </a:solidFill>
                          <a:latin typeface="仿宋_GB2312" panose="02010609030101010101" charset="-122"/>
                          <a:ea typeface="仿宋_GB2312" panose="02010609030101010101" charset="-122"/>
                          <a:cs typeface="宋体" panose="02010600030101010101" pitchFamily="2" charset="-122"/>
                        </a:rPr>
                        <a:t>首次被发现</a:t>
                      </a:r>
                      <a:r>
                        <a:rPr lang="zh-CN" altLang="en-US" sz="1400" b="0" kern="1200" dirty="0" smtClean="0">
                          <a:solidFill>
                            <a:schemeClr val="dk1"/>
                          </a:solidFill>
                          <a:latin typeface="仿宋_GB2312" panose="02010609030101010101" charset="-122"/>
                          <a:ea typeface="仿宋_GB2312" panose="02010609030101010101" charset="-122"/>
                          <a:cs typeface="宋体" panose="02010600030101010101" pitchFamily="2" charset="-122"/>
                        </a:rPr>
                        <a:t>；</a:t>
                      </a:r>
                      <a:r>
                        <a:rPr lang="zh-CN" altLang="en-US" sz="1400" b="0" dirty="0" smtClean="0">
                          <a:latin typeface="仿宋_GB2312" panose="02010609030101010101" charset="-122"/>
                          <a:ea typeface="仿宋_GB2312" panose="02010609030101010101" charset="-122"/>
                          <a:cs typeface="仿宋_GB2312" panose="02010609030101010101" charset="-122"/>
                        </a:rPr>
                        <a:t>②</a:t>
                      </a:r>
                      <a:r>
                        <a:rPr lang="en-US" sz="1400" b="0" kern="1200" dirty="0" smtClean="0">
                          <a:solidFill>
                            <a:schemeClr val="dk1"/>
                          </a:solidFill>
                          <a:latin typeface="仿宋_GB2312" panose="02010609030101010101" charset="-122"/>
                          <a:ea typeface="仿宋_GB2312" panose="02010609030101010101" charset="-122"/>
                          <a:cs typeface="宋体" panose="02010600030101010101" pitchFamily="2" charset="-122"/>
                        </a:rPr>
                        <a:t>占地面积在</a:t>
                      </a:r>
                      <a:r>
                        <a:rPr lang="en-US" sz="1400" b="0" kern="1200" dirty="0">
                          <a:solidFill>
                            <a:schemeClr val="dk1"/>
                          </a:solidFill>
                          <a:latin typeface="仿宋_GB2312" panose="02010609030101010101" charset="-122"/>
                          <a:ea typeface="仿宋_GB2312" panose="02010609030101010101" charset="-122"/>
                          <a:cs typeface="宋体" panose="02010600030101010101" pitchFamily="2" charset="-122"/>
                        </a:rPr>
                        <a:t>20平方米以下</a:t>
                      </a:r>
                      <a:r>
                        <a:rPr lang="en-US" sz="1400" b="0" kern="1200" dirty="0" smtClean="0">
                          <a:solidFill>
                            <a:schemeClr val="dk1"/>
                          </a:solidFill>
                          <a:latin typeface="仿宋_GB2312" panose="02010609030101010101" charset="-122"/>
                          <a:ea typeface="仿宋_GB2312" panose="02010609030101010101" charset="-122"/>
                          <a:cs typeface="宋体" panose="02010600030101010101" pitchFamily="2" charset="-122"/>
                        </a:rPr>
                        <a:t>;</a:t>
                      </a:r>
                      <a:r>
                        <a:rPr lang="zh-CN" altLang="en-US" sz="1400" b="0" kern="1200" dirty="0" smtClean="0">
                          <a:solidFill>
                            <a:schemeClr val="dk1"/>
                          </a:solidFill>
                          <a:latin typeface="仿宋_GB2312" panose="02010609030101010101" charset="-122"/>
                          <a:ea typeface="仿宋_GB2312" panose="02010609030101010101" charset="-122"/>
                          <a:cs typeface="宋体" panose="02010600030101010101" pitchFamily="2" charset="-122"/>
                        </a:rPr>
                        <a:t> ③</a:t>
                      </a:r>
                      <a:r>
                        <a:rPr lang="en-US" sz="1400" b="0" kern="1200" dirty="0" err="1" smtClean="0">
                          <a:solidFill>
                            <a:schemeClr val="dk1"/>
                          </a:solidFill>
                          <a:latin typeface="仿宋_GB2312" panose="02010609030101010101" charset="-122"/>
                          <a:ea typeface="仿宋_GB2312" panose="02010609030101010101" charset="-122"/>
                          <a:cs typeface="宋体" panose="02010600030101010101" pitchFamily="2" charset="-122"/>
                        </a:rPr>
                        <a:t>经责令改正后及时改正的</a:t>
                      </a:r>
                      <a:endParaRPr lang="en-US" altLang="en-US" sz="1400" b="0" kern="1200" dirty="0">
                        <a:solidFill>
                          <a:schemeClr val="dk1"/>
                        </a:solidFill>
                        <a:latin typeface="仿宋_GB2312" panose="02010609030101010101" charset="-122"/>
                        <a:ea typeface="仿宋_GB2312" panose="02010609030101010101" charset="-122"/>
                        <a:cs typeface="宋体" panose="02010600030101010101" pitchFamily="2" charset="-122"/>
                      </a:endParaRPr>
                    </a:p>
                  </a:txBody>
                  <a:tcPr marL="68580" marR="68580" marT="0" marB="0" anchor="ctr"/>
                </a:tc>
              </a:tr>
              <a:tr h="379730">
                <a:tc>
                  <a:txBody>
                    <a:bodyPr/>
                    <a:lstStyle/>
                    <a:p>
                      <a:pPr marL="0" indent="0" algn="ctr" defTabSz="914400" rtl="0" eaLnBrk="1" latinLnBrk="0" hangingPunct="1">
                        <a:lnSpc>
                          <a:spcPts val="1900"/>
                        </a:lnSpc>
                        <a:buNone/>
                      </a:pPr>
                      <a:r>
                        <a:rPr lang="en-US" sz="1400" b="0" kern="1200" dirty="0">
                          <a:solidFill>
                            <a:schemeClr val="dk1"/>
                          </a:solidFill>
                          <a:latin typeface="仿宋_GB2312" panose="02010609030101010101" charset="-122"/>
                          <a:ea typeface="仿宋_GB2312" panose="02010609030101010101" charset="-122"/>
                          <a:cs typeface="宋体" panose="02010600030101010101" pitchFamily="2" charset="-122"/>
                        </a:rPr>
                        <a:t>9</a:t>
                      </a:r>
                      <a:endParaRPr lang="en-US" altLang="en-US" sz="1400" b="0" kern="1200" dirty="0">
                        <a:solidFill>
                          <a:schemeClr val="dk1"/>
                        </a:solidFill>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marL="0" indent="0" algn="l" defTabSz="914400" rtl="0" eaLnBrk="1" latinLnBrk="0" hangingPunct="1">
                        <a:lnSpc>
                          <a:spcPts val="1900"/>
                        </a:lnSpc>
                        <a:buNone/>
                      </a:pPr>
                      <a:r>
                        <a:rPr lang="en-US" sz="1400" b="0" kern="1200" dirty="0" err="1">
                          <a:solidFill>
                            <a:schemeClr val="dk1"/>
                          </a:solidFill>
                          <a:latin typeface="仿宋_GB2312" panose="02010609030101010101" charset="-122"/>
                          <a:ea typeface="仿宋_GB2312" panose="02010609030101010101" charset="-122"/>
                          <a:cs typeface="宋体" panose="02010600030101010101" pitchFamily="2" charset="-122"/>
                        </a:rPr>
                        <a:t>不正常使用移动焊烟收集处理设施，或不正常使用其他小型颗粒物收集处理设施、处理后为无组织排放的</a:t>
                      </a:r>
                      <a:endParaRPr lang="en-US" altLang="en-US" sz="1400" b="0" kern="1200" dirty="0">
                        <a:solidFill>
                          <a:schemeClr val="dk1"/>
                        </a:solidFill>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marL="0" indent="0" algn="l" defTabSz="914400" rtl="0" eaLnBrk="1" latinLnBrk="0" hangingPunct="1">
                        <a:lnSpc>
                          <a:spcPts val="1900"/>
                        </a:lnSpc>
                        <a:buNone/>
                      </a:pPr>
                      <a:r>
                        <a:rPr lang="zh-CN" altLang="en-US" sz="1400" b="0" dirty="0" smtClean="0">
                          <a:latin typeface="仿宋_GB2312" panose="02010609030101010101" charset="-122"/>
                          <a:ea typeface="仿宋_GB2312" panose="02010609030101010101" charset="-122"/>
                          <a:cs typeface="仿宋_GB2312" panose="02010609030101010101" charset="-122"/>
                        </a:rPr>
                        <a:t>①</a:t>
                      </a:r>
                      <a:r>
                        <a:rPr lang="en-US" sz="1400" b="0" kern="1200" dirty="0" err="1" smtClean="0">
                          <a:solidFill>
                            <a:schemeClr val="dk1"/>
                          </a:solidFill>
                          <a:latin typeface="仿宋_GB2312" panose="02010609030101010101" charset="-122"/>
                          <a:ea typeface="仿宋_GB2312" panose="02010609030101010101" charset="-122"/>
                          <a:cs typeface="宋体" panose="02010600030101010101" pitchFamily="2" charset="-122"/>
                        </a:rPr>
                        <a:t>首次被发现</a:t>
                      </a:r>
                      <a:r>
                        <a:rPr lang="en-US" sz="1400" b="0" kern="1200" dirty="0" smtClean="0">
                          <a:solidFill>
                            <a:schemeClr val="dk1"/>
                          </a:solidFill>
                          <a:latin typeface="仿宋_GB2312" panose="02010609030101010101" charset="-122"/>
                          <a:ea typeface="仿宋_GB2312" panose="02010609030101010101" charset="-122"/>
                          <a:cs typeface="宋体" panose="02010600030101010101" pitchFamily="2" charset="-122"/>
                        </a:rPr>
                        <a:t>;</a:t>
                      </a:r>
                      <a:r>
                        <a:rPr lang="zh-CN" altLang="en-US" sz="1400" b="0" dirty="0" smtClean="0">
                          <a:latin typeface="仿宋_GB2312" panose="02010609030101010101" charset="-122"/>
                          <a:ea typeface="仿宋_GB2312" panose="02010609030101010101" charset="-122"/>
                          <a:cs typeface="仿宋_GB2312" panose="02010609030101010101" charset="-122"/>
                        </a:rPr>
                        <a:t> ②</a:t>
                      </a:r>
                      <a:r>
                        <a:rPr lang="en-US" sz="1400" b="0" kern="1200" dirty="0" smtClean="0">
                          <a:solidFill>
                            <a:schemeClr val="dk1"/>
                          </a:solidFill>
                          <a:latin typeface="仿宋_GB2312" panose="02010609030101010101" charset="-122"/>
                          <a:ea typeface="仿宋_GB2312" panose="02010609030101010101" charset="-122"/>
                          <a:cs typeface="宋体" panose="02010600030101010101" pitchFamily="2" charset="-122"/>
                        </a:rPr>
                        <a:t>焊烟收集处理设施或其他小型颗粒物收集处理设施</a:t>
                      </a:r>
                      <a:r>
                        <a:rPr lang="en-US" sz="1400" b="0" kern="1200" dirty="0">
                          <a:solidFill>
                            <a:schemeClr val="dk1"/>
                          </a:solidFill>
                          <a:latin typeface="仿宋_GB2312" panose="02010609030101010101" charset="-122"/>
                          <a:ea typeface="仿宋_GB2312" panose="02010609030101010101" charset="-122"/>
                          <a:cs typeface="宋体" panose="02010600030101010101" pitchFamily="2" charset="-122"/>
                        </a:rPr>
                        <a:t>2台以内</a:t>
                      </a:r>
                      <a:r>
                        <a:rPr lang="en-US" sz="1400" b="0" kern="1200" dirty="0" smtClean="0">
                          <a:solidFill>
                            <a:schemeClr val="dk1"/>
                          </a:solidFill>
                          <a:latin typeface="仿宋_GB2312" panose="02010609030101010101" charset="-122"/>
                          <a:ea typeface="仿宋_GB2312" panose="02010609030101010101" charset="-122"/>
                          <a:cs typeface="宋体" panose="02010600030101010101" pitchFamily="2" charset="-122"/>
                        </a:rPr>
                        <a:t>;</a:t>
                      </a:r>
                      <a:r>
                        <a:rPr lang="zh-CN" altLang="en-US" sz="1400" b="0" kern="1200" dirty="0" smtClean="0">
                          <a:solidFill>
                            <a:schemeClr val="dk1"/>
                          </a:solidFill>
                          <a:latin typeface="仿宋_GB2312" panose="02010609030101010101" charset="-122"/>
                          <a:ea typeface="仿宋_GB2312" panose="02010609030101010101" charset="-122"/>
                          <a:cs typeface="宋体" panose="02010600030101010101" pitchFamily="2" charset="-122"/>
                        </a:rPr>
                        <a:t> ③</a:t>
                      </a:r>
                      <a:r>
                        <a:rPr lang="en-US" sz="1400" b="0" kern="1200" dirty="0" err="1" smtClean="0">
                          <a:solidFill>
                            <a:schemeClr val="dk1"/>
                          </a:solidFill>
                          <a:latin typeface="仿宋_GB2312" panose="02010609030101010101" charset="-122"/>
                          <a:ea typeface="仿宋_GB2312" panose="02010609030101010101" charset="-122"/>
                          <a:cs typeface="宋体" panose="02010600030101010101" pitchFamily="2" charset="-122"/>
                        </a:rPr>
                        <a:t>经现场检查后立即整改的</a:t>
                      </a:r>
                      <a:endParaRPr lang="en-US" altLang="en-US" sz="1400" b="0" kern="1200" dirty="0">
                        <a:solidFill>
                          <a:schemeClr val="dk1"/>
                        </a:solidFill>
                        <a:latin typeface="仿宋_GB2312" panose="02010609030101010101" charset="-122"/>
                        <a:ea typeface="仿宋_GB2312" panose="02010609030101010101" charset="-122"/>
                        <a:cs typeface="宋体" panose="02010600030101010101" pitchFamily="2" charset="-122"/>
                      </a:endParaRPr>
                    </a:p>
                  </a:txBody>
                  <a:tcPr marL="68580" marR="68580" marT="0" marB="0" anchor="ctr"/>
                </a:tc>
              </a:tr>
              <a:tr h="379730">
                <a:tc>
                  <a:txBody>
                    <a:bodyPr/>
                    <a:lstStyle/>
                    <a:p>
                      <a:pPr marL="0" indent="0" algn="ctr" defTabSz="914400" rtl="0" eaLnBrk="1" latinLnBrk="0" hangingPunct="1">
                        <a:lnSpc>
                          <a:spcPts val="1900"/>
                        </a:lnSpc>
                        <a:buNone/>
                      </a:pPr>
                      <a:r>
                        <a:rPr lang="en-US" sz="1400" b="0" kern="1200" dirty="0">
                          <a:solidFill>
                            <a:schemeClr val="dk1"/>
                          </a:solidFill>
                          <a:latin typeface="仿宋_GB2312" panose="02010609030101010101" charset="-122"/>
                          <a:ea typeface="仿宋_GB2312" panose="02010609030101010101" charset="-122"/>
                          <a:cs typeface="宋体" panose="02010600030101010101" pitchFamily="2" charset="-122"/>
                        </a:rPr>
                        <a:t>10</a:t>
                      </a:r>
                      <a:endParaRPr lang="en-US" altLang="en-US" sz="1400" b="0" kern="1200" dirty="0">
                        <a:solidFill>
                          <a:schemeClr val="dk1"/>
                        </a:solidFill>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marL="0" indent="0" algn="l" defTabSz="914400" rtl="0" eaLnBrk="1" latinLnBrk="0" hangingPunct="1">
                        <a:lnSpc>
                          <a:spcPts val="1900"/>
                        </a:lnSpc>
                        <a:buNone/>
                      </a:pPr>
                      <a:r>
                        <a:rPr lang="en-US" sz="1400" b="0" kern="1200" dirty="0" err="1">
                          <a:solidFill>
                            <a:schemeClr val="dk1"/>
                          </a:solidFill>
                          <a:latin typeface="仿宋_GB2312" panose="02010609030101010101" charset="-122"/>
                          <a:ea typeface="仿宋_GB2312" panose="02010609030101010101" charset="-122"/>
                          <a:cs typeface="宋体" panose="02010600030101010101" pitchFamily="2" charset="-122"/>
                        </a:rPr>
                        <a:t>不正常运行污染防治设施</a:t>
                      </a:r>
                      <a:endParaRPr lang="en-US" altLang="en-US" sz="1400" b="0" kern="1200" dirty="0">
                        <a:solidFill>
                          <a:schemeClr val="dk1"/>
                        </a:solidFill>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marL="0" indent="0" algn="l" defTabSz="914400" rtl="0" eaLnBrk="1" latinLnBrk="0" hangingPunct="1">
                        <a:lnSpc>
                          <a:spcPts val="1900"/>
                        </a:lnSpc>
                        <a:buNone/>
                      </a:pPr>
                      <a:r>
                        <a:rPr lang="zh-CN" altLang="en-US" sz="1400" b="0" dirty="0" smtClean="0">
                          <a:latin typeface="仿宋_GB2312" panose="02010609030101010101" charset="-122"/>
                          <a:ea typeface="仿宋_GB2312" panose="02010609030101010101" charset="-122"/>
                          <a:cs typeface="仿宋_GB2312" panose="02010609030101010101" charset="-122"/>
                        </a:rPr>
                        <a:t>①</a:t>
                      </a:r>
                      <a:r>
                        <a:rPr lang="en-US" sz="1400" b="0" kern="1200" dirty="0" err="1" smtClean="0">
                          <a:solidFill>
                            <a:schemeClr val="dk1"/>
                          </a:solidFill>
                          <a:latin typeface="仿宋_GB2312" panose="02010609030101010101" charset="-122"/>
                          <a:ea typeface="仿宋_GB2312" panose="02010609030101010101" charset="-122"/>
                          <a:cs typeface="宋体" panose="02010600030101010101" pitchFamily="2" charset="-122"/>
                        </a:rPr>
                        <a:t>因突发故障等非主观故意因素导致</a:t>
                      </a:r>
                      <a:r>
                        <a:rPr lang="en-US" sz="1400" b="0" kern="1200" dirty="0" smtClean="0">
                          <a:solidFill>
                            <a:schemeClr val="dk1"/>
                          </a:solidFill>
                          <a:latin typeface="仿宋_GB2312" panose="02010609030101010101" charset="-122"/>
                          <a:ea typeface="仿宋_GB2312" panose="02010609030101010101" charset="-122"/>
                          <a:cs typeface="宋体" panose="02010600030101010101" pitchFamily="2" charset="-122"/>
                        </a:rPr>
                        <a:t>；</a:t>
                      </a:r>
                      <a:r>
                        <a:rPr lang="zh-CN" altLang="en-US" sz="1400" b="0" dirty="0" smtClean="0">
                          <a:latin typeface="仿宋_GB2312" panose="02010609030101010101" charset="-122"/>
                          <a:ea typeface="仿宋_GB2312" panose="02010609030101010101" charset="-122"/>
                          <a:cs typeface="仿宋_GB2312" panose="02010609030101010101" charset="-122"/>
                        </a:rPr>
                        <a:t>②</a:t>
                      </a:r>
                      <a:r>
                        <a:rPr lang="en-US" sz="1400" b="0" kern="1200" dirty="0" smtClean="0">
                          <a:solidFill>
                            <a:schemeClr val="dk1"/>
                          </a:solidFill>
                          <a:latin typeface="仿宋_GB2312" panose="02010609030101010101" charset="-122"/>
                          <a:ea typeface="仿宋_GB2312" panose="02010609030101010101" charset="-122"/>
                          <a:cs typeface="宋体" panose="02010600030101010101" pitchFamily="2" charset="-122"/>
                        </a:rPr>
                        <a:t>24</a:t>
                      </a:r>
                      <a:r>
                        <a:rPr lang="en-US" sz="1400" b="0" kern="1200" dirty="0">
                          <a:solidFill>
                            <a:schemeClr val="dk1"/>
                          </a:solidFill>
                          <a:latin typeface="仿宋_GB2312" panose="02010609030101010101" charset="-122"/>
                          <a:ea typeface="仿宋_GB2312" panose="02010609030101010101" charset="-122"/>
                          <a:cs typeface="宋体" panose="02010600030101010101" pitchFamily="2" charset="-122"/>
                        </a:rPr>
                        <a:t>小时内及时报告并采取停、限产措施减少污染物排放</a:t>
                      </a:r>
                      <a:r>
                        <a:rPr lang="en-US" sz="1400" b="0" kern="1200" dirty="0" smtClean="0">
                          <a:solidFill>
                            <a:schemeClr val="dk1"/>
                          </a:solidFill>
                          <a:latin typeface="仿宋_GB2312" panose="02010609030101010101" charset="-122"/>
                          <a:ea typeface="仿宋_GB2312" panose="02010609030101010101" charset="-122"/>
                          <a:cs typeface="宋体" panose="02010600030101010101" pitchFamily="2" charset="-122"/>
                        </a:rPr>
                        <a:t>；</a:t>
                      </a:r>
                      <a:r>
                        <a:rPr lang="zh-CN" altLang="en-US" sz="1400" b="0" kern="1200" dirty="0" smtClean="0">
                          <a:solidFill>
                            <a:schemeClr val="dk1"/>
                          </a:solidFill>
                          <a:latin typeface="仿宋_GB2312" panose="02010609030101010101" charset="-122"/>
                          <a:ea typeface="仿宋_GB2312" panose="02010609030101010101" charset="-122"/>
                          <a:cs typeface="宋体" panose="02010600030101010101" pitchFamily="2" charset="-122"/>
                        </a:rPr>
                        <a:t>③</a:t>
                      </a:r>
                      <a:r>
                        <a:rPr lang="en-US" sz="1400" b="0" kern="1200" dirty="0" err="1" smtClean="0">
                          <a:solidFill>
                            <a:schemeClr val="dk1"/>
                          </a:solidFill>
                          <a:latin typeface="仿宋_GB2312" panose="02010609030101010101" charset="-122"/>
                          <a:ea typeface="仿宋_GB2312" panose="02010609030101010101" charset="-122"/>
                          <a:cs typeface="宋体" panose="02010600030101010101" pitchFamily="2" charset="-122"/>
                        </a:rPr>
                        <a:t>日均值未超标</a:t>
                      </a:r>
                      <a:endParaRPr lang="en-US" altLang="en-US" sz="1400" b="0" kern="1200" dirty="0">
                        <a:solidFill>
                          <a:schemeClr val="dk1"/>
                        </a:solidFill>
                        <a:latin typeface="仿宋_GB2312" panose="02010609030101010101" charset="-122"/>
                        <a:ea typeface="仿宋_GB2312" panose="02010609030101010101" charset="-122"/>
                        <a:cs typeface="宋体" panose="02010600030101010101" pitchFamily="2" charset="-122"/>
                      </a:endParaRPr>
                    </a:p>
                  </a:txBody>
                  <a:tcPr marL="68580" marR="68580" marT="0" marB="0" anchor="ctr"/>
                </a:tc>
              </a:tr>
              <a:tr h="379730">
                <a:tc>
                  <a:txBody>
                    <a:bodyPr/>
                    <a:lstStyle/>
                    <a:p>
                      <a:pPr marL="0" indent="0" algn="ctr" defTabSz="914400" rtl="0" eaLnBrk="1" latinLnBrk="0" hangingPunct="1">
                        <a:lnSpc>
                          <a:spcPts val="1900"/>
                        </a:lnSpc>
                        <a:buNone/>
                      </a:pPr>
                      <a:r>
                        <a:rPr lang="en-US" sz="1400" b="0" kern="1200" dirty="0">
                          <a:solidFill>
                            <a:schemeClr val="dk1"/>
                          </a:solidFill>
                          <a:latin typeface="仿宋_GB2312" panose="02010609030101010101" charset="-122"/>
                          <a:ea typeface="仿宋_GB2312" panose="02010609030101010101" charset="-122"/>
                          <a:cs typeface="宋体" panose="02010600030101010101" pitchFamily="2" charset="-122"/>
                        </a:rPr>
                        <a:t>11</a:t>
                      </a:r>
                      <a:endParaRPr lang="en-US" altLang="en-US" sz="1400" b="0" kern="1200" dirty="0">
                        <a:solidFill>
                          <a:schemeClr val="dk1"/>
                        </a:solidFill>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marL="0" indent="0" algn="l" defTabSz="914400" rtl="0" eaLnBrk="1" latinLnBrk="0" hangingPunct="1">
                        <a:lnSpc>
                          <a:spcPts val="1900"/>
                        </a:lnSpc>
                        <a:buNone/>
                      </a:pPr>
                      <a:r>
                        <a:rPr lang="en-US" sz="1400" b="0" kern="1200" dirty="0" err="1">
                          <a:solidFill>
                            <a:schemeClr val="dk1"/>
                          </a:solidFill>
                          <a:latin typeface="仿宋_GB2312" panose="02010609030101010101" charset="-122"/>
                          <a:ea typeface="仿宋_GB2312" panose="02010609030101010101" charset="-122"/>
                          <a:cs typeface="宋体" panose="02010600030101010101" pitchFamily="2" charset="-122"/>
                        </a:rPr>
                        <a:t>一般工业固体废物露天堆放</a:t>
                      </a:r>
                      <a:endParaRPr lang="en-US" altLang="en-US" sz="1400" b="0" kern="1200" dirty="0">
                        <a:solidFill>
                          <a:schemeClr val="dk1"/>
                        </a:solidFill>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marL="0" indent="0" algn="l" defTabSz="914400" rtl="0" eaLnBrk="1" latinLnBrk="0" hangingPunct="1">
                        <a:lnSpc>
                          <a:spcPts val="1900"/>
                        </a:lnSpc>
                        <a:buNone/>
                      </a:pPr>
                      <a:r>
                        <a:rPr lang="zh-CN" altLang="en-US" sz="1400" b="0" dirty="0" smtClean="0">
                          <a:latin typeface="仿宋_GB2312" panose="02010609030101010101" charset="-122"/>
                          <a:ea typeface="仿宋_GB2312" panose="02010609030101010101" charset="-122"/>
                          <a:cs typeface="仿宋_GB2312" panose="02010609030101010101" charset="-122"/>
                        </a:rPr>
                        <a:t>①</a:t>
                      </a:r>
                      <a:r>
                        <a:rPr lang="en-US" sz="1400" b="0" kern="1200" dirty="0" err="1" smtClean="0">
                          <a:solidFill>
                            <a:schemeClr val="dk1"/>
                          </a:solidFill>
                          <a:latin typeface="仿宋_GB2312" panose="02010609030101010101" charset="-122"/>
                          <a:ea typeface="仿宋_GB2312" panose="02010609030101010101" charset="-122"/>
                          <a:cs typeface="宋体" panose="02010600030101010101" pitchFamily="2" charset="-122"/>
                        </a:rPr>
                        <a:t>首次被发现</a:t>
                      </a:r>
                      <a:r>
                        <a:rPr lang="en-US" sz="1400" b="0" kern="1200" dirty="0" smtClean="0">
                          <a:solidFill>
                            <a:schemeClr val="dk1"/>
                          </a:solidFill>
                          <a:latin typeface="仿宋_GB2312" panose="02010609030101010101" charset="-122"/>
                          <a:ea typeface="仿宋_GB2312" panose="02010609030101010101" charset="-122"/>
                          <a:cs typeface="宋体" panose="02010600030101010101" pitchFamily="2" charset="-122"/>
                        </a:rPr>
                        <a:t>;</a:t>
                      </a:r>
                      <a:r>
                        <a:rPr lang="zh-CN" altLang="en-US" sz="1400" b="0" dirty="0" smtClean="0">
                          <a:latin typeface="仿宋_GB2312" panose="02010609030101010101" charset="-122"/>
                          <a:ea typeface="仿宋_GB2312" panose="02010609030101010101" charset="-122"/>
                          <a:cs typeface="仿宋_GB2312" panose="02010609030101010101" charset="-122"/>
                        </a:rPr>
                        <a:t> ②</a:t>
                      </a:r>
                      <a:r>
                        <a:rPr lang="en-US" sz="1400" b="0" kern="1200" dirty="0" smtClean="0">
                          <a:solidFill>
                            <a:schemeClr val="dk1"/>
                          </a:solidFill>
                          <a:latin typeface="仿宋_GB2312" panose="02010609030101010101" charset="-122"/>
                          <a:ea typeface="仿宋_GB2312" panose="02010609030101010101" charset="-122"/>
                          <a:cs typeface="宋体" panose="02010600030101010101" pitchFamily="2" charset="-122"/>
                        </a:rPr>
                        <a:t>堆放面积在</a:t>
                      </a:r>
                      <a:r>
                        <a:rPr lang="en-US" sz="1400" b="0" kern="1200" dirty="0">
                          <a:solidFill>
                            <a:schemeClr val="dk1"/>
                          </a:solidFill>
                          <a:latin typeface="仿宋_GB2312" panose="02010609030101010101" charset="-122"/>
                          <a:ea typeface="仿宋_GB2312" panose="02010609030101010101" charset="-122"/>
                          <a:cs typeface="宋体" panose="02010600030101010101" pitchFamily="2" charset="-122"/>
                        </a:rPr>
                        <a:t>10</a:t>
                      </a:r>
                      <a:r>
                        <a:rPr lang="en-US" sz="1400" b="0" kern="1200" dirty="0" smtClean="0">
                          <a:solidFill>
                            <a:schemeClr val="dk1"/>
                          </a:solidFill>
                          <a:latin typeface="仿宋_GB2312" panose="02010609030101010101" charset="-122"/>
                          <a:ea typeface="仿宋_GB2312" panose="02010609030101010101" charset="-122"/>
                          <a:cs typeface="宋体" panose="02010600030101010101" pitchFamily="2" charset="-122"/>
                        </a:rPr>
                        <a:t>平方米以下;</a:t>
                      </a:r>
                      <a:r>
                        <a:rPr lang="zh-CN" altLang="en-US" sz="1400" b="0" kern="1200" dirty="0" smtClean="0">
                          <a:solidFill>
                            <a:schemeClr val="dk1"/>
                          </a:solidFill>
                          <a:latin typeface="仿宋_GB2312" panose="02010609030101010101" charset="-122"/>
                          <a:ea typeface="仿宋_GB2312" panose="02010609030101010101" charset="-122"/>
                          <a:cs typeface="宋体" panose="02010600030101010101" pitchFamily="2" charset="-122"/>
                        </a:rPr>
                        <a:t> ③</a:t>
                      </a:r>
                      <a:r>
                        <a:rPr lang="en-US" sz="1400" b="0" kern="1200" dirty="0" err="1" smtClean="0">
                          <a:solidFill>
                            <a:schemeClr val="dk1"/>
                          </a:solidFill>
                          <a:latin typeface="仿宋_GB2312" panose="02010609030101010101" charset="-122"/>
                          <a:ea typeface="仿宋_GB2312" panose="02010609030101010101" charset="-122"/>
                          <a:cs typeface="宋体" panose="02010600030101010101" pitchFamily="2" charset="-122"/>
                        </a:rPr>
                        <a:t>经责令改正后及时改正的</a:t>
                      </a:r>
                      <a:endParaRPr lang="en-US" altLang="en-US" sz="1400" b="0" kern="1200" dirty="0">
                        <a:solidFill>
                          <a:schemeClr val="dk1"/>
                        </a:solidFill>
                        <a:latin typeface="仿宋_GB2312" panose="02010609030101010101" charset="-122"/>
                        <a:ea typeface="仿宋_GB2312" panose="02010609030101010101" charset="-122"/>
                        <a:cs typeface="宋体" panose="02010600030101010101" pitchFamily="2" charset="-122"/>
                      </a:endParaRPr>
                    </a:p>
                  </a:txBody>
                  <a:tcPr marL="68580" marR="68580" marT="0" marB="0" anchor="ctr"/>
                </a:tc>
              </a:tr>
              <a:tr h="379730">
                <a:tc>
                  <a:txBody>
                    <a:bodyPr/>
                    <a:lstStyle/>
                    <a:p>
                      <a:pPr marL="0" indent="0" algn="ctr" defTabSz="914400" rtl="0" eaLnBrk="1" latinLnBrk="0" hangingPunct="1">
                        <a:lnSpc>
                          <a:spcPts val="1900"/>
                        </a:lnSpc>
                        <a:buNone/>
                      </a:pPr>
                      <a:r>
                        <a:rPr lang="en-US" sz="1400" b="0" kern="1200" dirty="0">
                          <a:solidFill>
                            <a:schemeClr val="dk1"/>
                          </a:solidFill>
                          <a:latin typeface="仿宋_GB2312" panose="02010609030101010101" charset="-122"/>
                          <a:ea typeface="仿宋_GB2312" panose="02010609030101010101" charset="-122"/>
                          <a:cs typeface="宋体" panose="02010600030101010101" pitchFamily="2" charset="-122"/>
                        </a:rPr>
                        <a:t>12</a:t>
                      </a:r>
                      <a:endParaRPr lang="en-US" altLang="en-US" sz="1400" b="0" kern="1200" dirty="0">
                        <a:solidFill>
                          <a:schemeClr val="dk1"/>
                        </a:solidFill>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marL="0" indent="0" algn="l" defTabSz="914400" rtl="0" eaLnBrk="1" latinLnBrk="0" hangingPunct="1">
                        <a:lnSpc>
                          <a:spcPts val="1900"/>
                        </a:lnSpc>
                        <a:buNone/>
                      </a:pPr>
                      <a:r>
                        <a:rPr lang="en-US" sz="1400" b="0" kern="1200" dirty="0" err="1">
                          <a:solidFill>
                            <a:schemeClr val="dk1"/>
                          </a:solidFill>
                          <a:latin typeface="仿宋_GB2312" panose="02010609030101010101" charset="-122"/>
                          <a:ea typeface="仿宋_GB2312" panose="02010609030101010101" charset="-122"/>
                          <a:cs typeface="宋体" panose="02010600030101010101" pitchFamily="2" charset="-122"/>
                        </a:rPr>
                        <a:t>未建立固体废物管理台账并如实记录</a:t>
                      </a:r>
                      <a:endParaRPr lang="en-US" altLang="en-US" sz="1400" b="0" kern="1200" dirty="0">
                        <a:solidFill>
                          <a:schemeClr val="dk1"/>
                        </a:solidFill>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marL="0" indent="0" algn="l" defTabSz="914400" rtl="0" eaLnBrk="1" latinLnBrk="0" hangingPunct="1">
                        <a:lnSpc>
                          <a:spcPts val="1900"/>
                        </a:lnSpc>
                        <a:buNone/>
                      </a:pPr>
                      <a:r>
                        <a:rPr lang="zh-CN" altLang="en-US" sz="1400" b="0" dirty="0" smtClean="0">
                          <a:latin typeface="仿宋_GB2312" panose="02010609030101010101" charset="-122"/>
                          <a:ea typeface="仿宋_GB2312" panose="02010609030101010101" charset="-122"/>
                          <a:cs typeface="仿宋_GB2312" panose="02010609030101010101" charset="-122"/>
                        </a:rPr>
                        <a:t>①</a:t>
                      </a:r>
                      <a:r>
                        <a:rPr lang="en-US" sz="1400" b="0" kern="1200" dirty="0" err="1" smtClean="0">
                          <a:solidFill>
                            <a:schemeClr val="dk1"/>
                          </a:solidFill>
                          <a:latin typeface="仿宋_GB2312" panose="02010609030101010101" charset="-122"/>
                          <a:ea typeface="仿宋_GB2312" panose="02010609030101010101" charset="-122"/>
                          <a:cs typeface="宋体" panose="02010600030101010101" pitchFamily="2" charset="-122"/>
                        </a:rPr>
                        <a:t>首次被发现</a:t>
                      </a:r>
                      <a:r>
                        <a:rPr lang="en-US" sz="1400" b="0" kern="1200" dirty="0" smtClean="0">
                          <a:solidFill>
                            <a:schemeClr val="dk1"/>
                          </a:solidFill>
                          <a:latin typeface="仿宋_GB2312" panose="02010609030101010101" charset="-122"/>
                          <a:ea typeface="仿宋_GB2312" panose="02010609030101010101" charset="-122"/>
                          <a:cs typeface="宋体" panose="02010600030101010101" pitchFamily="2" charset="-122"/>
                        </a:rPr>
                        <a:t>；</a:t>
                      </a:r>
                      <a:r>
                        <a:rPr lang="zh-CN" altLang="en-US" sz="1400" b="0" dirty="0" smtClean="0">
                          <a:latin typeface="仿宋_GB2312" panose="02010609030101010101" charset="-122"/>
                          <a:ea typeface="仿宋_GB2312" panose="02010609030101010101" charset="-122"/>
                          <a:cs typeface="仿宋_GB2312" panose="02010609030101010101" charset="-122"/>
                        </a:rPr>
                        <a:t>②</a:t>
                      </a:r>
                      <a:r>
                        <a:rPr lang="en-US" sz="1400" b="0" kern="1200" dirty="0" smtClean="0">
                          <a:solidFill>
                            <a:schemeClr val="dk1"/>
                          </a:solidFill>
                          <a:latin typeface="仿宋_GB2312" panose="02010609030101010101" charset="-122"/>
                          <a:ea typeface="仿宋_GB2312" panose="02010609030101010101" charset="-122"/>
                          <a:cs typeface="宋体" panose="02010600030101010101" pitchFamily="2" charset="-122"/>
                        </a:rPr>
                        <a:t>经责令改正</a:t>
                      </a:r>
                      <a:r>
                        <a:rPr lang="en-US" sz="1400" b="0" kern="1200" dirty="0">
                          <a:solidFill>
                            <a:schemeClr val="dk1"/>
                          </a:solidFill>
                          <a:latin typeface="仿宋_GB2312" panose="02010609030101010101" charset="-122"/>
                          <a:ea typeface="仿宋_GB2312" panose="02010609030101010101" charset="-122"/>
                          <a:cs typeface="宋体" panose="02010600030101010101" pitchFamily="2" charset="-122"/>
                        </a:rPr>
                        <a:t>3个工作日内按规定完成整改的</a:t>
                      </a:r>
                      <a:endParaRPr lang="en-US" altLang="en-US" sz="1400" b="0" kern="1200" dirty="0">
                        <a:solidFill>
                          <a:schemeClr val="dk1"/>
                        </a:solidFill>
                        <a:latin typeface="仿宋_GB2312" panose="02010609030101010101" charset="-122"/>
                        <a:ea typeface="仿宋_GB2312" panose="02010609030101010101" charset="-122"/>
                        <a:cs typeface="宋体" panose="02010600030101010101" pitchFamily="2" charset="-122"/>
                      </a:endParaRPr>
                    </a:p>
                  </a:txBody>
                  <a:tcPr marL="68580" marR="68580" marT="0" marB="0" anchor="ctr"/>
                </a:tc>
              </a:tr>
              <a:tr h="379730">
                <a:tc>
                  <a:txBody>
                    <a:bodyPr/>
                    <a:lstStyle/>
                    <a:p>
                      <a:pPr marL="0" indent="0" algn="ctr" defTabSz="914400" rtl="0" eaLnBrk="1" latinLnBrk="0" hangingPunct="1">
                        <a:lnSpc>
                          <a:spcPts val="1900"/>
                        </a:lnSpc>
                        <a:buNone/>
                      </a:pPr>
                      <a:r>
                        <a:rPr lang="en-US" sz="1400" b="0" kern="1200" dirty="0">
                          <a:solidFill>
                            <a:schemeClr val="dk1"/>
                          </a:solidFill>
                          <a:latin typeface="仿宋_GB2312" panose="02010609030101010101" charset="-122"/>
                          <a:ea typeface="仿宋_GB2312" panose="02010609030101010101" charset="-122"/>
                          <a:cs typeface="宋体" panose="02010600030101010101" pitchFamily="2" charset="-122"/>
                        </a:rPr>
                        <a:t>13</a:t>
                      </a:r>
                      <a:endParaRPr lang="en-US" altLang="en-US" sz="1400" b="0" kern="1200" dirty="0">
                        <a:solidFill>
                          <a:schemeClr val="dk1"/>
                        </a:solidFill>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marL="0" indent="0" algn="l" defTabSz="914400" rtl="0" eaLnBrk="1" latinLnBrk="0" hangingPunct="1">
                        <a:lnSpc>
                          <a:spcPts val="1900"/>
                        </a:lnSpc>
                        <a:buNone/>
                      </a:pPr>
                      <a:r>
                        <a:rPr lang="en-US" sz="1400" b="0" kern="1200" dirty="0" err="1">
                          <a:solidFill>
                            <a:schemeClr val="dk1"/>
                          </a:solidFill>
                          <a:latin typeface="仿宋_GB2312" panose="02010609030101010101" charset="-122"/>
                          <a:ea typeface="仿宋_GB2312" panose="02010609030101010101" charset="-122"/>
                          <a:cs typeface="宋体" panose="02010600030101010101" pitchFamily="2" charset="-122"/>
                        </a:rPr>
                        <a:t>不规范贮存危险废物</a:t>
                      </a:r>
                      <a:endParaRPr lang="en-US" altLang="en-US" sz="1400" b="0" kern="1200" dirty="0">
                        <a:solidFill>
                          <a:schemeClr val="dk1"/>
                        </a:solidFill>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marL="0" indent="0" algn="l" defTabSz="914400" rtl="0" eaLnBrk="1" latinLnBrk="0" hangingPunct="1">
                        <a:lnSpc>
                          <a:spcPts val="1900"/>
                        </a:lnSpc>
                        <a:buNone/>
                      </a:pPr>
                      <a:r>
                        <a:rPr lang="zh-CN" altLang="en-US" sz="1400" b="0" dirty="0" smtClean="0">
                          <a:latin typeface="仿宋_GB2312" panose="02010609030101010101" charset="-122"/>
                          <a:ea typeface="仿宋_GB2312" panose="02010609030101010101" charset="-122"/>
                          <a:cs typeface="仿宋_GB2312" panose="02010609030101010101" charset="-122"/>
                        </a:rPr>
                        <a:t>①</a:t>
                      </a:r>
                      <a:r>
                        <a:rPr lang="en-US" sz="1400" b="0" kern="1200" dirty="0" err="1" smtClean="0">
                          <a:solidFill>
                            <a:schemeClr val="dk1"/>
                          </a:solidFill>
                          <a:latin typeface="仿宋_GB2312" panose="02010609030101010101" charset="-122"/>
                          <a:ea typeface="仿宋_GB2312" panose="02010609030101010101" charset="-122"/>
                          <a:cs typeface="宋体" panose="02010600030101010101" pitchFamily="2" charset="-122"/>
                        </a:rPr>
                        <a:t>首次被发现</a:t>
                      </a:r>
                      <a:r>
                        <a:rPr lang="en-US" sz="1400" b="0" kern="1200" dirty="0" smtClean="0">
                          <a:solidFill>
                            <a:schemeClr val="dk1"/>
                          </a:solidFill>
                          <a:latin typeface="仿宋_GB2312" panose="02010609030101010101" charset="-122"/>
                          <a:ea typeface="仿宋_GB2312" panose="02010609030101010101" charset="-122"/>
                          <a:cs typeface="宋体" panose="02010600030101010101" pitchFamily="2" charset="-122"/>
                        </a:rPr>
                        <a:t>；</a:t>
                      </a:r>
                      <a:r>
                        <a:rPr lang="zh-CN" altLang="en-US" sz="1400" b="0" dirty="0" smtClean="0">
                          <a:latin typeface="仿宋_GB2312" panose="02010609030101010101" charset="-122"/>
                          <a:ea typeface="仿宋_GB2312" panose="02010609030101010101" charset="-122"/>
                          <a:cs typeface="仿宋_GB2312" panose="02010609030101010101" charset="-122"/>
                        </a:rPr>
                        <a:t>②</a:t>
                      </a:r>
                      <a:r>
                        <a:rPr lang="en-US" sz="1400" b="0" kern="1200" dirty="0" smtClean="0">
                          <a:solidFill>
                            <a:schemeClr val="dk1"/>
                          </a:solidFill>
                          <a:latin typeface="仿宋_GB2312" panose="02010609030101010101" charset="-122"/>
                          <a:ea typeface="仿宋_GB2312" panose="02010609030101010101" charset="-122"/>
                          <a:cs typeface="宋体" panose="02010600030101010101" pitchFamily="2" charset="-122"/>
                        </a:rPr>
                        <a:t>贮存数量小于</a:t>
                      </a:r>
                      <a:r>
                        <a:rPr lang="en-US" sz="1400" b="0" kern="1200" dirty="0">
                          <a:solidFill>
                            <a:schemeClr val="dk1"/>
                          </a:solidFill>
                          <a:latin typeface="仿宋_GB2312" panose="02010609030101010101" charset="-122"/>
                          <a:ea typeface="仿宋_GB2312" panose="02010609030101010101" charset="-122"/>
                          <a:cs typeface="宋体" panose="02010600030101010101" pitchFamily="2" charset="-122"/>
                        </a:rPr>
                        <a:t>0.1吨</a:t>
                      </a:r>
                      <a:r>
                        <a:rPr lang="en-US" sz="1400" b="0" kern="1200" dirty="0" smtClean="0">
                          <a:solidFill>
                            <a:schemeClr val="dk1"/>
                          </a:solidFill>
                          <a:latin typeface="仿宋_GB2312" panose="02010609030101010101" charset="-122"/>
                          <a:ea typeface="仿宋_GB2312" panose="02010609030101010101" charset="-122"/>
                          <a:cs typeface="宋体" panose="02010600030101010101" pitchFamily="2" charset="-122"/>
                        </a:rPr>
                        <a:t>；</a:t>
                      </a:r>
                      <a:r>
                        <a:rPr lang="zh-CN" altLang="en-US" sz="1400" b="0" kern="1200" dirty="0" smtClean="0">
                          <a:solidFill>
                            <a:schemeClr val="dk1"/>
                          </a:solidFill>
                          <a:latin typeface="仿宋_GB2312" panose="02010609030101010101" charset="-122"/>
                          <a:ea typeface="仿宋_GB2312" panose="02010609030101010101" charset="-122"/>
                          <a:cs typeface="宋体" panose="02010600030101010101" pitchFamily="2" charset="-122"/>
                        </a:rPr>
                        <a:t>③</a:t>
                      </a:r>
                      <a:r>
                        <a:rPr lang="en-US" sz="1400" b="0" kern="1200" dirty="0" err="1" smtClean="0">
                          <a:solidFill>
                            <a:schemeClr val="dk1"/>
                          </a:solidFill>
                          <a:latin typeface="仿宋_GB2312" panose="02010609030101010101" charset="-122"/>
                          <a:ea typeface="仿宋_GB2312" panose="02010609030101010101" charset="-122"/>
                          <a:cs typeface="宋体" panose="02010600030101010101" pitchFamily="2" charset="-122"/>
                        </a:rPr>
                        <a:t>经现场检查指出后立即改正</a:t>
                      </a:r>
                      <a:r>
                        <a:rPr lang="en-US" sz="1400" b="0" kern="1200" dirty="0" smtClean="0">
                          <a:solidFill>
                            <a:schemeClr val="dk1"/>
                          </a:solidFill>
                          <a:latin typeface="仿宋_GB2312" panose="02010609030101010101" charset="-122"/>
                          <a:ea typeface="仿宋_GB2312" panose="02010609030101010101" charset="-122"/>
                          <a:cs typeface="宋体" panose="02010600030101010101" pitchFamily="2" charset="-122"/>
                        </a:rPr>
                        <a:t>；</a:t>
                      </a:r>
                      <a:r>
                        <a:rPr lang="zh-CN" altLang="en-US" sz="1400" b="0" dirty="0" smtClean="0">
                          <a:latin typeface="仿宋_GB2312" panose="02010609030101010101" charset="-122"/>
                          <a:ea typeface="仿宋_GB2312" panose="02010609030101010101" charset="-122"/>
                          <a:cs typeface="仿宋_GB2312" panose="02010609030101010101" charset="-122"/>
                        </a:rPr>
                        <a:t>④</a:t>
                      </a:r>
                      <a:r>
                        <a:rPr lang="en-US" sz="1400" b="0" kern="1200" dirty="0" err="1" smtClean="0">
                          <a:solidFill>
                            <a:schemeClr val="dk1"/>
                          </a:solidFill>
                          <a:latin typeface="仿宋_GB2312" panose="02010609030101010101" charset="-122"/>
                          <a:ea typeface="仿宋_GB2312" panose="02010609030101010101" charset="-122"/>
                          <a:cs typeface="宋体" panose="02010600030101010101" pitchFamily="2" charset="-122"/>
                        </a:rPr>
                        <a:t>未污染外环境的</a:t>
                      </a:r>
                      <a:endParaRPr lang="en-US" altLang="en-US" sz="1400" b="0" kern="1200" dirty="0">
                        <a:solidFill>
                          <a:schemeClr val="dk1"/>
                        </a:solidFill>
                        <a:latin typeface="仿宋_GB2312" panose="02010609030101010101" charset="-122"/>
                        <a:ea typeface="仿宋_GB2312" panose="02010609030101010101" charset="-122"/>
                        <a:cs typeface="宋体" panose="02010600030101010101" pitchFamily="2" charset="-122"/>
                      </a:endParaRPr>
                    </a:p>
                  </a:txBody>
                  <a:tcPr marL="68580" marR="68580" marT="0" marB="0" anchor="ctr"/>
                </a:tc>
              </a:tr>
              <a:tr h="379730">
                <a:tc>
                  <a:txBody>
                    <a:bodyPr/>
                    <a:lstStyle/>
                    <a:p>
                      <a:pPr marL="0" indent="0" algn="ctr" defTabSz="914400" rtl="0" eaLnBrk="1" latinLnBrk="0" hangingPunct="1">
                        <a:lnSpc>
                          <a:spcPts val="1900"/>
                        </a:lnSpc>
                        <a:buNone/>
                      </a:pPr>
                      <a:r>
                        <a:rPr lang="en-US" sz="1400" b="0" kern="1200" dirty="0">
                          <a:solidFill>
                            <a:schemeClr val="dk1"/>
                          </a:solidFill>
                          <a:latin typeface="仿宋_GB2312" panose="02010609030101010101" charset="-122"/>
                          <a:ea typeface="仿宋_GB2312" panose="02010609030101010101" charset="-122"/>
                          <a:cs typeface="宋体" panose="02010600030101010101" pitchFamily="2" charset="-122"/>
                        </a:rPr>
                        <a:t>14</a:t>
                      </a:r>
                      <a:endParaRPr lang="en-US" altLang="en-US" sz="1400" b="0" kern="1200" dirty="0">
                        <a:solidFill>
                          <a:schemeClr val="dk1"/>
                        </a:solidFill>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marL="0" indent="0" algn="l" defTabSz="914400" rtl="0" eaLnBrk="1" latinLnBrk="0" hangingPunct="1">
                        <a:lnSpc>
                          <a:spcPts val="1900"/>
                        </a:lnSpc>
                        <a:buNone/>
                      </a:pPr>
                      <a:r>
                        <a:rPr lang="en-US" sz="1400" b="0" kern="1200">
                          <a:solidFill>
                            <a:schemeClr val="dk1"/>
                          </a:solidFill>
                          <a:latin typeface="仿宋_GB2312" panose="02010609030101010101" charset="-122"/>
                          <a:ea typeface="仿宋_GB2312" panose="02010609030101010101" charset="-122"/>
                          <a:cs typeface="宋体" panose="02010600030101010101" pitchFamily="2" charset="-122"/>
                        </a:rPr>
                        <a:t>未申报危险废物的种类、产生量、流向、贮存、处置等有关资料</a:t>
                      </a:r>
                      <a:endParaRPr lang="en-US" altLang="en-US" sz="1400" b="0" kern="1200">
                        <a:solidFill>
                          <a:schemeClr val="dk1"/>
                        </a:solidFill>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marL="0" indent="0" algn="l" defTabSz="914400" rtl="0" eaLnBrk="1" latinLnBrk="0" hangingPunct="1">
                        <a:lnSpc>
                          <a:spcPts val="1900"/>
                        </a:lnSpc>
                        <a:buNone/>
                      </a:pPr>
                      <a:r>
                        <a:rPr lang="zh-CN" altLang="en-US" sz="1400" b="0" dirty="0" smtClean="0">
                          <a:latin typeface="仿宋_GB2312" panose="02010609030101010101" charset="-122"/>
                          <a:ea typeface="仿宋_GB2312" panose="02010609030101010101" charset="-122"/>
                          <a:cs typeface="仿宋_GB2312" panose="02010609030101010101" charset="-122"/>
                        </a:rPr>
                        <a:t>①</a:t>
                      </a:r>
                      <a:r>
                        <a:rPr lang="en-US" sz="1400" b="0" kern="1200" dirty="0" err="1" smtClean="0">
                          <a:solidFill>
                            <a:schemeClr val="dk1"/>
                          </a:solidFill>
                          <a:latin typeface="仿宋_GB2312" panose="02010609030101010101" charset="-122"/>
                          <a:ea typeface="仿宋_GB2312" panose="02010609030101010101" charset="-122"/>
                          <a:cs typeface="宋体" panose="02010600030101010101" pitchFamily="2" charset="-122"/>
                        </a:rPr>
                        <a:t>首次被发现</a:t>
                      </a:r>
                      <a:r>
                        <a:rPr lang="en-US" sz="1400" b="0" kern="1200" dirty="0" smtClean="0">
                          <a:solidFill>
                            <a:schemeClr val="dk1"/>
                          </a:solidFill>
                          <a:latin typeface="仿宋_GB2312" panose="02010609030101010101" charset="-122"/>
                          <a:ea typeface="仿宋_GB2312" panose="02010609030101010101" charset="-122"/>
                          <a:cs typeface="宋体" panose="02010600030101010101" pitchFamily="2" charset="-122"/>
                        </a:rPr>
                        <a:t>；</a:t>
                      </a:r>
                      <a:r>
                        <a:rPr lang="zh-CN" altLang="en-US" sz="1400" b="0" dirty="0" smtClean="0">
                          <a:latin typeface="仿宋_GB2312" panose="02010609030101010101" charset="-122"/>
                          <a:ea typeface="仿宋_GB2312" panose="02010609030101010101" charset="-122"/>
                          <a:cs typeface="仿宋_GB2312" panose="02010609030101010101" charset="-122"/>
                        </a:rPr>
                        <a:t>②</a:t>
                      </a:r>
                      <a:r>
                        <a:rPr lang="en-US" sz="1400" b="0" kern="1200" dirty="0" err="1" smtClean="0">
                          <a:solidFill>
                            <a:schemeClr val="dk1"/>
                          </a:solidFill>
                          <a:latin typeface="仿宋_GB2312" panose="02010609030101010101" charset="-122"/>
                          <a:ea typeface="仿宋_GB2312" panose="02010609030101010101" charset="-122"/>
                          <a:cs typeface="宋体" panose="02010600030101010101" pitchFamily="2" charset="-122"/>
                        </a:rPr>
                        <a:t>环评</a:t>
                      </a:r>
                      <a:r>
                        <a:rPr lang="en-US" sz="1400" b="0" kern="1200" dirty="0" err="1">
                          <a:solidFill>
                            <a:schemeClr val="dk1"/>
                          </a:solidFill>
                          <a:latin typeface="仿宋_GB2312" panose="02010609030101010101" charset="-122"/>
                          <a:ea typeface="仿宋_GB2312" panose="02010609030101010101" charset="-122"/>
                          <a:cs typeface="宋体" panose="02010600030101010101" pitchFamily="2" charset="-122"/>
                        </a:rPr>
                        <a:t>、验收、许可证等均未识别出个别危险废物，企业在申报危险废时有遗漏的</a:t>
                      </a:r>
                      <a:r>
                        <a:rPr lang="en-US" sz="1400" b="0" kern="1200" dirty="0" smtClean="0">
                          <a:solidFill>
                            <a:schemeClr val="dk1"/>
                          </a:solidFill>
                          <a:latin typeface="仿宋_GB2312" panose="02010609030101010101" charset="-122"/>
                          <a:ea typeface="仿宋_GB2312" panose="02010609030101010101" charset="-122"/>
                          <a:cs typeface="宋体" panose="02010600030101010101" pitchFamily="2" charset="-122"/>
                        </a:rPr>
                        <a:t>；</a:t>
                      </a:r>
                      <a:r>
                        <a:rPr lang="zh-CN" altLang="en-US" sz="1400" b="0" kern="1200" dirty="0" smtClean="0">
                          <a:solidFill>
                            <a:schemeClr val="dk1"/>
                          </a:solidFill>
                          <a:latin typeface="仿宋_GB2312" panose="02010609030101010101" charset="-122"/>
                          <a:ea typeface="仿宋_GB2312" panose="02010609030101010101" charset="-122"/>
                          <a:cs typeface="宋体" panose="02010600030101010101" pitchFamily="2" charset="-122"/>
                        </a:rPr>
                        <a:t>③</a:t>
                      </a:r>
                      <a:r>
                        <a:rPr lang="en-US" sz="1400" b="0" kern="1200" dirty="0" smtClean="0">
                          <a:solidFill>
                            <a:schemeClr val="dk1"/>
                          </a:solidFill>
                          <a:latin typeface="仿宋_GB2312" panose="02010609030101010101" charset="-122"/>
                          <a:ea typeface="仿宋_GB2312" panose="02010609030101010101" charset="-122"/>
                          <a:cs typeface="宋体" panose="02010600030101010101" pitchFamily="2" charset="-122"/>
                        </a:rPr>
                        <a:t>未申报量小于</a:t>
                      </a:r>
                      <a:r>
                        <a:rPr lang="en-US" sz="1400" b="0" kern="1200" dirty="0">
                          <a:solidFill>
                            <a:schemeClr val="dk1"/>
                          </a:solidFill>
                          <a:latin typeface="仿宋_GB2312" panose="02010609030101010101" charset="-122"/>
                          <a:ea typeface="仿宋_GB2312" panose="02010609030101010101" charset="-122"/>
                          <a:cs typeface="宋体" panose="02010600030101010101" pitchFamily="2" charset="-122"/>
                        </a:rPr>
                        <a:t>0.1吨的</a:t>
                      </a:r>
                      <a:r>
                        <a:rPr lang="en-US" sz="1400" b="0" kern="1200" dirty="0" smtClean="0">
                          <a:solidFill>
                            <a:schemeClr val="dk1"/>
                          </a:solidFill>
                          <a:latin typeface="仿宋_GB2312" panose="02010609030101010101" charset="-122"/>
                          <a:ea typeface="仿宋_GB2312" panose="02010609030101010101" charset="-122"/>
                          <a:cs typeface="宋体" panose="02010600030101010101" pitchFamily="2" charset="-122"/>
                        </a:rPr>
                        <a:t>；</a:t>
                      </a:r>
                      <a:r>
                        <a:rPr lang="zh-CN" altLang="en-US" sz="1400" b="0" dirty="0" smtClean="0">
                          <a:latin typeface="仿宋_GB2312" panose="02010609030101010101" charset="-122"/>
                          <a:ea typeface="仿宋_GB2312" panose="02010609030101010101" charset="-122"/>
                          <a:cs typeface="仿宋_GB2312" panose="02010609030101010101" charset="-122"/>
                        </a:rPr>
                        <a:t>④</a:t>
                      </a:r>
                      <a:r>
                        <a:rPr lang="en-US" sz="1400" b="0" kern="1200" dirty="0" err="1" smtClean="0">
                          <a:solidFill>
                            <a:schemeClr val="dk1"/>
                          </a:solidFill>
                          <a:latin typeface="仿宋_GB2312" panose="02010609030101010101" charset="-122"/>
                          <a:ea typeface="仿宋_GB2312" panose="02010609030101010101" charset="-122"/>
                          <a:cs typeface="宋体" panose="02010600030101010101" pitchFamily="2" charset="-122"/>
                        </a:rPr>
                        <a:t>经责令改正</a:t>
                      </a:r>
                      <a:r>
                        <a:rPr lang="en-US" sz="1400" b="0" kern="1200" dirty="0" err="1">
                          <a:solidFill>
                            <a:schemeClr val="dk1"/>
                          </a:solidFill>
                          <a:latin typeface="仿宋_GB2312" panose="02010609030101010101" charset="-122"/>
                          <a:ea typeface="仿宋_GB2312" panose="02010609030101010101" charset="-122"/>
                          <a:cs typeface="宋体" panose="02010600030101010101" pitchFamily="2" charset="-122"/>
                        </a:rPr>
                        <a:t>，及时完成整改的</a:t>
                      </a:r>
                      <a:endParaRPr lang="en-US" altLang="en-US" sz="1400" b="0" kern="1200" dirty="0">
                        <a:solidFill>
                          <a:schemeClr val="dk1"/>
                        </a:solidFill>
                        <a:latin typeface="仿宋_GB2312" panose="02010609030101010101" charset="-122"/>
                        <a:ea typeface="仿宋_GB2312" panose="02010609030101010101" charset="-122"/>
                        <a:cs typeface="宋体" panose="02010600030101010101" pitchFamily="2" charset="-122"/>
                      </a:endParaRPr>
                    </a:p>
                  </a:txBody>
                  <a:tcPr marL="68580" marR="68580" marT="0" marB="0" anchor="ctr"/>
                </a:tc>
              </a:tr>
              <a:tr h="379730">
                <a:tc>
                  <a:txBody>
                    <a:bodyPr/>
                    <a:lstStyle/>
                    <a:p>
                      <a:pPr indent="0" algn="ctr">
                        <a:buNone/>
                      </a:pPr>
                      <a:r>
                        <a:rPr lang="en-US" sz="1400" b="0" dirty="0">
                          <a:latin typeface="仿宋_GB2312" panose="02010609030101010101" charset="-122"/>
                          <a:ea typeface="仿宋_GB2312" panose="02010609030101010101" charset="-122"/>
                          <a:cs typeface="宋体" panose="02010600030101010101" pitchFamily="2" charset="-122"/>
                        </a:rPr>
                        <a:t>15</a:t>
                      </a:r>
                      <a:endParaRPr lang="en-US" altLang="en-US" sz="1400" b="0" dirty="0">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indent="0">
                        <a:buNone/>
                      </a:pPr>
                      <a:r>
                        <a:rPr lang="en-US" sz="1400" b="0" dirty="0" err="1">
                          <a:latin typeface="仿宋_GB2312" panose="02010609030101010101" charset="-122"/>
                          <a:ea typeface="仿宋_GB2312" panose="02010609030101010101" charset="-122"/>
                          <a:cs typeface="宋体" panose="02010600030101010101" pitchFamily="2" charset="-122"/>
                        </a:rPr>
                        <a:t>未按规范记录危险废物管理台账</a:t>
                      </a:r>
                      <a:endParaRPr lang="en-US" altLang="en-US" sz="1400" b="0" dirty="0">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indent="0">
                        <a:buNone/>
                      </a:pPr>
                      <a:r>
                        <a:rPr lang="zh-CN" altLang="en-US" sz="1400" b="0" dirty="0" smtClean="0">
                          <a:latin typeface="仿宋_GB2312" panose="02010609030101010101" charset="-122"/>
                          <a:ea typeface="仿宋_GB2312" panose="02010609030101010101" charset="-122"/>
                          <a:cs typeface="仿宋_GB2312" panose="02010609030101010101" charset="-122"/>
                        </a:rPr>
                        <a:t>①</a:t>
                      </a:r>
                      <a:r>
                        <a:rPr lang="en-US" sz="1400" b="0" dirty="0" err="1" smtClean="0">
                          <a:latin typeface="仿宋_GB2312" panose="02010609030101010101" charset="-122"/>
                          <a:ea typeface="仿宋_GB2312" panose="02010609030101010101" charset="-122"/>
                          <a:cs typeface="仿宋_GB2312" panose="02010609030101010101" charset="-122"/>
                        </a:rPr>
                        <a:t>通过枣庄市固体废物智慧监管系统如实记录危险废物出入库情况</a:t>
                      </a:r>
                      <a:r>
                        <a:rPr lang="en-US" sz="1400" b="0" dirty="0" err="1">
                          <a:latin typeface="仿宋_GB2312" panose="02010609030101010101" charset="-122"/>
                          <a:ea typeface="仿宋_GB2312" panose="02010609030101010101" charset="-122"/>
                          <a:cs typeface="仿宋_GB2312" panose="02010609030101010101" charset="-122"/>
                        </a:rPr>
                        <a:t>，未另行填写纸质版台账的</a:t>
                      </a:r>
                      <a:r>
                        <a:rPr lang="en-US" sz="1400" b="0" dirty="0" smtClean="0">
                          <a:latin typeface="仿宋_GB2312" panose="02010609030101010101" charset="-122"/>
                          <a:ea typeface="仿宋_GB2312" panose="02010609030101010101" charset="-122"/>
                          <a:cs typeface="仿宋_GB2312" panose="02010609030101010101" charset="-122"/>
                        </a:rPr>
                        <a:t>；</a:t>
                      </a:r>
                      <a:r>
                        <a:rPr lang="zh-CN" altLang="en-US" sz="1400" b="0" dirty="0" smtClean="0">
                          <a:latin typeface="仿宋_GB2312" panose="02010609030101010101" charset="-122"/>
                          <a:ea typeface="仿宋_GB2312" panose="02010609030101010101" charset="-122"/>
                          <a:cs typeface="仿宋_GB2312" panose="02010609030101010101" charset="-122"/>
                        </a:rPr>
                        <a:t>②</a:t>
                      </a:r>
                      <a:r>
                        <a:rPr lang="en-US" sz="1400" b="0" dirty="0" err="1" smtClean="0">
                          <a:latin typeface="仿宋_GB2312" panose="02010609030101010101" charset="-122"/>
                          <a:ea typeface="仿宋_GB2312" panose="02010609030101010101" charset="-122"/>
                          <a:cs typeface="仿宋_GB2312" panose="02010609030101010101" charset="-122"/>
                        </a:rPr>
                        <a:t>当日改正的</a:t>
                      </a:r>
                      <a:endParaRPr lang="en-US" altLang="en-US" sz="1400" b="0" dirty="0">
                        <a:latin typeface="仿宋_GB2312" panose="02010609030101010101" charset="-122"/>
                        <a:ea typeface="仿宋_GB2312" panose="02010609030101010101" charset="-122"/>
                        <a:cs typeface="仿宋_GB2312" panose="02010609030101010101" charset="-122"/>
                      </a:endParaRPr>
                    </a:p>
                  </a:txBody>
                  <a:tcPr marL="68580" marR="68580" marT="0" marB="0" anchor="ctr"/>
                </a:tc>
              </a:tr>
            </a:tbl>
          </a:graphicData>
        </a:graphic>
      </p:graphicFrame>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1" name="Group 5"/>
          <p:cNvGrpSpPr/>
          <p:nvPr/>
        </p:nvGrpSpPr>
        <p:grpSpPr>
          <a:xfrm>
            <a:off x="0" y="3175"/>
            <a:ext cx="12192000" cy="6854825"/>
            <a:chOff x="0" y="3175"/>
            <a:chExt cx="12192000" cy="6854825"/>
          </a:xfrm>
        </p:grpSpPr>
        <p:sp>
          <p:nvSpPr>
            <p:cNvPr id="1049169" name="Freeform 9"/>
            <p:cNvSpPr/>
            <p:nvPr/>
          </p:nvSpPr>
          <p:spPr bwMode="auto">
            <a:xfrm>
              <a:off x="5475817" y="3175"/>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false" compatLnSpc="true"/>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9170" name="矩形 14"/>
            <p:cNvSpPr/>
            <p:nvPr/>
          </p:nvSpPr>
          <p:spPr>
            <a:xfrm>
              <a:off x="0" y="6533321"/>
              <a:ext cx="12192000" cy="324679"/>
            </a:xfrm>
            <a:prstGeom prst="rect">
              <a:avLst/>
            </a:prstGeom>
            <a:gradFill>
              <a:gsLst>
                <a:gs pos="0">
                  <a:schemeClr val="accent1"/>
                </a:gs>
                <a:gs pos="100000">
                  <a:schemeClr val="accent2"/>
                </a:gs>
              </a:gsLst>
              <a:lin ang="108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pic>
        <p:nvPicPr>
          <p:cNvPr id="2097189" name="Picture 2" descr="C:\Users\Administrator\Desktop\d439b6003af33a87e950a77b741407385343fbf21f33_看图王.jpg"/>
          <p:cNvPicPr>
            <a:picLocks noChangeAspect="true" noChangeArrowheads="true"/>
          </p:cNvPicPr>
          <p:nvPr/>
        </p:nvPicPr>
        <p:blipFill>
          <a:blip r:embed="rId1" cstate="print"/>
          <a:srcRect/>
          <a:stretch>
            <a:fillRect/>
          </a:stretch>
        </p:blipFill>
        <p:spPr bwMode="auto">
          <a:xfrm>
            <a:off x="317997" y="319405"/>
            <a:ext cx="684000" cy="637870"/>
          </a:xfrm>
          <a:prstGeom prst="rect">
            <a:avLst/>
          </a:prstGeom>
          <a:noFill/>
        </p:spPr>
      </p:pic>
      <p:sp>
        <p:nvSpPr>
          <p:cNvPr id="1049171" name="文本框 137"/>
          <p:cNvSpPr txBox="true"/>
          <p:nvPr/>
        </p:nvSpPr>
        <p:spPr>
          <a:xfrm>
            <a:off x="1239358" y="405765"/>
            <a:ext cx="5186035" cy="492443"/>
          </a:xfrm>
          <a:prstGeom prst="rect">
            <a:avLst/>
          </a:prstGeom>
          <a:noFill/>
        </p:spPr>
        <p:txBody>
          <a:bodyPr wrap="none" rtlCol="0" anchor="t">
            <a:spAutoFit/>
          </a:bodyPr>
          <a:lstStyle/>
          <a:p>
            <a:pPr fontAlgn="base">
              <a:spcBef>
                <a:spcPct val="0"/>
              </a:spcBef>
              <a:spcAft>
                <a:spcPct val="0"/>
              </a:spcAft>
            </a:pPr>
            <a:r>
              <a:rPr lang="zh-CN" altLang="en-US" sz="2600" dirty="0" smtClean="0">
                <a:latin typeface="方正小标宋简体" panose="02000000000000000000" charset="-122"/>
                <a:ea typeface="方正小标宋简体" panose="02000000000000000000" charset="-122"/>
                <a:cs typeface="+mn-ea"/>
                <a:sym typeface="+mn-lt"/>
              </a:rPr>
              <a:t>（九）推进柔性执法包容审慎执法</a:t>
            </a:r>
            <a:endParaRPr lang="zh-CN" altLang="en-US" sz="2600" dirty="0" smtClean="0">
              <a:latin typeface="方正小标宋简体" panose="02000000000000000000" charset="-122"/>
              <a:ea typeface="方正小标宋简体" panose="02000000000000000000" charset="-122"/>
              <a:cs typeface="+mn-ea"/>
              <a:sym typeface="+mn-lt"/>
            </a:endParaRPr>
          </a:p>
        </p:txBody>
      </p:sp>
      <p:sp>
        <p:nvSpPr>
          <p:cNvPr id="1049172" name="文本框 2"/>
          <p:cNvSpPr txBox="true"/>
          <p:nvPr>
            <p:custDataLst>
              <p:tags r:id="rId2"/>
            </p:custDataLst>
          </p:nvPr>
        </p:nvSpPr>
        <p:spPr>
          <a:xfrm>
            <a:off x="1315085" y="1431925"/>
            <a:ext cx="5992495" cy="460375"/>
          </a:xfrm>
          <a:prstGeom prst="rect">
            <a:avLst/>
          </a:prstGeom>
          <a:noFill/>
        </p:spPr>
        <p:txBody>
          <a:bodyPr wrap="square">
            <a:spAutoFit/>
          </a:bodyPr>
          <a:lstStyle/>
          <a:p>
            <a:pPr algn="just">
              <a:lnSpc>
                <a:spcPct val="120000"/>
              </a:lnSpc>
            </a:pPr>
            <a:r>
              <a:rPr lang="zh-CN" altLang="en-US" sz="2000" b="1" dirty="0" smtClean="0">
                <a:solidFill>
                  <a:srgbClr val="007F00"/>
                </a:solidFill>
                <a:cs typeface="+mn-ea"/>
                <a:sym typeface="+mn-lt"/>
              </a:rPr>
              <a:t>不予处罚事项（</a:t>
            </a:r>
            <a:r>
              <a:rPr lang="en-US" altLang="zh-CN" sz="2000" b="1" dirty="0" smtClean="0">
                <a:solidFill>
                  <a:srgbClr val="007F00"/>
                </a:solidFill>
                <a:cs typeface="+mn-ea"/>
                <a:sym typeface="+mn-lt"/>
              </a:rPr>
              <a:t>30</a:t>
            </a:r>
            <a:r>
              <a:rPr lang="zh-CN" altLang="en-US" sz="2000" b="1" dirty="0" smtClean="0">
                <a:solidFill>
                  <a:srgbClr val="007F00"/>
                </a:solidFill>
                <a:cs typeface="+mn-ea"/>
                <a:sym typeface="+mn-lt"/>
              </a:rPr>
              <a:t>项）</a:t>
            </a:r>
            <a:endParaRPr lang="zh-CN" altLang="en-US" sz="2000" b="1" dirty="0" smtClean="0">
              <a:solidFill>
                <a:srgbClr val="007F00"/>
              </a:solidFill>
              <a:cs typeface="+mn-ea"/>
              <a:sym typeface="+mn-lt"/>
            </a:endParaRPr>
          </a:p>
        </p:txBody>
      </p:sp>
      <p:sp>
        <p:nvSpPr>
          <p:cNvPr id="1049173" name="矩形 12"/>
          <p:cNvSpPr/>
          <p:nvPr>
            <p:custDataLst>
              <p:tags r:id="rId3"/>
            </p:custDataLst>
          </p:nvPr>
        </p:nvSpPr>
        <p:spPr>
          <a:xfrm>
            <a:off x="839788" y="1585159"/>
            <a:ext cx="153907" cy="153907"/>
          </a:xfrm>
          <a:prstGeom prst="rect">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graphicFrame>
        <p:nvGraphicFramePr>
          <p:cNvPr id="10" name="表格 2"/>
          <p:cNvGraphicFramePr/>
          <p:nvPr>
            <p:custDataLst>
              <p:tags r:id="rId4"/>
            </p:custDataLst>
          </p:nvPr>
        </p:nvGraphicFramePr>
        <p:xfrm>
          <a:off x="1303997" y="2016667"/>
          <a:ext cx="10161172" cy="4182110"/>
        </p:xfrm>
        <a:graphic>
          <a:graphicData uri="http://schemas.openxmlformats.org/drawingml/2006/table">
            <a:tbl>
              <a:tblPr firstRow="true" bandRow="true">
                <a:tableStyleId>{5C22544A-7EE6-4342-B048-85BDC9FD1C3A}</a:tableStyleId>
              </a:tblPr>
              <a:tblGrid>
                <a:gridCol w="626847"/>
                <a:gridCol w="3994573"/>
                <a:gridCol w="5539752"/>
              </a:tblGrid>
              <a:tr h="379730">
                <a:tc>
                  <a:txBody>
                    <a:bodyPr/>
                    <a:lstStyle/>
                    <a:p>
                      <a:pPr algn="ctr">
                        <a:buClrTx/>
                        <a:buSzTx/>
                        <a:buFontTx/>
                        <a:buNone/>
                      </a:pPr>
                      <a:r>
                        <a:rPr lang="zh-CN" altLang="en-US" sz="1400" b="1" dirty="0"/>
                        <a:t>序号</a:t>
                      </a:r>
                      <a:endParaRPr lang="zh-CN" altLang="en-US" sz="1400" b="1" dirty="0"/>
                    </a:p>
                  </a:txBody>
                  <a:tcPr marL="68580" marR="68580" marT="0" marB="0" anchor="ctr"/>
                </a:tc>
                <a:tc>
                  <a:txBody>
                    <a:bodyPr/>
                    <a:lstStyle/>
                    <a:p>
                      <a:pPr algn="ctr">
                        <a:buClrTx/>
                        <a:buSzTx/>
                        <a:buFontTx/>
                        <a:buNone/>
                      </a:pPr>
                      <a:r>
                        <a:rPr lang="zh-CN" altLang="en-US" sz="1400" b="1" dirty="0"/>
                        <a:t>违法行为</a:t>
                      </a:r>
                      <a:endParaRPr lang="zh-CN" altLang="en-US" sz="1400" b="1" dirty="0"/>
                    </a:p>
                  </a:txBody>
                  <a:tcPr marL="68580" marR="68580" marT="0" marB="0" anchor="ctr"/>
                </a:tc>
                <a:tc>
                  <a:txBody>
                    <a:bodyPr/>
                    <a:lstStyle/>
                    <a:p>
                      <a:pPr algn="ctr">
                        <a:buClrTx/>
                        <a:buSzTx/>
                        <a:buFontTx/>
                        <a:buNone/>
                      </a:pPr>
                      <a:r>
                        <a:rPr lang="zh-CN" altLang="en-US" sz="1400" b="1" dirty="0"/>
                        <a:t>适用条件</a:t>
                      </a:r>
                      <a:endParaRPr lang="zh-CN" altLang="en-US" sz="1400" b="1" dirty="0"/>
                    </a:p>
                  </a:txBody>
                  <a:tcPr marL="68580" marR="68580" marT="0" marB="0" anchor="ctr"/>
                </a:tc>
              </a:tr>
              <a:tr h="379730">
                <a:tc>
                  <a:txBody>
                    <a:bodyPr/>
                    <a:lstStyle/>
                    <a:p>
                      <a:pPr indent="0" algn="ctr">
                        <a:buNone/>
                      </a:pPr>
                      <a:r>
                        <a:rPr lang="en-US" sz="1400" b="0" dirty="0">
                          <a:latin typeface="仿宋_GB2312" panose="02010609030101010101" charset="-122"/>
                          <a:ea typeface="仿宋_GB2312" panose="02010609030101010101" charset="-122"/>
                          <a:cs typeface="宋体" panose="02010600030101010101" pitchFamily="2" charset="-122"/>
                        </a:rPr>
                        <a:t>16</a:t>
                      </a:r>
                      <a:endParaRPr lang="en-US" altLang="en-US" sz="1400" b="0" dirty="0">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indent="0">
                        <a:buNone/>
                      </a:pPr>
                      <a:r>
                        <a:rPr lang="en-US" sz="1400" b="0" dirty="0" err="1">
                          <a:latin typeface="仿宋_GB2312" panose="02010609030101010101" charset="-122"/>
                          <a:ea typeface="仿宋_GB2312" panose="02010609030101010101" charset="-122"/>
                          <a:cs typeface="宋体" panose="02010600030101010101" pitchFamily="2" charset="-122"/>
                        </a:rPr>
                        <a:t>未设置或者未规范设置危险废物识别标志等危险废物管理不规范行为</a:t>
                      </a:r>
                      <a:endParaRPr lang="en-US" altLang="en-US" sz="1400" b="0" dirty="0">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indent="0">
                        <a:buNone/>
                      </a:pPr>
                      <a:r>
                        <a:rPr lang="zh-CN" altLang="en-US" sz="1400" b="0" dirty="0" smtClean="0">
                          <a:latin typeface="仿宋_GB2312" panose="02010609030101010101" charset="-122"/>
                          <a:ea typeface="仿宋_GB2312" panose="02010609030101010101" charset="-122"/>
                          <a:cs typeface="仿宋_GB2312" panose="02010609030101010101" charset="-122"/>
                        </a:rPr>
                        <a:t>①</a:t>
                      </a:r>
                      <a:r>
                        <a:rPr lang="en-US" sz="1400" b="0" dirty="0" err="1" smtClean="0">
                          <a:latin typeface="仿宋_GB2312" panose="02010609030101010101" charset="-122"/>
                          <a:ea typeface="仿宋_GB2312" panose="02010609030101010101" charset="-122"/>
                          <a:cs typeface="仿宋_GB2312" panose="02010609030101010101" charset="-122"/>
                        </a:rPr>
                        <a:t>首次被发现</a:t>
                      </a:r>
                      <a:r>
                        <a:rPr lang="en-US" sz="1400" b="0" dirty="0" smtClean="0">
                          <a:latin typeface="仿宋_GB2312" panose="02010609030101010101" charset="-122"/>
                          <a:ea typeface="仿宋_GB2312" panose="02010609030101010101" charset="-122"/>
                          <a:cs typeface="仿宋_GB2312" panose="02010609030101010101" charset="-122"/>
                        </a:rPr>
                        <a:t>；</a:t>
                      </a:r>
                      <a:r>
                        <a:rPr lang="zh-CN" altLang="en-US" sz="1400" b="0" dirty="0" smtClean="0">
                          <a:latin typeface="仿宋_GB2312" panose="02010609030101010101" charset="-122"/>
                          <a:ea typeface="仿宋_GB2312" panose="02010609030101010101" charset="-122"/>
                          <a:cs typeface="仿宋_GB2312" panose="02010609030101010101" charset="-122"/>
                        </a:rPr>
                        <a:t>②</a:t>
                      </a:r>
                      <a:r>
                        <a:rPr lang="en-US" sz="1400" b="0" dirty="0" err="1" smtClean="0">
                          <a:latin typeface="仿宋_GB2312" panose="02010609030101010101" charset="-122"/>
                          <a:ea typeface="仿宋_GB2312" panose="02010609030101010101" charset="-122"/>
                          <a:cs typeface="仿宋_GB2312" panose="02010609030101010101" charset="-122"/>
                        </a:rPr>
                        <a:t>经现场检查指出后立即改正</a:t>
                      </a:r>
                      <a:r>
                        <a:rPr lang="en-US" sz="1400" b="0" dirty="0" smtClean="0">
                          <a:latin typeface="仿宋_GB2312" panose="02010609030101010101" charset="-122"/>
                          <a:ea typeface="仿宋_GB2312" panose="02010609030101010101" charset="-122"/>
                          <a:cs typeface="仿宋_GB2312" panose="02010609030101010101" charset="-122"/>
                        </a:rPr>
                        <a:t>；</a:t>
                      </a:r>
                      <a:r>
                        <a:rPr lang="zh-CN" altLang="en-US" sz="1400" b="0" kern="1200" dirty="0" smtClean="0">
                          <a:solidFill>
                            <a:schemeClr val="dk1"/>
                          </a:solidFill>
                          <a:latin typeface="仿宋_GB2312" panose="02010609030101010101" charset="-122"/>
                          <a:ea typeface="仿宋_GB2312" panose="02010609030101010101" charset="-122"/>
                          <a:cs typeface="宋体" panose="02010600030101010101" pitchFamily="2" charset="-122"/>
                        </a:rPr>
                        <a:t>③</a:t>
                      </a:r>
                      <a:r>
                        <a:rPr lang="en-US" sz="1400" b="0" dirty="0" err="1" smtClean="0">
                          <a:latin typeface="仿宋_GB2312" panose="02010609030101010101" charset="-122"/>
                          <a:ea typeface="仿宋_GB2312" panose="02010609030101010101" charset="-122"/>
                          <a:cs typeface="仿宋_GB2312" panose="02010609030101010101" charset="-122"/>
                        </a:rPr>
                        <a:t>未造成明显环境污染后果</a:t>
                      </a:r>
                      <a:endParaRPr lang="en-US" altLang="en-US" sz="1400" b="0" dirty="0">
                        <a:latin typeface="仿宋_GB2312" panose="02010609030101010101" charset="-122"/>
                        <a:ea typeface="仿宋_GB2312" panose="02010609030101010101" charset="-122"/>
                        <a:cs typeface="仿宋_GB2312" panose="02010609030101010101" charset="-122"/>
                      </a:endParaRPr>
                    </a:p>
                  </a:txBody>
                  <a:tcPr marL="68580" marR="68580" marT="0" marB="0" anchor="ctr"/>
                </a:tc>
              </a:tr>
              <a:tr h="379730">
                <a:tc>
                  <a:txBody>
                    <a:bodyPr/>
                    <a:lstStyle/>
                    <a:p>
                      <a:pPr indent="0" algn="ctr">
                        <a:buNone/>
                      </a:pPr>
                      <a:r>
                        <a:rPr lang="en-US" sz="1400" b="0">
                          <a:latin typeface="仿宋_GB2312" panose="02010609030101010101" charset="-122"/>
                          <a:ea typeface="仿宋_GB2312" panose="02010609030101010101" charset="-122"/>
                          <a:cs typeface="宋体" panose="02010600030101010101" pitchFamily="2" charset="-122"/>
                        </a:rPr>
                        <a:t>17</a:t>
                      </a:r>
                      <a:endParaRPr lang="en-US" altLang="en-US" sz="1400" b="0">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indent="0">
                        <a:buNone/>
                      </a:pPr>
                      <a:r>
                        <a:rPr lang="en-US" sz="1400" b="0" dirty="0" err="1">
                          <a:latin typeface="仿宋_GB2312" panose="02010609030101010101" charset="-122"/>
                          <a:ea typeface="仿宋_GB2312" panose="02010609030101010101" charset="-122"/>
                          <a:cs typeface="宋体" panose="02010600030101010101" pitchFamily="2" charset="-122"/>
                        </a:rPr>
                        <a:t>未制定环境保护管理制度和操作规定、建立保存环境管理台账或台账记载内容不完整</a:t>
                      </a:r>
                      <a:endParaRPr lang="en-US" altLang="en-US" sz="1400" b="0" dirty="0">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indent="0">
                        <a:buNone/>
                      </a:pPr>
                      <a:r>
                        <a:rPr lang="zh-CN" altLang="en-US" sz="1400" b="0" dirty="0" smtClean="0">
                          <a:latin typeface="仿宋_GB2312" panose="02010609030101010101" charset="-122"/>
                          <a:ea typeface="仿宋_GB2312" panose="02010609030101010101" charset="-122"/>
                          <a:cs typeface="仿宋_GB2312" panose="02010609030101010101" charset="-122"/>
                        </a:rPr>
                        <a:t>①</a:t>
                      </a:r>
                      <a:r>
                        <a:rPr lang="en-US" sz="1400" b="0" dirty="0" err="1" smtClean="0">
                          <a:latin typeface="仿宋_GB2312" panose="02010609030101010101" charset="-122"/>
                          <a:ea typeface="仿宋_GB2312" panose="02010609030101010101" charset="-122"/>
                          <a:cs typeface="仿宋_GB2312" panose="02010609030101010101" charset="-122"/>
                        </a:rPr>
                        <a:t>首次被发现</a:t>
                      </a:r>
                      <a:r>
                        <a:rPr lang="en-US" sz="1400" b="0" dirty="0" smtClean="0">
                          <a:latin typeface="仿宋_GB2312" panose="02010609030101010101" charset="-122"/>
                          <a:ea typeface="仿宋_GB2312" panose="02010609030101010101" charset="-122"/>
                          <a:cs typeface="仿宋_GB2312" panose="02010609030101010101" charset="-122"/>
                        </a:rPr>
                        <a:t>；</a:t>
                      </a:r>
                      <a:r>
                        <a:rPr lang="zh-CN" altLang="en-US" sz="1400" b="0" dirty="0" smtClean="0">
                          <a:latin typeface="仿宋_GB2312" panose="02010609030101010101" charset="-122"/>
                          <a:ea typeface="仿宋_GB2312" panose="02010609030101010101" charset="-122"/>
                          <a:cs typeface="仿宋_GB2312" panose="02010609030101010101" charset="-122"/>
                        </a:rPr>
                        <a:t>②</a:t>
                      </a:r>
                      <a:r>
                        <a:rPr lang="en-US" sz="1400" b="0" dirty="0" err="1" smtClean="0">
                          <a:latin typeface="仿宋_GB2312" panose="02010609030101010101" charset="-122"/>
                          <a:ea typeface="仿宋_GB2312" panose="02010609030101010101" charset="-122"/>
                          <a:cs typeface="仿宋_GB2312" panose="02010609030101010101" charset="-122"/>
                        </a:rPr>
                        <a:t>经责令改正及时完成整改的</a:t>
                      </a:r>
                      <a:r>
                        <a:rPr lang="en-US" sz="1400" b="0" dirty="0" smtClean="0">
                          <a:latin typeface="仿宋_GB2312" panose="02010609030101010101" charset="-122"/>
                          <a:ea typeface="仿宋_GB2312" panose="02010609030101010101" charset="-122"/>
                          <a:cs typeface="仿宋_GB2312" panose="02010609030101010101" charset="-122"/>
                        </a:rPr>
                        <a:t>；</a:t>
                      </a:r>
                      <a:r>
                        <a:rPr lang="zh-CN" altLang="en-US" sz="1400" b="0" kern="1200" dirty="0" smtClean="0">
                          <a:solidFill>
                            <a:schemeClr val="dk1"/>
                          </a:solidFill>
                          <a:latin typeface="仿宋_GB2312" panose="02010609030101010101" charset="-122"/>
                          <a:ea typeface="仿宋_GB2312" panose="02010609030101010101" charset="-122"/>
                          <a:cs typeface="宋体" panose="02010600030101010101" pitchFamily="2" charset="-122"/>
                        </a:rPr>
                        <a:t>③</a:t>
                      </a:r>
                      <a:r>
                        <a:rPr lang="en-US" sz="1400" b="0" dirty="0" err="1" smtClean="0">
                          <a:latin typeface="仿宋_GB2312" panose="02010609030101010101" charset="-122"/>
                          <a:ea typeface="仿宋_GB2312" panose="02010609030101010101" charset="-122"/>
                          <a:cs typeface="仿宋_GB2312" panose="02010609030101010101" charset="-122"/>
                        </a:rPr>
                        <a:t>未造成严重危害后果的</a:t>
                      </a:r>
                      <a:endParaRPr lang="en-US" altLang="en-US" sz="1400" b="0" dirty="0">
                        <a:latin typeface="仿宋_GB2312" panose="02010609030101010101" charset="-122"/>
                        <a:ea typeface="仿宋_GB2312" panose="02010609030101010101" charset="-122"/>
                        <a:cs typeface="仿宋_GB2312" panose="02010609030101010101" charset="-122"/>
                      </a:endParaRPr>
                    </a:p>
                  </a:txBody>
                  <a:tcPr marL="68580" marR="68580" marT="0" marB="0" anchor="ctr"/>
                </a:tc>
              </a:tr>
              <a:tr h="379730">
                <a:tc>
                  <a:txBody>
                    <a:bodyPr/>
                    <a:lstStyle/>
                    <a:p>
                      <a:pPr indent="0" algn="ctr">
                        <a:buNone/>
                      </a:pPr>
                      <a:r>
                        <a:rPr lang="en-US" sz="1400" b="0">
                          <a:latin typeface="仿宋_GB2312" panose="02010609030101010101" charset="-122"/>
                          <a:ea typeface="仿宋_GB2312" panose="02010609030101010101" charset="-122"/>
                          <a:cs typeface="宋体" panose="02010600030101010101" pitchFamily="2" charset="-122"/>
                        </a:rPr>
                        <a:t>18</a:t>
                      </a:r>
                      <a:endParaRPr lang="en-US" altLang="en-US" sz="1400" b="0">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indent="0">
                        <a:buNone/>
                      </a:pPr>
                      <a:r>
                        <a:rPr lang="en-US" sz="1400" b="0" dirty="0" err="1">
                          <a:latin typeface="仿宋_GB2312" panose="02010609030101010101" charset="-122"/>
                          <a:ea typeface="仿宋_GB2312" panose="02010609030101010101" charset="-122"/>
                          <a:cs typeface="宋体" panose="02010600030101010101" pitchFamily="2" charset="-122"/>
                        </a:rPr>
                        <a:t>未公开有毒有害水污染物信息</a:t>
                      </a:r>
                      <a:endParaRPr lang="en-US" altLang="en-US" sz="1400" b="0" dirty="0">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indent="0">
                        <a:buNone/>
                      </a:pPr>
                      <a:r>
                        <a:rPr lang="zh-CN" altLang="en-US" sz="1400" b="0" dirty="0" smtClean="0">
                          <a:latin typeface="仿宋_GB2312" panose="02010609030101010101" charset="-122"/>
                          <a:ea typeface="仿宋_GB2312" panose="02010609030101010101" charset="-122"/>
                          <a:cs typeface="仿宋_GB2312" panose="02010609030101010101" charset="-122"/>
                        </a:rPr>
                        <a:t>①</a:t>
                      </a:r>
                      <a:r>
                        <a:rPr lang="en-US" sz="1400" b="0" dirty="0" err="1" smtClean="0">
                          <a:latin typeface="仿宋_GB2312" panose="02010609030101010101" charset="-122"/>
                          <a:ea typeface="仿宋_GB2312" panose="02010609030101010101" charset="-122"/>
                          <a:cs typeface="仿宋_GB2312" panose="02010609030101010101" charset="-122"/>
                        </a:rPr>
                        <a:t>首次被发现</a:t>
                      </a:r>
                      <a:r>
                        <a:rPr lang="en-US" sz="1400" b="0" dirty="0" smtClean="0">
                          <a:latin typeface="仿宋_GB2312" panose="02010609030101010101" charset="-122"/>
                          <a:ea typeface="仿宋_GB2312" panose="02010609030101010101" charset="-122"/>
                          <a:cs typeface="仿宋_GB2312" panose="02010609030101010101" charset="-122"/>
                        </a:rPr>
                        <a:t>；</a:t>
                      </a:r>
                      <a:r>
                        <a:rPr lang="zh-CN" altLang="en-US" sz="1400" b="0" dirty="0" smtClean="0">
                          <a:latin typeface="仿宋_GB2312" panose="02010609030101010101" charset="-122"/>
                          <a:ea typeface="仿宋_GB2312" panose="02010609030101010101" charset="-122"/>
                          <a:cs typeface="仿宋_GB2312" panose="02010609030101010101" charset="-122"/>
                        </a:rPr>
                        <a:t>②</a:t>
                      </a:r>
                      <a:r>
                        <a:rPr lang="en-US" sz="1400" b="0" dirty="0" err="1" smtClean="0">
                          <a:latin typeface="仿宋_GB2312" panose="02010609030101010101" charset="-122"/>
                          <a:ea typeface="仿宋_GB2312" panose="02010609030101010101" charset="-122"/>
                          <a:cs typeface="仿宋_GB2312" panose="02010609030101010101" charset="-122"/>
                        </a:rPr>
                        <a:t>责令改正后及时公开</a:t>
                      </a:r>
                      <a:r>
                        <a:rPr lang="en-US" sz="1400" b="0" dirty="0" smtClean="0">
                          <a:latin typeface="仿宋_GB2312" panose="02010609030101010101" charset="-122"/>
                          <a:ea typeface="仿宋_GB2312" panose="02010609030101010101" charset="-122"/>
                          <a:cs typeface="仿宋_GB2312" panose="02010609030101010101" charset="-122"/>
                        </a:rPr>
                        <a:t>；</a:t>
                      </a:r>
                      <a:r>
                        <a:rPr lang="zh-CN" altLang="en-US" sz="1400" b="0" kern="1200" dirty="0" smtClean="0">
                          <a:solidFill>
                            <a:schemeClr val="dk1"/>
                          </a:solidFill>
                          <a:latin typeface="仿宋_GB2312" panose="02010609030101010101" charset="-122"/>
                          <a:ea typeface="仿宋_GB2312" panose="02010609030101010101" charset="-122"/>
                          <a:cs typeface="宋体" panose="02010600030101010101" pitchFamily="2" charset="-122"/>
                        </a:rPr>
                        <a:t>③</a:t>
                      </a:r>
                      <a:r>
                        <a:rPr lang="en-US" sz="1400" b="0" dirty="0" err="1" smtClean="0">
                          <a:latin typeface="仿宋_GB2312" panose="02010609030101010101" charset="-122"/>
                          <a:ea typeface="仿宋_GB2312" panose="02010609030101010101" charset="-122"/>
                          <a:cs typeface="仿宋_GB2312" panose="02010609030101010101" charset="-122"/>
                        </a:rPr>
                        <a:t>未造成环境影响的</a:t>
                      </a:r>
                      <a:endParaRPr lang="en-US" altLang="en-US" sz="1400" b="0" dirty="0">
                        <a:latin typeface="仿宋_GB2312" panose="02010609030101010101" charset="-122"/>
                        <a:ea typeface="仿宋_GB2312" panose="02010609030101010101" charset="-122"/>
                        <a:cs typeface="仿宋_GB2312" panose="02010609030101010101" charset="-122"/>
                      </a:endParaRPr>
                    </a:p>
                  </a:txBody>
                  <a:tcPr marL="68580" marR="68580" marT="0" marB="0" anchor="ctr"/>
                </a:tc>
              </a:tr>
              <a:tr h="379730">
                <a:tc>
                  <a:txBody>
                    <a:bodyPr/>
                    <a:lstStyle/>
                    <a:p>
                      <a:pPr indent="0" algn="ctr">
                        <a:buNone/>
                      </a:pPr>
                      <a:r>
                        <a:rPr lang="en-US" sz="1400" b="0">
                          <a:latin typeface="仿宋_GB2312" panose="02010609030101010101" charset="-122"/>
                          <a:ea typeface="仿宋_GB2312" panose="02010609030101010101" charset="-122"/>
                          <a:cs typeface="宋体" panose="02010600030101010101" pitchFamily="2" charset="-122"/>
                        </a:rPr>
                        <a:t>19</a:t>
                      </a:r>
                      <a:endParaRPr lang="en-US" altLang="en-US" sz="1400" b="0">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indent="0">
                        <a:buNone/>
                      </a:pPr>
                      <a:r>
                        <a:rPr lang="en-US" sz="1400" b="0" dirty="0" err="1">
                          <a:latin typeface="仿宋_GB2312" panose="02010609030101010101" charset="-122"/>
                          <a:ea typeface="仿宋_GB2312" panose="02010609030101010101" charset="-122"/>
                          <a:cs typeface="宋体" panose="02010600030101010101" pitchFamily="2" charset="-122"/>
                        </a:rPr>
                        <a:t>按照规定应当披露环境信息单位环境信息未及时公开或者公开内容不全</a:t>
                      </a:r>
                      <a:endParaRPr lang="en-US" altLang="en-US" sz="1400" b="0" dirty="0">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indent="0">
                        <a:buNone/>
                      </a:pPr>
                      <a:r>
                        <a:rPr lang="zh-CN" altLang="en-US" sz="1400" b="0" dirty="0" smtClean="0">
                          <a:latin typeface="仿宋_GB2312" panose="02010609030101010101" charset="-122"/>
                          <a:ea typeface="仿宋_GB2312" panose="02010609030101010101" charset="-122"/>
                          <a:cs typeface="仿宋_GB2312" panose="02010609030101010101" charset="-122"/>
                        </a:rPr>
                        <a:t>①</a:t>
                      </a:r>
                      <a:r>
                        <a:rPr lang="en-US" sz="1400" b="0" dirty="0" err="1" smtClean="0">
                          <a:latin typeface="仿宋_GB2312" panose="02010609030101010101" charset="-122"/>
                          <a:ea typeface="仿宋_GB2312" panose="02010609030101010101" charset="-122"/>
                          <a:cs typeface="仿宋_GB2312" panose="02010609030101010101" charset="-122"/>
                        </a:rPr>
                        <a:t>首次被发现</a:t>
                      </a:r>
                      <a:r>
                        <a:rPr lang="en-US" sz="1400" b="0" dirty="0" smtClean="0">
                          <a:latin typeface="仿宋_GB2312" panose="02010609030101010101" charset="-122"/>
                          <a:ea typeface="仿宋_GB2312" panose="02010609030101010101" charset="-122"/>
                          <a:cs typeface="仿宋_GB2312" panose="02010609030101010101" charset="-122"/>
                        </a:rPr>
                        <a:t>；</a:t>
                      </a:r>
                      <a:r>
                        <a:rPr lang="zh-CN" altLang="en-US" sz="1400" b="0" dirty="0" smtClean="0">
                          <a:latin typeface="仿宋_GB2312" panose="02010609030101010101" charset="-122"/>
                          <a:ea typeface="仿宋_GB2312" panose="02010609030101010101" charset="-122"/>
                          <a:cs typeface="仿宋_GB2312" panose="02010609030101010101" charset="-122"/>
                        </a:rPr>
                        <a:t>②</a:t>
                      </a:r>
                      <a:r>
                        <a:rPr lang="en-US" sz="1400" b="0" dirty="0" err="1" smtClean="0">
                          <a:latin typeface="仿宋_GB2312" panose="02010609030101010101" charset="-122"/>
                          <a:ea typeface="仿宋_GB2312" panose="02010609030101010101" charset="-122"/>
                          <a:cs typeface="仿宋_GB2312" panose="02010609030101010101" charset="-122"/>
                        </a:rPr>
                        <a:t>按要求及时完成整改</a:t>
                      </a:r>
                      <a:r>
                        <a:rPr lang="en-US" sz="1400" b="0" dirty="0" smtClean="0">
                          <a:latin typeface="仿宋_GB2312" panose="02010609030101010101" charset="-122"/>
                          <a:ea typeface="仿宋_GB2312" panose="02010609030101010101" charset="-122"/>
                          <a:cs typeface="仿宋_GB2312" panose="02010609030101010101" charset="-122"/>
                        </a:rPr>
                        <a:t>；</a:t>
                      </a:r>
                      <a:r>
                        <a:rPr lang="zh-CN" altLang="en-US" sz="1400" b="0" kern="1200" dirty="0" smtClean="0">
                          <a:solidFill>
                            <a:schemeClr val="dk1"/>
                          </a:solidFill>
                          <a:latin typeface="仿宋_GB2312" panose="02010609030101010101" charset="-122"/>
                          <a:ea typeface="仿宋_GB2312" panose="02010609030101010101" charset="-122"/>
                          <a:cs typeface="宋体" panose="02010600030101010101" pitchFamily="2" charset="-122"/>
                        </a:rPr>
                        <a:t>③</a:t>
                      </a:r>
                      <a:r>
                        <a:rPr lang="en-US" sz="1400" b="0" dirty="0" err="1" smtClean="0">
                          <a:latin typeface="仿宋_GB2312" panose="02010609030101010101" charset="-122"/>
                          <a:ea typeface="仿宋_GB2312" panose="02010609030101010101" charset="-122"/>
                          <a:cs typeface="仿宋_GB2312" panose="02010609030101010101" charset="-122"/>
                        </a:rPr>
                        <a:t>不含公开内容弄虚作假行为</a:t>
                      </a:r>
                      <a:endParaRPr lang="en-US" altLang="en-US" sz="1400" b="0" dirty="0">
                        <a:latin typeface="仿宋_GB2312" panose="02010609030101010101" charset="-122"/>
                        <a:ea typeface="仿宋_GB2312" panose="02010609030101010101" charset="-122"/>
                        <a:cs typeface="仿宋_GB2312" panose="02010609030101010101" charset="-122"/>
                      </a:endParaRPr>
                    </a:p>
                  </a:txBody>
                  <a:tcPr marL="68580" marR="68580" marT="0" marB="0" anchor="ctr"/>
                </a:tc>
              </a:tr>
              <a:tr h="379730">
                <a:tc>
                  <a:txBody>
                    <a:bodyPr/>
                    <a:lstStyle/>
                    <a:p>
                      <a:pPr indent="0" algn="ctr">
                        <a:buNone/>
                      </a:pPr>
                      <a:r>
                        <a:rPr lang="en-US" sz="1400" b="0">
                          <a:latin typeface="仿宋_GB2312" panose="02010609030101010101" charset="-122"/>
                          <a:ea typeface="仿宋_GB2312" panose="02010609030101010101" charset="-122"/>
                          <a:cs typeface="宋体" panose="02010600030101010101" pitchFamily="2" charset="-122"/>
                        </a:rPr>
                        <a:t>20</a:t>
                      </a:r>
                      <a:endParaRPr lang="en-US" altLang="en-US" sz="1400" b="0">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indent="0">
                        <a:buNone/>
                      </a:pPr>
                      <a:r>
                        <a:rPr lang="en-US" sz="1400" b="0" dirty="0">
                          <a:latin typeface="仿宋_GB2312" panose="02010609030101010101" charset="-122"/>
                          <a:ea typeface="仿宋_GB2312" panose="02010609030101010101" charset="-122"/>
                          <a:cs typeface="宋体" panose="02010600030101010101" pitchFamily="2" charset="-122"/>
                        </a:rPr>
                        <a:t>未按规定开展突发环境事件的风险评估、环境安全隐患排查治理、应急预案备案、应急培训、储备必要的环境应急装备和物资和公开突发环境事件相关信息</a:t>
                      </a:r>
                      <a:endParaRPr lang="en-US" altLang="en-US" sz="1400" b="0" dirty="0">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indent="0">
                        <a:buNone/>
                      </a:pPr>
                      <a:r>
                        <a:rPr lang="zh-CN" altLang="en-US" sz="1400" b="0" dirty="0" smtClean="0">
                          <a:latin typeface="仿宋_GB2312" panose="02010609030101010101" charset="-122"/>
                          <a:ea typeface="仿宋_GB2312" panose="02010609030101010101" charset="-122"/>
                          <a:cs typeface="仿宋_GB2312" panose="02010609030101010101" charset="-122"/>
                        </a:rPr>
                        <a:t>①</a:t>
                      </a:r>
                      <a:r>
                        <a:rPr lang="en-US" sz="1400" b="0" dirty="0" err="1" smtClean="0">
                          <a:latin typeface="仿宋_GB2312" panose="02010609030101010101" charset="-122"/>
                          <a:ea typeface="仿宋_GB2312" panose="02010609030101010101" charset="-122"/>
                          <a:cs typeface="仿宋_GB2312" panose="02010609030101010101" charset="-122"/>
                        </a:rPr>
                        <a:t>首次被发现</a:t>
                      </a:r>
                      <a:r>
                        <a:rPr lang="en-US" sz="1400" b="0" dirty="0" smtClean="0">
                          <a:latin typeface="仿宋_GB2312" panose="02010609030101010101" charset="-122"/>
                          <a:ea typeface="仿宋_GB2312" panose="02010609030101010101" charset="-122"/>
                          <a:cs typeface="仿宋_GB2312" panose="02010609030101010101" charset="-122"/>
                        </a:rPr>
                        <a:t>；</a:t>
                      </a:r>
                      <a:r>
                        <a:rPr lang="zh-CN" altLang="en-US" sz="1400" b="0" dirty="0" smtClean="0">
                          <a:latin typeface="仿宋_GB2312" panose="02010609030101010101" charset="-122"/>
                          <a:ea typeface="仿宋_GB2312" panose="02010609030101010101" charset="-122"/>
                          <a:cs typeface="仿宋_GB2312" panose="02010609030101010101" charset="-122"/>
                        </a:rPr>
                        <a:t>②</a:t>
                      </a:r>
                      <a:r>
                        <a:rPr lang="en-US" sz="1400" b="0" dirty="0" smtClean="0">
                          <a:latin typeface="仿宋_GB2312" panose="02010609030101010101" charset="-122"/>
                          <a:ea typeface="仿宋_GB2312" panose="02010609030101010101" charset="-122"/>
                          <a:cs typeface="仿宋_GB2312" panose="02010609030101010101" charset="-122"/>
                        </a:rPr>
                        <a:t>3</a:t>
                      </a:r>
                      <a:r>
                        <a:rPr lang="en-US" sz="1400" b="0" dirty="0">
                          <a:latin typeface="仿宋_GB2312" panose="02010609030101010101" charset="-122"/>
                          <a:ea typeface="仿宋_GB2312" panose="02010609030101010101" charset="-122"/>
                          <a:cs typeface="仿宋_GB2312" panose="02010609030101010101" charset="-122"/>
                        </a:rPr>
                        <a:t>年内未发生突发环境事件的</a:t>
                      </a:r>
                      <a:r>
                        <a:rPr lang="en-US" sz="1400" b="0" dirty="0" smtClean="0">
                          <a:latin typeface="仿宋_GB2312" panose="02010609030101010101" charset="-122"/>
                          <a:ea typeface="仿宋_GB2312" panose="02010609030101010101" charset="-122"/>
                          <a:cs typeface="仿宋_GB2312" panose="02010609030101010101" charset="-122"/>
                        </a:rPr>
                        <a:t>；</a:t>
                      </a:r>
                      <a:r>
                        <a:rPr lang="zh-CN" altLang="en-US" sz="1400" b="0" kern="1200" dirty="0" smtClean="0">
                          <a:solidFill>
                            <a:schemeClr val="dk1"/>
                          </a:solidFill>
                          <a:latin typeface="仿宋_GB2312" panose="02010609030101010101" charset="-122"/>
                          <a:ea typeface="仿宋_GB2312" panose="02010609030101010101" charset="-122"/>
                          <a:cs typeface="宋体" panose="02010600030101010101" pitchFamily="2" charset="-122"/>
                        </a:rPr>
                        <a:t>③</a:t>
                      </a:r>
                      <a:r>
                        <a:rPr lang="en-US" sz="1400" b="0" dirty="0" err="1" smtClean="0">
                          <a:latin typeface="仿宋_GB2312" panose="02010609030101010101" charset="-122"/>
                          <a:ea typeface="仿宋_GB2312" panose="02010609030101010101" charset="-122"/>
                          <a:cs typeface="仿宋_GB2312" panose="02010609030101010101" charset="-122"/>
                        </a:rPr>
                        <a:t>经责令改正</a:t>
                      </a:r>
                      <a:r>
                        <a:rPr lang="en-US" sz="1400" b="0" dirty="0" err="1">
                          <a:latin typeface="仿宋_GB2312" panose="02010609030101010101" charset="-122"/>
                          <a:ea typeface="仿宋_GB2312" panose="02010609030101010101" charset="-122"/>
                          <a:cs typeface="仿宋_GB2312" panose="02010609030101010101" charset="-122"/>
                        </a:rPr>
                        <a:t>，及时完成整改的</a:t>
                      </a:r>
                      <a:endParaRPr lang="en-US" altLang="en-US" sz="1400" b="0" dirty="0">
                        <a:latin typeface="仿宋_GB2312" panose="02010609030101010101" charset="-122"/>
                        <a:ea typeface="仿宋_GB2312" panose="02010609030101010101" charset="-122"/>
                        <a:cs typeface="仿宋_GB2312" panose="02010609030101010101" charset="-122"/>
                      </a:endParaRPr>
                    </a:p>
                  </a:txBody>
                  <a:tcPr marL="68580" marR="68580" marT="0" marB="0" anchor="ctr"/>
                </a:tc>
              </a:tr>
              <a:tr h="379730">
                <a:tc>
                  <a:txBody>
                    <a:bodyPr/>
                    <a:lstStyle/>
                    <a:p>
                      <a:pPr indent="0" algn="ctr">
                        <a:buNone/>
                      </a:pPr>
                      <a:r>
                        <a:rPr lang="en-US" sz="1400" b="0">
                          <a:latin typeface="仿宋_GB2312" panose="02010609030101010101" charset="-122"/>
                          <a:ea typeface="仿宋_GB2312" panose="02010609030101010101" charset="-122"/>
                          <a:cs typeface="宋体" panose="02010600030101010101" pitchFamily="2" charset="-122"/>
                        </a:rPr>
                        <a:t>21</a:t>
                      </a:r>
                      <a:endParaRPr lang="en-US" altLang="en-US" sz="1400" b="0">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indent="0">
                        <a:buNone/>
                      </a:pPr>
                      <a:r>
                        <a:rPr lang="en-US" sz="1400" b="0">
                          <a:latin typeface="仿宋_GB2312" panose="02010609030101010101" charset="-122"/>
                          <a:ea typeface="仿宋_GB2312" panose="02010609030101010101" charset="-122"/>
                          <a:cs typeface="宋体" panose="02010600030101010101" pitchFamily="2" charset="-122"/>
                        </a:rPr>
                        <a:t>未按规定和监测规范设置监测点位和采样监测平台</a:t>
                      </a:r>
                      <a:endParaRPr lang="en-US" altLang="en-US" sz="1400" b="0">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indent="0">
                        <a:buNone/>
                      </a:pPr>
                      <a:r>
                        <a:rPr lang="zh-CN" altLang="en-US" sz="1400" b="0" dirty="0" smtClean="0">
                          <a:latin typeface="仿宋_GB2312" panose="02010609030101010101" charset="-122"/>
                          <a:ea typeface="仿宋_GB2312" panose="02010609030101010101" charset="-122"/>
                          <a:cs typeface="仿宋_GB2312" panose="02010609030101010101" charset="-122"/>
                        </a:rPr>
                        <a:t>①</a:t>
                      </a:r>
                      <a:r>
                        <a:rPr lang="en-US" sz="1400" b="0" dirty="0" err="1" smtClean="0">
                          <a:latin typeface="仿宋_GB2312" panose="02010609030101010101" charset="-122"/>
                          <a:ea typeface="仿宋_GB2312" panose="02010609030101010101" charset="-122"/>
                          <a:cs typeface="仿宋_GB2312" panose="02010609030101010101" charset="-122"/>
                        </a:rPr>
                        <a:t>首次被发现</a:t>
                      </a:r>
                      <a:r>
                        <a:rPr lang="en-US" sz="1400" b="0" dirty="0" smtClean="0">
                          <a:latin typeface="仿宋_GB2312" panose="02010609030101010101" charset="-122"/>
                          <a:ea typeface="仿宋_GB2312" panose="02010609030101010101" charset="-122"/>
                          <a:cs typeface="仿宋_GB2312" panose="02010609030101010101" charset="-122"/>
                        </a:rPr>
                        <a:t>；</a:t>
                      </a:r>
                      <a:r>
                        <a:rPr lang="zh-CN" altLang="en-US" sz="1400" b="0" dirty="0" smtClean="0">
                          <a:latin typeface="仿宋_GB2312" panose="02010609030101010101" charset="-122"/>
                          <a:ea typeface="仿宋_GB2312" panose="02010609030101010101" charset="-122"/>
                          <a:cs typeface="仿宋_GB2312" panose="02010609030101010101" charset="-122"/>
                        </a:rPr>
                        <a:t>②</a:t>
                      </a:r>
                      <a:r>
                        <a:rPr lang="en-US" sz="1400" b="0" dirty="0" err="1" smtClean="0">
                          <a:latin typeface="仿宋_GB2312" panose="02010609030101010101" charset="-122"/>
                          <a:ea typeface="仿宋_GB2312" panose="02010609030101010101" charset="-122"/>
                          <a:cs typeface="仿宋_GB2312" panose="02010609030101010101" charset="-122"/>
                        </a:rPr>
                        <a:t>已设置但未按照规范设置</a:t>
                      </a:r>
                      <a:r>
                        <a:rPr lang="en-US" sz="1400" b="0" dirty="0" smtClean="0">
                          <a:latin typeface="仿宋_GB2312" panose="02010609030101010101" charset="-122"/>
                          <a:ea typeface="仿宋_GB2312" panose="02010609030101010101" charset="-122"/>
                          <a:cs typeface="仿宋_GB2312" panose="02010609030101010101" charset="-122"/>
                        </a:rPr>
                        <a:t>；</a:t>
                      </a:r>
                      <a:r>
                        <a:rPr lang="zh-CN" altLang="en-US" sz="1400" b="0" kern="1200" dirty="0" smtClean="0">
                          <a:solidFill>
                            <a:schemeClr val="dk1"/>
                          </a:solidFill>
                          <a:latin typeface="仿宋_GB2312" panose="02010609030101010101" charset="-122"/>
                          <a:ea typeface="仿宋_GB2312" panose="02010609030101010101" charset="-122"/>
                          <a:cs typeface="宋体" panose="02010600030101010101" pitchFamily="2" charset="-122"/>
                        </a:rPr>
                        <a:t>③</a:t>
                      </a:r>
                      <a:r>
                        <a:rPr lang="en-US" sz="1400" b="0" dirty="0" err="1" smtClean="0">
                          <a:latin typeface="仿宋_GB2312" panose="02010609030101010101" charset="-122"/>
                          <a:ea typeface="仿宋_GB2312" panose="02010609030101010101" charset="-122"/>
                          <a:cs typeface="仿宋_GB2312" panose="02010609030101010101" charset="-122"/>
                        </a:rPr>
                        <a:t>经责令改正后按规定期限和要求完成整改的</a:t>
                      </a:r>
                      <a:endParaRPr lang="en-US" altLang="en-US" sz="1400" b="0" dirty="0">
                        <a:latin typeface="仿宋_GB2312" panose="02010609030101010101" charset="-122"/>
                        <a:ea typeface="仿宋_GB2312" panose="02010609030101010101" charset="-122"/>
                        <a:cs typeface="仿宋_GB2312" panose="02010609030101010101" charset="-122"/>
                      </a:endParaRPr>
                    </a:p>
                  </a:txBody>
                  <a:tcPr marL="68580" marR="68580" marT="0" marB="0" anchor="ctr"/>
                </a:tc>
              </a:tr>
              <a:tr h="379730">
                <a:tc>
                  <a:txBody>
                    <a:bodyPr/>
                    <a:lstStyle/>
                    <a:p>
                      <a:pPr indent="0" algn="ctr">
                        <a:buNone/>
                      </a:pPr>
                      <a:r>
                        <a:rPr lang="en-US" sz="1400" b="0">
                          <a:latin typeface="仿宋_GB2312" panose="02010609030101010101" charset="-122"/>
                          <a:ea typeface="仿宋_GB2312" panose="02010609030101010101" charset="-122"/>
                          <a:cs typeface="宋体" panose="02010600030101010101" pitchFamily="2" charset="-122"/>
                        </a:rPr>
                        <a:t>22</a:t>
                      </a:r>
                      <a:endParaRPr lang="en-US" altLang="en-US" sz="1400" b="0">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indent="0">
                        <a:buNone/>
                      </a:pPr>
                      <a:r>
                        <a:rPr lang="en-US" sz="1400" b="0" dirty="0" err="1">
                          <a:latin typeface="仿宋_GB2312" panose="02010609030101010101" charset="-122"/>
                          <a:ea typeface="仿宋_GB2312" panose="02010609030101010101" charset="-122"/>
                          <a:cs typeface="宋体" panose="02010600030101010101" pitchFamily="2" charset="-122"/>
                        </a:rPr>
                        <a:t>建设项目</a:t>
                      </a:r>
                      <a:r>
                        <a:rPr lang="en-US" sz="1400" b="0" dirty="0" err="1">
                          <a:solidFill>
                            <a:srgbClr val="000000"/>
                          </a:solidFill>
                          <a:latin typeface="仿宋_GB2312" panose="02010609030101010101" charset="-122"/>
                          <a:ea typeface="仿宋_GB2312" panose="02010609030101010101" charset="-122"/>
                          <a:cs typeface="宋体" panose="02010600030101010101" pitchFamily="2" charset="-122"/>
                        </a:rPr>
                        <a:t>未依法备案环境影响登记表</a:t>
                      </a:r>
                      <a:endParaRPr lang="en-US" altLang="en-US" sz="1400" b="0" dirty="0">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indent="0">
                        <a:buNone/>
                      </a:pPr>
                      <a:r>
                        <a:rPr lang="zh-CN" altLang="en-US" sz="1400" b="0" dirty="0" smtClean="0">
                          <a:latin typeface="仿宋_GB2312" panose="02010609030101010101" charset="-122"/>
                          <a:ea typeface="仿宋_GB2312" panose="02010609030101010101" charset="-122"/>
                          <a:cs typeface="仿宋_GB2312" panose="02010609030101010101" charset="-122"/>
                        </a:rPr>
                        <a:t>①</a:t>
                      </a:r>
                      <a:r>
                        <a:rPr lang="en-US" sz="1400" b="0" dirty="0" err="1" smtClean="0">
                          <a:latin typeface="仿宋_GB2312" panose="02010609030101010101" charset="-122"/>
                          <a:ea typeface="仿宋_GB2312" panose="02010609030101010101" charset="-122"/>
                          <a:cs typeface="仿宋_GB2312" panose="02010609030101010101" charset="-122"/>
                        </a:rPr>
                        <a:t>首次被发现</a:t>
                      </a:r>
                      <a:r>
                        <a:rPr lang="en-US" sz="1400" b="0" dirty="0" smtClean="0">
                          <a:latin typeface="仿宋_GB2312" panose="02010609030101010101" charset="-122"/>
                          <a:ea typeface="仿宋_GB2312" panose="02010609030101010101" charset="-122"/>
                          <a:cs typeface="仿宋_GB2312" panose="02010609030101010101" charset="-122"/>
                        </a:rPr>
                        <a:t>；</a:t>
                      </a:r>
                      <a:r>
                        <a:rPr lang="zh-CN" altLang="en-US" sz="1400" b="0" dirty="0" smtClean="0">
                          <a:latin typeface="仿宋_GB2312" panose="02010609030101010101" charset="-122"/>
                          <a:ea typeface="仿宋_GB2312" panose="02010609030101010101" charset="-122"/>
                          <a:cs typeface="仿宋_GB2312" panose="02010609030101010101" charset="-122"/>
                        </a:rPr>
                        <a:t>②</a:t>
                      </a:r>
                      <a:r>
                        <a:rPr lang="en-US" sz="1400" b="0" dirty="0" smtClean="0">
                          <a:latin typeface="仿宋_GB2312" panose="02010609030101010101" charset="-122"/>
                          <a:ea typeface="仿宋_GB2312" panose="02010609030101010101" charset="-122"/>
                          <a:cs typeface="仿宋_GB2312" panose="02010609030101010101" charset="-122"/>
                        </a:rPr>
                        <a:t>经责令改正后</a:t>
                      </a:r>
                      <a:r>
                        <a:rPr lang="en-US" sz="1400" b="0" dirty="0">
                          <a:latin typeface="仿宋_GB2312" panose="02010609030101010101" charset="-122"/>
                          <a:ea typeface="仿宋_GB2312" panose="02010609030101010101" charset="-122"/>
                          <a:cs typeface="仿宋_GB2312" panose="02010609030101010101" charset="-122"/>
                        </a:rPr>
                        <a:t>5个工作日内按要求完成备案的</a:t>
                      </a:r>
                      <a:endParaRPr lang="en-US" altLang="en-US" sz="1400" b="0" dirty="0">
                        <a:latin typeface="仿宋_GB2312" panose="02010609030101010101" charset="-122"/>
                        <a:ea typeface="仿宋_GB2312" panose="02010609030101010101" charset="-122"/>
                        <a:cs typeface="仿宋_GB2312" panose="02010609030101010101" charset="-122"/>
                      </a:endParaRPr>
                    </a:p>
                  </a:txBody>
                  <a:tcPr marL="68580" marR="68580" marT="0" marB="0" anchor="ctr"/>
                </a:tc>
              </a:tr>
              <a:tr h="379730">
                <a:tc>
                  <a:txBody>
                    <a:bodyPr/>
                    <a:lstStyle/>
                    <a:p>
                      <a:pPr indent="0" algn="ctr">
                        <a:lnSpc>
                          <a:spcPts val="1900"/>
                        </a:lnSpc>
                        <a:buNone/>
                      </a:pPr>
                      <a:r>
                        <a:rPr lang="en-US" sz="1400" b="0" dirty="0">
                          <a:latin typeface="仿宋_GB2312" panose="02010609030101010101" charset="-122"/>
                          <a:ea typeface="仿宋_GB2312" panose="02010609030101010101" charset="-122"/>
                          <a:cs typeface="宋体" panose="02010600030101010101" pitchFamily="2" charset="-122"/>
                        </a:rPr>
                        <a:t>23</a:t>
                      </a:r>
                      <a:endParaRPr lang="en-US" altLang="en-US" sz="1400" b="0" dirty="0">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indent="0">
                        <a:lnSpc>
                          <a:spcPts val="1900"/>
                        </a:lnSpc>
                        <a:buNone/>
                      </a:pPr>
                      <a:r>
                        <a:rPr lang="en-US" sz="1400" b="0" dirty="0" err="1">
                          <a:latin typeface="仿宋_GB2312" panose="02010609030101010101" charset="-122"/>
                          <a:ea typeface="仿宋_GB2312" panose="02010609030101010101" charset="-122"/>
                          <a:cs typeface="宋体" panose="02010600030101010101" pitchFamily="2" charset="-122"/>
                        </a:rPr>
                        <a:t>应当编制环境影响报告书、报告表的建设项目，未批先建</a:t>
                      </a:r>
                      <a:endParaRPr lang="en-US" altLang="en-US" sz="1400" b="0" dirty="0">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indent="0">
                        <a:lnSpc>
                          <a:spcPts val="1900"/>
                        </a:lnSpc>
                        <a:buNone/>
                      </a:pPr>
                      <a:r>
                        <a:rPr lang="zh-CN" altLang="en-US" sz="1400" b="0" dirty="0" smtClean="0">
                          <a:latin typeface="仿宋_GB2312" panose="02010609030101010101" charset="-122"/>
                          <a:ea typeface="仿宋_GB2312" panose="02010609030101010101" charset="-122"/>
                          <a:cs typeface="仿宋_GB2312" panose="02010609030101010101" charset="-122"/>
                        </a:rPr>
                        <a:t>①</a:t>
                      </a:r>
                      <a:r>
                        <a:rPr lang="en-US" sz="1400" b="0" dirty="0" err="1" smtClean="0">
                          <a:latin typeface="仿宋_GB2312" panose="02010609030101010101" charset="-122"/>
                          <a:ea typeface="仿宋_GB2312" panose="02010609030101010101" charset="-122"/>
                          <a:cs typeface="仿宋_GB2312" panose="02010609030101010101" charset="-122"/>
                        </a:rPr>
                        <a:t>处于建设阶段</a:t>
                      </a:r>
                      <a:r>
                        <a:rPr lang="en-US" sz="1400" b="0" dirty="0" smtClean="0">
                          <a:latin typeface="仿宋_GB2312" panose="02010609030101010101" charset="-122"/>
                          <a:ea typeface="仿宋_GB2312" panose="02010609030101010101" charset="-122"/>
                          <a:cs typeface="仿宋_GB2312" panose="02010609030101010101" charset="-122"/>
                        </a:rPr>
                        <a:t>；</a:t>
                      </a:r>
                      <a:r>
                        <a:rPr lang="zh-CN" altLang="en-US" sz="1400" b="0" dirty="0" smtClean="0">
                          <a:latin typeface="仿宋_GB2312" panose="02010609030101010101" charset="-122"/>
                          <a:ea typeface="仿宋_GB2312" panose="02010609030101010101" charset="-122"/>
                          <a:cs typeface="仿宋_GB2312" panose="02010609030101010101" charset="-122"/>
                        </a:rPr>
                        <a:t>②</a:t>
                      </a:r>
                      <a:r>
                        <a:rPr lang="en-US" sz="1400" b="0" dirty="0" err="1" smtClean="0">
                          <a:latin typeface="仿宋_GB2312" panose="02010609030101010101" charset="-122"/>
                          <a:ea typeface="仿宋_GB2312" panose="02010609030101010101" charset="-122"/>
                          <a:cs typeface="仿宋_GB2312" panose="02010609030101010101" charset="-122"/>
                        </a:rPr>
                        <a:t>无污染物产生</a:t>
                      </a:r>
                      <a:r>
                        <a:rPr lang="en-US" sz="1400" b="0" dirty="0" smtClean="0">
                          <a:latin typeface="仿宋_GB2312" panose="02010609030101010101" charset="-122"/>
                          <a:ea typeface="仿宋_GB2312" panose="02010609030101010101" charset="-122"/>
                          <a:cs typeface="仿宋_GB2312" panose="02010609030101010101" charset="-122"/>
                        </a:rPr>
                        <a:t>；</a:t>
                      </a:r>
                      <a:r>
                        <a:rPr lang="zh-CN" altLang="en-US" sz="1400" b="0" kern="1200" dirty="0" smtClean="0">
                          <a:solidFill>
                            <a:schemeClr val="dk1"/>
                          </a:solidFill>
                          <a:latin typeface="仿宋_GB2312" panose="02010609030101010101" charset="-122"/>
                          <a:ea typeface="仿宋_GB2312" panose="02010609030101010101" charset="-122"/>
                          <a:cs typeface="宋体" panose="02010600030101010101" pitchFamily="2" charset="-122"/>
                        </a:rPr>
                        <a:t>③</a:t>
                      </a:r>
                      <a:r>
                        <a:rPr lang="en-US" sz="1400" b="0" dirty="0" err="1" smtClean="0">
                          <a:latin typeface="仿宋_GB2312" panose="02010609030101010101" charset="-122"/>
                          <a:ea typeface="仿宋_GB2312" panose="02010609030101010101" charset="-122"/>
                          <a:cs typeface="仿宋_GB2312" panose="02010609030101010101" charset="-122"/>
                        </a:rPr>
                        <a:t>责令改正后</a:t>
                      </a:r>
                      <a:r>
                        <a:rPr lang="en-US" sz="1400" b="0" dirty="0" err="1">
                          <a:latin typeface="仿宋_GB2312" panose="02010609030101010101" charset="-122"/>
                          <a:ea typeface="仿宋_GB2312" panose="02010609030101010101" charset="-122"/>
                          <a:cs typeface="仿宋_GB2312" panose="02010609030101010101" charset="-122"/>
                        </a:rPr>
                        <a:t>，企业主动停止建设或者恢复原状的</a:t>
                      </a:r>
                      <a:r>
                        <a:rPr lang="en-US" sz="1400" b="0" dirty="0" smtClean="0">
                          <a:latin typeface="仿宋_GB2312" panose="02010609030101010101" charset="-122"/>
                          <a:ea typeface="仿宋_GB2312" panose="02010609030101010101" charset="-122"/>
                          <a:cs typeface="仿宋_GB2312" panose="02010609030101010101" charset="-122"/>
                        </a:rPr>
                        <a:t>；</a:t>
                      </a:r>
                      <a:r>
                        <a:rPr lang="zh-CN" altLang="en-US" sz="1400" b="0" dirty="0" smtClean="0">
                          <a:latin typeface="仿宋_GB2312" panose="02010609030101010101" charset="-122"/>
                          <a:ea typeface="仿宋_GB2312" panose="02010609030101010101" charset="-122"/>
                          <a:cs typeface="仿宋_GB2312" panose="02010609030101010101" charset="-122"/>
                        </a:rPr>
                        <a:t>④</a:t>
                      </a:r>
                      <a:r>
                        <a:rPr lang="en-US" sz="1400" b="0" dirty="0" err="1" smtClean="0">
                          <a:latin typeface="仿宋_GB2312" panose="02010609030101010101" charset="-122"/>
                          <a:ea typeface="仿宋_GB2312" panose="02010609030101010101" charset="-122"/>
                          <a:cs typeface="仿宋_GB2312" panose="02010609030101010101" charset="-122"/>
                        </a:rPr>
                        <a:t>已提交环境影响报告书</a:t>
                      </a:r>
                      <a:r>
                        <a:rPr lang="en-US" sz="1400" b="0" dirty="0" err="1">
                          <a:latin typeface="仿宋_GB2312" panose="02010609030101010101" charset="-122"/>
                          <a:ea typeface="仿宋_GB2312" panose="02010609030101010101" charset="-122"/>
                          <a:cs typeface="仿宋_GB2312" panose="02010609030101010101" charset="-122"/>
                        </a:rPr>
                        <a:t>、报告表</a:t>
                      </a:r>
                      <a:endParaRPr lang="en-US" altLang="en-US" sz="1400" b="0" dirty="0">
                        <a:latin typeface="仿宋_GB2312" panose="02010609030101010101" charset="-122"/>
                        <a:ea typeface="仿宋_GB2312" panose="02010609030101010101" charset="-122"/>
                        <a:cs typeface="仿宋_GB2312" panose="02010609030101010101" charset="-122"/>
                      </a:endParaRPr>
                    </a:p>
                  </a:txBody>
                  <a:tcPr marL="68580" marR="68580" marT="0" marB="0" anchor="ctr"/>
                </a:tc>
              </a:tr>
            </a:tbl>
          </a:graphicData>
        </a:graphic>
      </p:graphicFrame>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5" name="Group 5"/>
          <p:cNvGrpSpPr/>
          <p:nvPr/>
        </p:nvGrpSpPr>
        <p:grpSpPr>
          <a:xfrm>
            <a:off x="0" y="3175"/>
            <a:ext cx="12192000" cy="6854825"/>
            <a:chOff x="0" y="3175"/>
            <a:chExt cx="12192000" cy="6854825"/>
          </a:xfrm>
        </p:grpSpPr>
        <p:sp>
          <p:nvSpPr>
            <p:cNvPr id="1049177" name="Freeform 9"/>
            <p:cNvSpPr/>
            <p:nvPr/>
          </p:nvSpPr>
          <p:spPr bwMode="auto">
            <a:xfrm>
              <a:off x="5475817" y="3175"/>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false" compatLnSpc="true"/>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9178" name="矩形 14"/>
            <p:cNvSpPr/>
            <p:nvPr/>
          </p:nvSpPr>
          <p:spPr>
            <a:xfrm>
              <a:off x="0" y="6533321"/>
              <a:ext cx="12192000" cy="324679"/>
            </a:xfrm>
            <a:prstGeom prst="rect">
              <a:avLst/>
            </a:prstGeom>
            <a:gradFill>
              <a:gsLst>
                <a:gs pos="0">
                  <a:schemeClr val="accent1"/>
                </a:gs>
                <a:gs pos="100000">
                  <a:schemeClr val="accent2"/>
                </a:gs>
              </a:gsLst>
              <a:lin ang="108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pic>
        <p:nvPicPr>
          <p:cNvPr id="2097190" name="Picture 2" descr="C:\Users\Administrator\Desktop\d439b6003af33a87e950a77b741407385343fbf21f33_看图王.jpg"/>
          <p:cNvPicPr>
            <a:picLocks noChangeAspect="true" noChangeArrowheads="true"/>
          </p:cNvPicPr>
          <p:nvPr/>
        </p:nvPicPr>
        <p:blipFill>
          <a:blip r:embed="rId1" cstate="print"/>
          <a:srcRect/>
          <a:stretch>
            <a:fillRect/>
          </a:stretch>
        </p:blipFill>
        <p:spPr bwMode="auto">
          <a:xfrm>
            <a:off x="317997" y="319405"/>
            <a:ext cx="684000" cy="637870"/>
          </a:xfrm>
          <a:prstGeom prst="rect">
            <a:avLst/>
          </a:prstGeom>
          <a:noFill/>
        </p:spPr>
      </p:pic>
      <p:sp>
        <p:nvSpPr>
          <p:cNvPr id="1049179" name="文本框 137"/>
          <p:cNvSpPr txBox="true"/>
          <p:nvPr/>
        </p:nvSpPr>
        <p:spPr>
          <a:xfrm>
            <a:off x="1239358" y="405765"/>
            <a:ext cx="5186035" cy="492443"/>
          </a:xfrm>
          <a:prstGeom prst="rect">
            <a:avLst/>
          </a:prstGeom>
          <a:noFill/>
        </p:spPr>
        <p:txBody>
          <a:bodyPr wrap="none" rtlCol="0" anchor="t">
            <a:spAutoFit/>
          </a:bodyPr>
          <a:lstStyle/>
          <a:p>
            <a:pPr fontAlgn="base">
              <a:spcBef>
                <a:spcPct val="0"/>
              </a:spcBef>
              <a:spcAft>
                <a:spcPct val="0"/>
              </a:spcAft>
            </a:pPr>
            <a:r>
              <a:rPr lang="zh-CN" altLang="en-US" sz="2600" dirty="0" smtClean="0">
                <a:latin typeface="方正小标宋简体" panose="02000000000000000000" charset="-122"/>
                <a:ea typeface="方正小标宋简体" panose="02000000000000000000" charset="-122"/>
                <a:cs typeface="+mn-ea"/>
                <a:sym typeface="+mn-lt"/>
              </a:rPr>
              <a:t>（九）推进柔性执法包容审慎执法</a:t>
            </a:r>
            <a:endParaRPr lang="zh-CN" altLang="en-US" sz="2600" dirty="0" smtClean="0">
              <a:latin typeface="方正小标宋简体" panose="02000000000000000000" charset="-122"/>
              <a:ea typeface="方正小标宋简体" panose="02000000000000000000" charset="-122"/>
              <a:cs typeface="+mn-ea"/>
              <a:sym typeface="+mn-lt"/>
            </a:endParaRPr>
          </a:p>
        </p:txBody>
      </p:sp>
      <p:sp>
        <p:nvSpPr>
          <p:cNvPr id="1049180" name="文本框 2"/>
          <p:cNvSpPr txBox="true"/>
          <p:nvPr>
            <p:custDataLst>
              <p:tags r:id="rId2"/>
            </p:custDataLst>
          </p:nvPr>
        </p:nvSpPr>
        <p:spPr>
          <a:xfrm>
            <a:off x="1315085" y="1431925"/>
            <a:ext cx="5992495" cy="460375"/>
          </a:xfrm>
          <a:prstGeom prst="rect">
            <a:avLst/>
          </a:prstGeom>
          <a:noFill/>
        </p:spPr>
        <p:txBody>
          <a:bodyPr wrap="square">
            <a:spAutoFit/>
          </a:bodyPr>
          <a:lstStyle/>
          <a:p>
            <a:pPr algn="just">
              <a:lnSpc>
                <a:spcPct val="120000"/>
              </a:lnSpc>
            </a:pPr>
            <a:r>
              <a:rPr lang="zh-CN" altLang="en-US" sz="2000" b="1" dirty="0" smtClean="0">
                <a:solidFill>
                  <a:srgbClr val="007F00"/>
                </a:solidFill>
                <a:cs typeface="+mn-ea"/>
                <a:sym typeface="+mn-lt"/>
              </a:rPr>
              <a:t>不予处罚事项（</a:t>
            </a:r>
            <a:r>
              <a:rPr lang="en-US" altLang="zh-CN" sz="2000" b="1" dirty="0" smtClean="0">
                <a:solidFill>
                  <a:srgbClr val="007F00"/>
                </a:solidFill>
                <a:cs typeface="+mn-ea"/>
                <a:sym typeface="+mn-lt"/>
              </a:rPr>
              <a:t>30</a:t>
            </a:r>
            <a:r>
              <a:rPr lang="zh-CN" altLang="en-US" sz="2000" b="1" dirty="0" smtClean="0">
                <a:solidFill>
                  <a:srgbClr val="007F00"/>
                </a:solidFill>
                <a:cs typeface="+mn-ea"/>
                <a:sym typeface="+mn-lt"/>
              </a:rPr>
              <a:t>项）</a:t>
            </a:r>
            <a:endParaRPr lang="zh-CN" altLang="en-US" sz="2000" b="1" dirty="0" smtClean="0">
              <a:solidFill>
                <a:srgbClr val="007F00"/>
              </a:solidFill>
              <a:cs typeface="+mn-ea"/>
              <a:sym typeface="+mn-lt"/>
            </a:endParaRPr>
          </a:p>
        </p:txBody>
      </p:sp>
      <p:sp>
        <p:nvSpPr>
          <p:cNvPr id="1049181" name="矩形 12"/>
          <p:cNvSpPr/>
          <p:nvPr>
            <p:custDataLst>
              <p:tags r:id="rId3"/>
            </p:custDataLst>
          </p:nvPr>
        </p:nvSpPr>
        <p:spPr>
          <a:xfrm>
            <a:off x="839788" y="1585159"/>
            <a:ext cx="153907" cy="153907"/>
          </a:xfrm>
          <a:prstGeom prst="rect">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graphicFrame>
        <p:nvGraphicFramePr>
          <p:cNvPr id="10" name="表格 4"/>
          <p:cNvGraphicFramePr/>
          <p:nvPr>
            <p:custDataLst>
              <p:tags r:id="rId4"/>
            </p:custDataLst>
          </p:nvPr>
        </p:nvGraphicFramePr>
        <p:xfrm>
          <a:off x="1315720" y="2022230"/>
          <a:ext cx="10126003" cy="3896360"/>
        </p:xfrm>
        <a:graphic>
          <a:graphicData uri="http://schemas.openxmlformats.org/drawingml/2006/table">
            <a:tbl>
              <a:tblPr firstRow="true" bandRow="true">
                <a:tableStyleId>{5C22544A-7EE6-4342-B048-85BDC9FD1C3A}</a:tableStyleId>
              </a:tblPr>
              <a:tblGrid>
                <a:gridCol w="606865"/>
                <a:gridCol w="4325815"/>
                <a:gridCol w="5193323"/>
              </a:tblGrid>
              <a:tr h="379730">
                <a:tc>
                  <a:txBody>
                    <a:bodyPr/>
                    <a:lstStyle/>
                    <a:p>
                      <a:pPr algn="ctr">
                        <a:buClrTx/>
                        <a:buSzTx/>
                        <a:buFontTx/>
                        <a:buNone/>
                      </a:pPr>
                      <a:r>
                        <a:rPr lang="zh-CN" altLang="en-US" sz="1400" b="1" dirty="0"/>
                        <a:t>序号</a:t>
                      </a:r>
                      <a:endParaRPr lang="zh-CN" altLang="en-US" sz="1400" b="1" dirty="0"/>
                    </a:p>
                  </a:txBody>
                  <a:tcPr marL="68580" marR="68580" marT="0" marB="0" anchor="ctr"/>
                </a:tc>
                <a:tc>
                  <a:txBody>
                    <a:bodyPr/>
                    <a:lstStyle/>
                    <a:p>
                      <a:pPr algn="ctr">
                        <a:buClrTx/>
                        <a:buSzTx/>
                        <a:buFontTx/>
                        <a:buNone/>
                      </a:pPr>
                      <a:r>
                        <a:rPr lang="zh-CN" altLang="en-US" sz="1400" b="1" dirty="0"/>
                        <a:t>违法行为</a:t>
                      </a:r>
                      <a:endParaRPr lang="zh-CN" altLang="en-US" sz="1400" b="1" dirty="0"/>
                    </a:p>
                  </a:txBody>
                  <a:tcPr marL="68580" marR="68580" marT="0" marB="0" anchor="ctr"/>
                </a:tc>
                <a:tc>
                  <a:txBody>
                    <a:bodyPr/>
                    <a:lstStyle/>
                    <a:p>
                      <a:pPr algn="ctr">
                        <a:buClrTx/>
                        <a:buSzTx/>
                        <a:buFontTx/>
                        <a:buNone/>
                      </a:pPr>
                      <a:r>
                        <a:rPr lang="zh-CN" altLang="en-US" sz="1400" b="1" dirty="0"/>
                        <a:t>适用条件</a:t>
                      </a:r>
                      <a:endParaRPr lang="zh-CN" altLang="en-US" sz="1400" b="1" dirty="0"/>
                    </a:p>
                  </a:txBody>
                  <a:tcPr marL="68580" marR="68580" marT="0" marB="0" anchor="ctr"/>
                </a:tc>
              </a:tr>
              <a:tr h="379730">
                <a:tc>
                  <a:txBody>
                    <a:bodyPr/>
                    <a:lstStyle/>
                    <a:p>
                      <a:pPr indent="0" algn="ctr">
                        <a:lnSpc>
                          <a:spcPts val="1900"/>
                        </a:lnSpc>
                        <a:buNone/>
                      </a:pPr>
                      <a:r>
                        <a:rPr lang="en-US" sz="1400" b="0" dirty="0">
                          <a:latin typeface="仿宋_GB2312" panose="02010609030101010101" charset="-122"/>
                          <a:ea typeface="仿宋_GB2312" panose="02010609030101010101" charset="-122"/>
                          <a:cs typeface="宋体" panose="02010600030101010101" pitchFamily="2" charset="-122"/>
                        </a:rPr>
                        <a:t>24</a:t>
                      </a:r>
                      <a:endParaRPr lang="en-US" altLang="en-US" sz="1400" b="0" dirty="0">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indent="0">
                        <a:lnSpc>
                          <a:spcPts val="1900"/>
                        </a:lnSpc>
                        <a:buNone/>
                      </a:pPr>
                      <a:r>
                        <a:rPr lang="en-US" sz="1400" b="0" dirty="0" err="1">
                          <a:latin typeface="仿宋_GB2312" panose="02010609030101010101" charset="-122"/>
                          <a:ea typeface="仿宋_GB2312" panose="02010609030101010101" charset="-122"/>
                          <a:cs typeface="宋体" panose="02010600030101010101" pitchFamily="2" charset="-122"/>
                        </a:rPr>
                        <a:t>建设项目环境影响报告（表）编制质量存在《建设项目环境影响报告书（表）编制监督管理办法》第二十六条第一款规定的情形</a:t>
                      </a:r>
                      <a:endParaRPr lang="en-US" altLang="en-US" sz="1400" b="0" dirty="0">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indent="0">
                        <a:lnSpc>
                          <a:spcPts val="1900"/>
                        </a:lnSpc>
                        <a:buNone/>
                      </a:pPr>
                      <a:r>
                        <a:rPr lang="en-US" sz="1400" b="0" dirty="0">
                          <a:latin typeface="仿宋_GB2312" panose="02010609030101010101" charset="-122"/>
                          <a:ea typeface="仿宋_GB2312" panose="02010609030101010101" charset="-122"/>
                          <a:cs typeface="宋体" panose="02010600030101010101" pitchFamily="2" charset="-122"/>
                        </a:rPr>
                        <a:t>环境影响报告书（表）未按环境影响评价法律法规、标准和技术规范编制的，未造成环境影响评价结论不正确、不合理，经责令改正后及时改正的，免于通报批评处罚</a:t>
                      </a:r>
                      <a:endParaRPr lang="en-US" altLang="en-US" sz="1400" b="0" dirty="0">
                        <a:latin typeface="仿宋_GB2312" panose="02010609030101010101" charset="-122"/>
                        <a:ea typeface="仿宋_GB2312" panose="02010609030101010101" charset="-122"/>
                        <a:cs typeface="宋体" panose="02010600030101010101" pitchFamily="2" charset="-122"/>
                      </a:endParaRPr>
                    </a:p>
                  </a:txBody>
                  <a:tcPr marL="68580" marR="68580" marT="0" marB="0" anchor="ctr"/>
                </a:tc>
              </a:tr>
              <a:tr h="379730">
                <a:tc>
                  <a:txBody>
                    <a:bodyPr/>
                    <a:lstStyle/>
                    <a:p>
                      <a:pPr indent="0" algn="ctr">
                        <a:lnSpc>
                          <a:spcPts val="1900"/>
                        </a:lnSpc>
                        <a:buNone/>
                      </a:pPr>
                      <a:r>
                        <a:rPr lang="en-US" sz="1400" b="0">
                          <a:latin typeface="仿宋_GB2312" panose="02010609030101010101" charset="-122"/>
                          <a:ea typeface="仿宋_GB2312" panose="02010609030101010101" charset="-122"/>
                          <a:cs typeface="宋体" panose="02010600030101010101" pitchFamily="2" charset="-122"/>
                        </a:rPr>
                        <a:t>25</a:t>
                      </a:r>
                      <a:endParaRPr lang="en-US" altLang="en-US" sz="1400" b="0">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indent="0">
                        <a:lnSpc>
                          <a:spcPts val="1900"/>
                        </a:lnSpc>
                        <a:buNone/>
                      </a:pPr>
                      <a:r>
                        <a:rPr lang="en-US" sz="1400" b="0" dirty="0" err="1">
                          <a:latin typeface="仿宋_GB2312" panose="02010609030101010101" charset="-122"/>
                          <a:ea typeface="仿宋_GB2312" panose="02010609030101010101" charset="-122"/>
                          <a:cs typeface="宋体" panose="02010600030101010101" pitchFamily="2" charset="-122"/>
                        </a:rPr>
                        <a:t>未按照规定设置大气污染物排放口</a:t>
                      </a:r>
                      <a:endParaRPr lang="en-US" altLang="en-US" sz="1400" b="0" dirty="0">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indent="0">
                        <a:lnSpc>
                          <a:spcPts val="1900"/>
                        </a:lnSpc>
                        <a:buNone/>
                      </a:pPr>
                      <a:r>
                        <a:rPr lang="zh-CN" altLang="en-US" sz="1400" b="0" dirty="0" smtClean="0">
                          <a:latin typeface="仿宋_GB2312" panose="02010609030101010101" charset="-122"/>
                          <a:ea typeface="仿宋_GB2312" panose="02010609030101010101" charset="-122"/>
                          <a:cs typeface="仿宋_GB2312" panose="02010609030101010101" charset="-122"/>
                        </a:rPr>
                        <a:t>①</a:t>
                      </a:r>
                      <a:r>
                        <a:rPr lang="en-US" sz="1400" b="0" dirty="0" err="1" smtClean="0">
                          <a:latin typeface="仿宋_GB2312" panose="02010609030101010101" charset="-122"/>
                          <a:ea typeface="仿宋_GB2312" panose="02010609030101010101" charset="-122"/>
                          <a:cs typeface="仿宋_GB2312" panose="02010609030101010101" charset="-122"/>
                        </a:rPr>
                        <a:t>首次被发现的</a:t>
                      </a:r>
                      <a:r>
                        <a:rPr lang="en-US" sz="1400" b="0" dirty="0" smtClean="0">
                          <a:latin typeface="仿宋_GB2312" panose="02010609030101010101" charset="-122"/>
                          <a:ea typeface="仿宋_GB2312" panose="02010609030101010101" charset="-122"/>
                          <a:cs typeface="仿宋_GB2312" panose="02010609030101010101" charset="-122"/>
                        </a:rPr>
                        <a:t>；</a:t>
                      </a:r>
                      <a:r>
                        <a:rPr lang="zh-CN" altLang="en-US" sz="1400" b="0" dirty="0" smtClean="0">
                          <a:latin typeface="仿宋_GB2312" panose="02010609030101010101" charset="-122"/>
                          <a:ea typeface="仿宋_GB2312" panose="02010609030101010101" charset="-122"/>
                          <a:cs typeface="仿宋_GB2312" panose="02010609030101010101" charset="-122"/>
                        </a:rPr>
                        <a:t>②</a:t>
                      </a:r>
                      <a:r>
                        <a:rPr lang="en-US" sz="1400" b="0" dirty="0" smtClean="0">
                          <a:latin typeface="仿宋_GB2312" panose="02010609030101010101" charset="-122"/>
                          <a:ea typeface="仿宋_GB2312" panose="02010609030101010101" charset="-122"/>
                          <a:cs typeface="仿宋_GB2312" panose="02010609030101010101" charset="-122"/>
                        </a:rPr>
                        <a:t>责令改正后</a:t>
                      </a:r>
                      <a:r>
                        <a:rPr lang="en-US" sz="1400" b="0" dirty="0">
                          <a:latin typeface="仿宋_GB2312" panose="02010609030101010101" charset="-122"/>
                          <a:ea typeface="仿宋_GB2312" panose="02010609030101010101" charset="-122"/>
                          <a:cs typeface="仿宋_GB2312" panose="02010609030101010101" charset="-122"/>
                        </a:rPr>
                        <a:t>7日内整改完成的；</a:t>
                      </a:r>
                      <a:endParaRPr lang="en-US" altLang="en-US" sz="1400" b="0" dirty="0">
                        <a:latin typeface="仿宋_GB2312" panose="02010609030101010101" charset="-122"/>
                        <a:ea typeface="仿宋_GB2312" panose="02010609030101010101" charset="-122"/>
                        <a:cs typeface="仿宋_GB2312" panose="02010609030101010101" charset="-122"/>
                      </a:endParaRPr>
                    </a:p>
                  </a:txBody>
                  <a:tcPr marL="68580" marR="68580" marT="0" marB="0" anchor="ctr"/>
                </a:tc>
              </a:tr>
              <a:tr h="379730">
                <a:tc>
                  <a:txBody>
                    <a:bodyPr/>
                    <a:lstStyle/>
                    <a:p>
                      <a:pPr indent="0" algn="ctr">
                        <a:lnSpc>
                          <a:spcPts val="1900"/>
                        </a:lnSpc>
                        <a:buNone/>
                      </a:pPr>
                      <a:r>
                        <a:rPr lang="en-US" sz="1400" b="0">
                          <a:latin typeface="仿宋_GB2312" panose="02010609030101010101" charset="-122"/>
                          <a:ea typeface="仿宋_GB2312" panose="02010609030101010101" charset="-122"/>
                          <a:cs typeface="宋体" panose="02010600030101010101" pitchFamily="2" charset="-122"/>
                        </a:rPr>
                        <a:t>26</a:t>
                      </a:r>
                      <a:endParaRPr lang="en-US" altLang="en-US" sz="1400" b="0">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indent="0">
                        <a:lnSpc>
                          <a:spcPts val="1900"/>
                        </a:lnSpc>
                        <a:buNone/>
                      </a:pPr>
                      <a:r>
                        <a:rPr lang="en-US" sz="1400" b="0" dirty="0" err="1">
                          <a:latin typeface="仿宋_GB2312" panose="02010609030101010101" charset="-122"/>
                          <a:ea typeface="仿宋_GB2312" panose="02010609030101010101" charset="-122"/>
                          <a:cs typeface="宋体" panose="02010600030101010101" pitchFamily="2" charset="-122"/>
                        </a:rPr>
                        <a:t>违反法律、行政法规和国务院环境保护主管部门的规定设置排污口</a:t>
                      </a:r>
                      <a:endParaRPr lang="en-US" altLang="en-US" sz="1400" b="0" dirty="0">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indent="0">
                        <a:lnSpc>
                          <a:spcPts val="1900"/>
                        </a:lnSpc>
                        <a:buNone/>
                      </a:pPr>
                      <a:r>
                        <a:rPr lang="zh-CN" altLang="en-US" sz="1400" b="0" dirty="0" smtClean="0">
                          <a:latin typeface="仿宋_GB2312" panose="02010609030101010101" charset="-122"/>
                          <a:ea typeface="仿宋_GB2312" panose="02010609030101010101" charset="-122"/>
                          <a:cs typeface="仿宋_GB2312" panose="02010609030101010101" charset="-122"/>
                        </a:rPr>
                        <a:t>①</a:t>
                      </a:r>
                      <a:r>
                        <a:rPr lang="en-US" sz="1400" b="0" dirty="0" err="1" smtClean="0">
                          <a:latin typeface="仿宋_GB2312" panose="02010609030101010101" charset="-122"/>
                          <a:ea typeface="仿宋_GB2312" panose="02010609030101010101" charset="-122"/>
                          <a:cs typeface="仿宋_GB2312" panose="02010609030101010101" charset="-122"/>
                        </a:rPr>
                        <a:t>首次被发现的</a:t>
                      </a:r>
                      <a:r>
                        <a:rPr lang="en-US" sz="1400" b="0" dirty="0" smtClean="0">
                          <a:latin typeface="仿宋_GB2312" panose="02010609030101010101" charset="-122"/>
                          <a:ea typeface="仿宋_GB2312" panose="02010609030101010101" charset="-122"/>
                          <a:cs typeface="仿宋_GB2312" panose="02010609030101010101" charset="-122"/>
                        </a:rPr>
                        <a:t>；</a:t>
                      </a:r>
                      <a:r>
                        <a:rPr lang="zh-CN" altLang="en-US" sz="1400" b="0" dirty="0" smtClean="0">
                          <a:latin typeface="仿宋_GB2312" panose="02010609030101010101" charset="-122"/>
                          <a:ea typeface="仿宋_GB2312" panose="02010609030101010101" charset="-122"/>
                          <a:cs typeface="仿宋_GB2312" panose="02010609030101010101" charset="-122"/>
                        </a:rPr>
                        <a:t>②</a:t>
                      </a:r>
                      <a:r>
                        <a:rPr lang="en-US" sz="1400" b="0" dirty="0" smtClean="0">
                          <a:latin typeface="仿宋_GB2312" panose="02010609030101010101" charset="-122"/>
                          <a:ea typeface="仿宋_GB2312" panose="02010609030101010101" charset="-122"/>
                          <a:cs typeface="仿宋_GB2312" panose="02010609030101010101" charset="-122"/>
                        </a:rPr>
                        <a:t>责令改正后</a:t>
                      </a:r>
                      <a:r>
                        <a:rPr lang="en-US" sz="1400" b="0" dirty="0">
                          <a:latin typeface="仿宋_GB2312" panose="02010609030101010101" charset="-122"/>
                          <a:ea typeface="仿宋_GB2312" panose="02010609030101010101" charset="-122"/>
                          <a:cs typeface="仿宋_GB2312" panose="02010609030101010101" charset="-122"/>
                        </a:rPr>
                        <a:t>7日内整改完成的；</a:t>
                      </a:r>
                      <a:endParaRPr lang="en-US" altLang="en-US" sz="1400" b="0" dirty="0">
                        <a:latin typeface="仿宋_GB2312" panose="02010609030101010101" charset="-122"/>
                        <a:ea typeface="仿宋_GB2312" panose="02010609030101010101" charset="-122"/>
                        <a:cs typeface="仿宋_GB2312" panose="02010609030101010101" charset="-122"/>
                      </a:endParaRPr>
                    </a:p>
                  </a:txBody>
                  <a:tcPr marL="68580" marR="68580" marT="0" marB="0" anchor="ctr"/>
                </a:tc>
              </a:tr>
              <a:tr h="379730">
                <a:tc>
                  <a:txBody>
                    <a:bodyPr/>
                    <a:lstStyle/>
                    <a:p>
                      <a:pPr indent="0" algn="ctr">
                        <a:lnSpc>
                          <a:spcPts val="1900"/>
                        </a:lnSpc>
                        <a:buNone/>
                      </a:pPr>
                      <a:r>
                        <a:rPr lang="en-US" sz="1400" b="0">
                          <a:latin typeface="仿宋_GB2312" panose="02010609030101010101" charset="-122"/>
                          <a:ea typeface="仿宋_GB2312" panose="02010609030101010101" charset="-122"/>
                          <a:cs typeface="宋体" panose="02010600030101010101" pitchFamily="2" charset="-122"/>
                        </a:rPr>
                        <a:t>27</a:t>
                      </a:r>
                      <a:endParaRPr lang="en-US" altLang="en-US" sz="1400" b="0">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indent="0">
                        <a:lnSpc>
                          <a:spcPts val="1900"/>
                        </a:lnSpc>
                        <a:buNone/>
                      </a:pPr>
                      <a:r>
                        <a:rPr lang="en-US" sz="1400" b="0" dirty="0" err="1">
                          <a:latin typeface="仿宋_GB2312" panose="02010609030101010101" charset="-122"/>
                          <a:ea typeface="仿宋_GB2312" panose="02010609030101010101" charset="-122"/>
                          <a:cs typeface="宋体" panose="02010600030101010101" pitchFamily="2" charset="-122"/>
                        </a:rPr>
                        <a:t>污染物排放口位置或者数量不符合排污许可证规定</a:t>
                      </a:r>
                      <a:endParaRPr lang="en-US" altLang="en-US" sz="1400" b="0" dirty="0">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indent="0">
                        <a:lnSpc>
                          <a:spcPts val="1900"/>
                        </a:lnSpc>
                        <a:buNone/>
                      </a:pPr>
                      <a:r>
                        <a:rPr lang="zh-CN" altLang="en-US" sz="1400" b="0" dirty="0" smtClean="0">
                          <a:latin typeface="仿宋_GB2312" panose="02010609030101010101" charset="-122"/>
                          <a:ea typeface="仿宋_GB2312" panose="02010609030101010101" charset="-122"/>
                          <a:cs typeface="仿宋_GB2312" panose="02010609030101010101" charset="-122"/>
                        </a:rPr>
                        <a:t>①</a:t>
                      </a:r>
                      <a:r>
                        <a:rPr lang="en-US" sz="1400" b="0" dirty="0" err="1" smtClean="0">
                          <a:latin typeface="仿宋_GB2312" panose="02010609030101010101" charset="-122"/>
                          <a:ea typeface="仿宋_GB2312" panose="02010609030101010101" charset="-122"/>
                          <a:cs typeface="仿宋_GB2312" panose="02010609030101010101" charset="-122"/>
                        </a:rPr>
                        <a:t>首次被发现的</a:t>
                      </a:r>
                      <a:r>
                        <a:rPr lang="en-US" sz="1400" b="0" dirty="0" smtClean="0">
                          <a:latin typeface="仿宋_GB2312" panose="02010609030101010101" charset="-122"/>
                          <a:ea typeface="仿宋_GB2312" panose="02010609030101010101" charset="-122"/>
                          <a:cs typeface="仿宋_GB2312" panose="02010609030101010101" charset="-122"/>
                        </a:rPr>
                        <a:t>；</a:t>
                      </a:r>
                      <a:r>
                        <a:rPr lang="zh-CN" altLang="en-US" sz="1400" b="0" dirty="0" smtClean="0">
                          <a:latin typeface="仿宋_GB2312" panose="02010609030101010101" charset="-122"/>
                          <a:ea typeface="仿宋_GB2312" panose="02010609030101010101" charset="-122"/>
                          <a:cs typeface="仿宋_GB2312" panose="02010609030101010101" charset="-122"/>
                        </a:rPr>
                        <a:t>②</a:t>
                      </a:r>
                      <a:r>
                        <a:rPr lang="en-US" sz="1400" b="0" dirty="0" smtClean="0">
                          <a:latin typeface="仿宋_GB2312" panose="02010609030101010101" charset="-122"/>
                          <a:ea typeface="仿宋_GB2312" panose="02010609030101010101" charset="-122"/>
                          <a:cs typeface="仿宋_GB2312" panose="02010609030101010101" charset="-122"/>
                        </a:rPr>
                        <a:t>责令改正后</a:t>
                      </a:r>
                      <a:r>
                        <a:rPr lang="en-US" sz="1400" b="0" dirty="0">
                          <a:latin typeface="仿宋_GB2312" panose="02010609030101010101" charset="-122"/>
                          <a:ea typeface="仿宋_GB2312" panose="02010609030101010101" charset="-122"/>
                          <a:cs typeface="仿宋_GB2312" panose="02010609030101010101" charset="-122"/>
                        </a:rPr>
                        <a:t>7日内重新提出排污许可证申请的</a:t>
                      </a:r>
                      <a:endParaRPr lang="en-US" altLang="en-US" sz="1400" b="0" dirty="0">
                        <a:latin typeface="仿宋_GB2312" panose="02010609030101010101" charset="-122"/>
                        <a:ea typeface="仿宋_GB2312" panose="02010609030101010101" charset="-122"/>
                        <a:cs typeface="仿宋_GB2312" panose="02010609030101010101" charset="-122"/>
                      </a:endParaRPr>
                    </a:p>
                  </a:txBody>
                  <a:tcPr marL="68580" marR="68580" marT="0" marB="0" anchor="ctr"/>
                </a:tc>
              </a:tr>
              <a:tr h="379730">
                <a:tc>
                  <a:txBody>
                    <a:bodyPr/>
                    <a:lstStyle/>
                    <a:p>
                      <a:pPr indent="0" algn="ctr">
                        <a:lnSpc>
                          <a:spcPts val="1900"/>
                        </a:lnSpc>
                        <a:buNone/>
                      </a:pPr>
                      <a:r>
                        <a:rPr lang="en-US" sz="1400" b="0">
                          <a:latin typeface="仿宋_GB2312" panose="02010609030101010101" charset="-122"/>
                          <a:ea typeface="仿宋_GB2312" panose="02010609030101010101" charset="-122"/>
                          <a:cs typeface="宋体" panose="02010600030101010101" pitchFamily="2" charset="-122"/>
                        </a:rPr>
                        <a:t>28</a:t>
                      </a:r>
                      <a:endParaRPr lang="en-US" altLang="en-US" sz="1400" b="0">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indent="0">
                        <a:lnSpc>
                          <a:spcPts val="1900"/>
                        </a:lnSpc>
                        <a:buNone/>
                      </a:pPr>
                      <a:r>
                        <a:rPr lang="en-US" sz="1400" b="0" dirty="0" err="1">
                          <a:latin typeface="仿宋_GB2312" panose="02010609030101010101" charset="-122"/>
                          <a:ea typeface="仿宋_GB2312" panose="02010609030101010101" charset="-122"/>
                          <a:cs typeface="宋体" panose="02010600030101010101" pitchFamily="2" charset="-122"/>
                        </a:rPr>
                        <a:t>建设项目排气筒未按照环评批复高度要求建设</a:t>
                      </a:r>
                      <a:endParaRPr lang="en-US" altLang="en-US" sz="1400" b="0" dirty="0">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indent="0">
                        <a:lnSpc>
                          <a:spcPts val="1900"/>
                        </a:lnSpc>
                        <a:buNone/>
                      </a:pPr>
                      <a:r>
                        <a:rPr lang="zh-CN" altLang="en-US" sz="1400" b="0" dirty="0" smtClean="0">
                          <a:latin typeface="仿宋_GB2312" panose="02010609030101010101" charset="-122"/>
                          <a:ea typeface="仿宋_GB2312" panose="02010609030101010101" charset="-122"/>
                          <a:cs typeface="仿宋_GB2312" panose="02010609030101010101" charset="-122"/>
                        </a:rPr>
                        <a:t>①</a:t>
                      </a:r>
                      <a:r>
                        <a:rPr lang="en-US" sz="1400" b="0" dirty="0" err="1" smtClean="0">
                          <a:latin typeface="仿宋_GB2312" panose="02010609030101010101" charset="-122"/>
                          <a:ea typeface="仿宋_GB2312" panose="02010609030101010101" charset="-122"/>
                          <a:cs typeface="仿宋_GB2312" panose="02010609030101010101" charset="-122"/>
                        </a:rPr>
                        <a:t>首次被发现</a:t>
                      </a:r>
                      <a:r>
                        <a:rPr lang="en-US" sz="1400" b="0" dirty="0" smtClean="0">
                          <a:latin typeface="仿宋_GB2312" panose="02010609030101010101" charset="-122"/>
                          <a:ea typeface="仿宋_GB2312" panose="02010609030101010101" charset="-122"/>
                          <a:cs typeface="仿宋_GB2312" panose="02010609030101010101" charset="-122"/>
                        </a:rPr>
                        <a:t>；</a:t>
                      </a:r>
                      <a:r>
                        <a:rPr lang="zh-CN" altLang="en-US" sz="1400" b="0" dirty="0" smtClean="0">
                          <a:latin typeface="仿宋_GB2312" panose="02010609030101010101" charset="-122"/>
                          <a:ea typeface="仿宋_GB2312" panose="02010609030101010101" charset="-122"/>
                          <a:cs typeface="仿宋_GB2312" panose="02010609030101010101" charset="-122"/>
                        </a:rPr>
                        <a:t>②</a:t>
                      </a:r>
                      <a:r>
                        <a:rPr lang="en-US" sz="1400" b="0" dirty="0" err="1" smtClean="0">
                          <a:latin typeface="仿宋_GB2312" panose="02010609030101010101" charset="-122"/>
                          <a:ea typeface="仿宋_GB2312" panose="02010609030101010101" charset="-122"/>
                          <a:cs typeface="仿宋_GB2312" panose="02010609030101010101" charset="-122"/>
                        </a:rPr>
                        <a:t>排气筒建设在密闭空间内</a:t>
                      </a:r>
                      <a:r>
                        <a:rPr lang="en-US" sz="1400" b="0" dirty="0" err="1">
                          <a:latin typeface="仿宋_GB2312" panose="02010609030101010101" charset="-122"/>
                          <a:ea typeface="仿宋_GB2312" panose="02010609030101010101" charset="-122"/>
                          <a:cs typeface="仿宋_GB2312" panose="02010609030101010101" charset="-122"/>
                        </a:rPr>
                        <a:t>，污染物排放在密闭空间未直接排放至外环境</a:t>
                      </a:r>
                      <a:r>
                        <a:rPr lang="en-US" sz="1400" b="0" dirty="0" smtClean="0">
                          <a:latin typeface="仿宋_GB2312" panose="02010609030101010101" charset="-122"/>
                          <a:ea typeface="仿宋_GB2312" panose="02010609030101010101" charset="-122"/>
                          <a:cs typeface="仿宋_GB2312" panose="02010609030101010101" charset="-122"/>
                        </a:rPr>
                        <a:t>；</a:t>
                      </a:r>
                      <a:r>
                        <a:rPr lang="zh-CN" altLang="en-US" sz="1400" b="0" kern="1200" dirty="0" smtClean="0">
                          <a:solidFill>
                            <a:schemeClr val="dk1"/>
                          </a:solidFill>
                          <a:latin typeface="仿宋_GB2312" panose="02010609030101010101" charset="-122"/>
                          <a:ea typeface="仿宋_GB2312" panose="02010609030101010101" charset="-122"/>
                          <a:cs typeface="宋体" panose="02010600030101010101" pitchFamily="2" charset="-122"/>
                        </a:rPr>
                        <a:t>③</a:t>
                      </a:r>
                      <a:r>
                        <a:rPr lang="en-US" sz="1400" b="0" dirty="0" err="1" smtClean="0">
                          <a:latin typeface="仿宋_GB2312" panose="02010609030101010101" charset="-122"/>
                          <a:ea typeface="仿宋_GB2312" panose="02010609030101010101" charset="-122"/>
                          <a:cs typeface="仿宋_GB2312" panose="02010609030101010101" charset="-122"/>
                        </a:rPr>
                        <a:t>责令改正后日内完成整改的</a:t>
                      </a:r>
                      <a:endParaRPr lang="en-US" altLang="en-US" sz="1400" b="0" dirty="0">
                        <a:latin typeface="仿宋_GB2312" panose="02010609030101010101" charset="-122"/>
                        <a:ea typeface="仿宋_GB2312" panose="02010609030101010101" charset="-122"/>
                        <a:cs typeface="仿宋_GB2312" panose="02010609030101010101" charset="-122"/>
                      </a:endParaRPr>
                    </a:p>
                  </a:txBody>
                  <a:tcPr marL="68580" marR="68580" marT="0" marB="0" anchor="ctr"/>
                </a:tc>
              </a:tr>
              <a:tr h="379730">
                <a:tc>
                  <a:txBody>
                    <a:bodyPr/>
                    <a:lstStyle/>
                    <a:p>
                      <a:pPr indent="0" algn="ctr">
                        <a:lnSpc>
                          <a:spcPts val="1900"/>
                        </a:lnSpc>
                        <a:buNone/>
                      </a:pPr>
                      <a:r>
                        <a:rPr lang="en-US" sz="1400" b="0">
                          <a:latin typeface="仿宋_GB2312" panose="02010609030101010101" charset="-122"/>
                          <a:ea typeface="仿宋_GB2312" panose="02010609030101010101" charset="-122"/>
                          <a:cs typeface="宋体" panose="02010600030101010101" pitchFamily="2" charset="-122"/>
                        </a:rPr>
                        <a:t>29</a:t>
                      </a:r>
                      <a:endParaRPr lang="en-US" altLang="en-US" sz="1400" b="0">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indent="0">
                        <a:lnSpc>
                          <a:spcPts val="1900"/>
                        </a:lnSpc>
                        <a:buNone/>
                      </a:pPr>
                      <a:r>
                        <a:rPr lang="en-US" sz="1400" b="0" dirty="0" err="1">
                          <a:latin typeface="仿宋_GB2312" panose="02010609030101010101" charset="-122"/>
                          <a:ea typeface="仿宋_GB2312" panose="02010609030101010101" charset="-122"/>
                          <a:cs typeface="宋体" panose="02010600030101010101" pitchFamily="2" charset="-122"/>
                        </a:rPr>
                        <a:t>加油站未按照国家有关规定安装并正常使用油气回收装置</a:t>
                      </a:r>
                      <a:endParaRPr lang="en-US" altLang="en-US" sz="1400" b="0" dirty="0">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indent="0">
                        <a:lnSpc>
                          <a:spcPts val="1900"/>
                        </a:lnSpc>
                        <a:buNone/>
                      </a:pPr>
                      <a:r>
                        <a:rPr lang="zh-CN" altLang="en-US" sz="1400" b="0" dirty="0" smtClean="0">
                          <a:latin typeface="仿宋_GB2312" panose="02010609030101010101" charset="-122"/>
                          <a:ea typeface="仿宋_GB2312" panose="02010609030101010101" charset="-122"/>
                          <a:cs typeface="仿宋_GB2312" panose="02010609030101010101" charset="-122"/>
                        </a:rPr>
                        <a:t>①</a:t>
                      </a:r>
                      <a:r>
                        <a:rPr lang="en-US" sz="1400" b="0" dirty="0" err="1" smtClean="0">
                          <a:latin typeface="仿宋_GB2312" panose="02010609030101010101" charset="-122"/>
                          <a:ea typeface="仿宋_GB2312" panose="02010609030101010101" charset="-122"/>
                          <a:cs typeface="仿宋_GB2312" panose="02010609030101010101" charset="-122"/>
                        </a:rPr>
                        <a:t>首次被发现</a:t>
                      </a:r>
                      <a:r>
                        <a:rPr lang="zh-CN" altLang="en-US" sz="1400" b="0" dirty="0" smtClean="0">
                          <a:latin typeface="仿宋_GB2312" panose="02010609030101010101" charset="-122"/>
                          <a:ea typeface="仿宋_GB2312" panose="02010609030101010101" charset="-122"/>
                          <a:cs typeface="仿宋_GB2312" panose="02010609030101010101" charset="-122"/>
                        </a:rPr>
                        <a:t>；②</a:t>
                      </a:r>
                      <a:r>
                        <a:rPr lang="en-US" sz="1400" b="0" dirty="0" err="1" smtClean="0">
                          <a:latin typeface="仿宋_GB2312" panose="02010609030101010101" charset="-122"/>
                          <a:ea typeface="仿宋_GB2312" panose="02010609030101010101" charset="-122"/>
                          <a:cs typeface="仿宋_GB2312" panose="02010609030101010101" charset="-122"/>
                        </a:rPr>
                        <a:t>气液比监测结果不符合标准限值</a:t>
                      </a:r>
                      <a:r>
                        <a:rPr lang="en-US" sz="1400" b="0" dirty="0" smtClean="0">
                          <a:latin typeface="仿宋_GB2312" panose="02010609030101010101" charset="-122"/>
                          <a:ea typeface="仿宋_GB2312" panose="02010609030101010101" charset="-122"/>
                          <a:cs typeface="仿宋_GB2312" panose="02010609030101010101" charset="-122"/>
                        </a:rPr>
                        <a:t>；</a:t>
                      </a:r>
                      <a:r>
                        <a:rPr lang="zh-CN" altLang="en-US" sz="1400" b="0" kern="1200" dirty="0" smtClean="0">
                          <a:solidFill>
                            <a:schemeClr val="dk1"/>
                          </a:solidFill>
                          <a:latin typeface="仿宋_GB2312" panose="02010609030101010101" charset="-122"/>
                          <a:ea typeface="仿宋_GB2312" panose="02010609030101010101" charset="-122"/>
                          <a:cs typeface="宋体" panose="02010600030101010101" pitchFamily="2" charset="-122"/>
                        </a:rPr>
                        <a:t>③</a:t>
                      </a:r>
                      <a:r>
                        <a:rPr lang="en-US" sz="1400" b="0" dirty="0" err="1" smtClean="0">
                          <a:latin typeface="仿宋_GB2312" panose="02010609030101010101" charset="-122"/>
                          <a:ea typeface="仿宋_GB2312" panose="02010609030101010101" charset="-122"/>
                          <a:cs typeface="仿宋_GB2312" panose="02010609030101010101" charset="-122"/>
                        </a:rPr>
                        <a:t>经责令整改后立即改正的</a:t>
                      </a:r>
                      <a:endParaRPr lang="en-US" altLang="en-US" sz="1400" b="0" dirty="0">
                        <a:latin typeface="仿宋_GB2312" panose="02010609030101010101" charset="-122"/>
                        <a:ea typeface="仿宋_GB2312" panose="02010609030101010101" charset="-122"/>
                        <a:cs typeface="仿宋_GB2312" panose="02010609030101010101" charset="-122"/>
                      </a:endParaRPr>
                    </a:p>
                  </a:txBody>
                  <a:tcPr marL="68580" marR="68580" marT="0" marB="0" anchor="ctr"/>
                </a:tc>
              </a:tr>
              <a:tr h="379730">
                <a:tc>
                  <a:txBody>
                    <a:bodyPr/>
                    <a:lstStyle/>
                    <a:p>
                      <a:pPr indent="0" algn="ctr">
                        <a:lnSpc>
                          <a:spcPts val="1900"/>
                        </a:lnSpc>
                        <a:buNone/>
                      </a:pPr>
                      <a:r>
                        <a:rPr lang="en-US" sz="1400" b="0">
                          <a:latin typeface="仿宋_GB2312" panose="02010609030101010101" charset="-122"/>
                          <a:ea typeface="仿宋_GB2312" panose="02010609030101010101" charset="-122"/>
                          <a:cs typeface="宋体" panose="02010600030101010101" pitchFamily="2" charset="-122"/>
                        </a:rPr>
                        <a:t>30</a:t>
                      </a:r>
                      <a:endParaRPr lang="en-US" altLang="en-US" sz="1400" b="0">
                        <a:latin typeface="仿宋_GB2312" panose="02010609030101010101" charset="-122"/>
                        <a:ea typeface="仿宋_GB2312" panose="02010609030101010101" charset="-122"/>
                        <a:cs typeface="宋体" panose="02010600030101010101" pitchFamily="2" charset="-122"/>
                      </a:endParaRPr>
                    </a:p>
                  </a:txBody>
                  <a:tcPr marL="68580" marR="68580" marT="0" marB="0" anchor="ctr"/>
                </a:tc>
                <a:tc>
                  <a:txBody>
                    <a:bodyPr/>
                    <a:lstStyle/>
                    <a:p>
                      <a:pPr indent="0">
                        <a:lnSpc>
                          <a:spcPts val="1900"/>
                        </a:lnSpc>
                        <a:buNone/>
                      </a:pPr>
                      <a:r>
                        <a:rPr lang="en-US" sz="1400" b="0">
                          <a:latin typeface="仿宋_GB2312" panose="02010609030101010101" charset="-122"/>
                          <a:ea typeface="仿宋_GB2312" panose="02010609030101010101" charset="-122"/>
                          <a:cs typeface="仿宋_GB2312" panose="02010609030101010101" charset="-122"/>
                        </a:rPr>
                        <a:t>违法行为首次被发现且应受到的处罚金额不足5万元</a:t>
                      </a:r>
                      <a:endParaRPr lang="en-US" altLang="en-US" sz="1400" b="0">
                        <a:latin typeface="仿宋_GB2312" panose="02010609030101010101" charset="-122"/>
                        <a:ea typeface="仿宋_GB2312" panose="02010609030101010101" charset="-122"/>
                        <a:cs typeface="仿宋_GB2312" panose="02010609030101010101" charset="-122"/>
                      </a:endParaRPr>
                    </a:p>
                  </a:txBody>
                  <a:tcPr marL="68580" marR="68580" marT="0" marB="0" anchor="ctr"/>
                </a:tc>
                <a:tc>
                  <a:txBody>
                    <a:bodyPr/>
                    <a:lstStyle/>
                    <a:p>
                      <a:pPr indent="0">
                        <a:lnSpc>
                          <a:spcPts val="1900"/>
                        </a:lnSpc>
                        <a:buNone/>
                      </a:pPr>
                      <a:r>
                        <a:rPr lang="en-US" sz="1400" b="0" dirty="0">
                          <a:latin typeface="仿宋_GB2312" panose="02010609030101010101" charset="-122"/>
                          <a:ea typeface="仿宋_GB2312" panose="02010609030101010101" charset="-122"/>
                          <a:cs typeface="仿宋_GB2312" panose="02010609030101010101" charset="-122"/>
                        </a:rPr>
                        <a:t>积极履行生态损害赔偿责任，自立案之日起60日内足额缴纳生态损害赔偿金的</a:t>
                      </a:r>
                      <a:endParaRPr lang="en-US" altLang="en-US" sz="1400" b="0" dirty="0">
                        <a:latin typeface="仿宋_GB2312" panose="02010609030101010101" charset="-122"/>
                        <a:ea typeface="仿宋_GB2312" panose="02010609030101010101" charset="-122"/>
                        <a:cs typeface="仿宋_GB2312" panose="02010609030101010101" charset="-122"/>
                      </a:endParaRPr>
                    </a:p>
                  </a:txBody>
                  <a:tcPr marL="68580" marR="68580" marT="0" marB="0" anchor="ctr"/>
                </a:tc>
              </a:tr>
            </a:tbl>
          </a:graphicData>
        </a:graphic>
      </p:graphicFrame>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3" name="Group 5"/>
          <p:cNvGrpSpPr/>
          <p:nvPr/>
        </p:nvGrpSpPr>
        <p:grpSpPr>
          <a:xfrm>
            <a:off x="0" y="3175"/>
            <a:ext cx="12192000" cy="6854825"/>
            <a:chOff x="0" y="3175"/>
            <a:chExt cx="12192000" cy="6854825"/>
          </a:xfrm>
        </p:grpSpPr>
        <p:sp>
          <p:nvSpPr>
            <p:cNvPr id="1049193" name="Freeform 9"/>
            <p:cNvSpPr/>
            <p:nvPr/>
          </p:nvSpPr>
          <p:spPr bwMode="auto">
            <a:xfrm>
              <a:off x="5475817" y="3175"/>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false" compatLnSpc="true"/>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9194" name="矩形 14"/>
            <p:cNvSpPr/>
            <p:nvPr/>
          </p:nvSpPr>
          <p:spPr>
            <a:xfrm>
              <a:off x="0" y="6533321"/>
              <a:ext cx="12192000" cy="324679"/>
            </a:xfrm>
            <a:prstGeom prst="rect">
              <a:avLst/>
            </a:prstGeom>
            <a:gradFill>
              <a:gsLst>
                <a:gs pos="0">
                  <a:schemeClr val="accent1"/>
                </a:gs>
                <a:gs pos="100000">
                  <a:schemeClr val="accent2"/>
                </a:gs>
              </a:gsLst>
              <a:lin ang="108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pic>
        <p:nvPicPr>
          <p:cNvPr id="2097192" name="Picture 2" descr="C:\Users\Administrator\Desktop\d439b6003af33a87e950a77b741407385343fbf21f33_看图王.jpg"/>
          <p:cNvPicPr>
            <a:picLocks noChangeAspect="true" noChangeArrowheads="true"/>
          </p:cNvPicPr>
          <p:nvPr/>
        </p:nvPicPr>
        <p:blipFill>
          <a:blip r:embed="rId1" cstate="print"/>
          <a:srcRect/>
          <a:stretch>
            <a:fillRect/>
          </a:stretch>
        </p:blipFill>
        <p:spPr bwMode="auto">
          <a:xfrm>
            <a:off x="317997" y="319405"/>
            <a:ext cx="684000" cy="637870"/>
          </a:xfrm>
          <a:prstGeom prst="rect">
            <a:avLst/>
          </a:prstGeom>
          <a:noFill/>
        </p:spPr>
      </p:pic>
      <p:sp>
        <p:nvSpPr>
          <p:cNvPr id="1049195" name="文本框 137"/>
          <p:cNvSpPr txBox="true"/>
          <p:nvPr/>
        </p:nvSpPr>
        <p:spPr>
          <a:xfrm>
            <a:off x="1239358" y="405765"/>
            <a:ext cx="5186035" cy="492443"/>
          </a:xfrm>
          <a:prstGeom prst="rect">
            <a:avLst/>
          </a:prstGeom>
          <a:noFill/>
        </p:spPr>
        <p:txBody>
          <a:bodyPr wrap="none" rtlCol="0" anchor="t">
            <a:spAutoFit/>
          </a:bodyPr>
          <a:lstStyle/>
          <a:p>
            <a:pPr fontAlgn="base">
              <a:spcBef>
                <a:spcPct val="0"/>
              </a:spcBef>
              <a:spcAft>
                <a:spcPct val="0"/>
              </a:spcAft>
            </a:pPr>
            <a:r>
              <a:rPr lang="zh-CN" altLang="en-US" sz="2600" dirty="0" smtClean="0">
                <a:latin typeface="方正小标宋简体" panose="02000000000000000000" charset="-122"/>
                <a:ea typeface="方正小标宋简体" panose="02000000000000000000" charset="-122"/>
                <a:cs typeface="+mn-ea"/>
                <a:sym typeface="+mn-lt"/>
              </a:rPr>
              <a:t>（九）推进柔性执法包容审慎执法</a:t>
            </a:r>
            <a:endParaRPr lang="zh-CN" altLang="en-US" sz="2600" dirty="0" smtClean="0">
              <a:latin typeface="方正小标宋简体" panose="02000000000000000000" charset="-122"/>
              <a:ea typeface="方正小标宋简体" panose="02000000000000000000" charset="-122"/>
              <a:cs typeface="+mn-ea"/>
              <a:sym typeface="+mn-lt"/>
            </a:endParaRPr>
          </a:p>
        </p:txBody>
      </p:sp>
      <p:sp>
        <p:nvSpPr>
          <p:cNvPr id="1049196" name="文本框 2"/>
          <p:cNvSpPr txBox="true"/>
          <p:nvPr>
            <p:custDataLst>
              <p:tags r:id="rId2"/>
            </p:custDataLst>
          </p:nvPr>
        </p:nvSpPr>
        <p:spPr>
          <a:xfrm>
            <a:off x="1315085" y="1431925"/>
            <a:ext cx="5992495" cy="435632"/>
          </a:xfrm>
          <a:prstGeom prst="rect">
            <a:avLst/>
          </a:prstGeom>
          <a:noFill/>
        </p:spPr>
        <p:txBody>
          <a:bodyPr wrap="square">
            <a:spAutoFit/>
          </a:bodyPr>
          <a:lstStyle/>
          <a:p>
            <a:pPr algn="just">
              <a:lnSpc>
                <a:spcPct val="120000"/>
              </a:lnSpc>
            </a:pPr>
            <a:r>
              <a:rPr lang="zh-CN" altLang="en-US" sz="2000" b="1" dirty="0" smtClean="0">
                <a:solidFill>
                  <a:srgbClr val="007F00"/>
                </a:solidFill>
                <a:cs typeface="+mn-ea"/>
                <a:sym typeface="+mn-lt"/>
              </a:rPr>
              <a:t>柔性执法取得成效</a:t>
            </a:r>
            <a:endParaRPr lang="zh-CN" altLang="en-US" sz="2000" b="1" dirty="0" smtClean="0">
              <a:solidFill>
                <a:srgbClr val="007F00"/>
              </a:solidFill>
              <a:cs typeface="+mn-ea"/>
              <a:sym typeface="+mn-lt"/>
            </a:endParaRPr>
          </a:p>
        </p:txBody>
      </p:sp>
      <p:sp>
        <p:nvSpPr>
          <p:cNvPr id="1049197" name="矩形 12"/>
          <p:cNvSpPr/>
          <p:nvPr>
            <p:custDataLst>
              <p:tags r:id="rId3"/>
            </p:custDataLst>
          </p:nvPr>
        </p:nvSpPr>
        <p:spPr>
          <a:xfrm>
            <a:off x="839788" y="1585159"/>
            <a:ext cx="153907" cy="153907"/>
          </a:xfrm>
          <a:prstGeom prst="rect">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049198" name="文本框 4"/>
          <p:cNvSpPr txBox="true"/>
          <p:nvPr/>
        </p:nvSpPr>
        <p:spPr>
          <a:xfrm>
            <a:off x="4823460" y="3488690"/>
            <a:ext cx="2676525" cy="1527175"/>
          </a:xfrm>
          <a:prstGeom prst="rect">
            <a:avLst/>
          </a:prstGeom>
          <a:noFill/>
        </p:spPr>
        <p:txBody>
          <a:bodyPr wrap="square" rtlCol="0">
            <a:spAutoFit/>
          </a:bodyPr>
          <a:lstStyle/>
          <a:p>
            <a:pPr indent="0" algn="just" fontAlgn="auto">
              <a:lnSpc>
                <a:spcPts val="2800"/>
              </a:lnSpc>
            </a:pPr>
            <a:r>
              <a:rPr lang="en-US" altLang="zh-CN" sz="2000" dirty="0" smtClean="0">
                <a:latin typeface="+mn-ea"/>
                <a:cs typeface="+mn-ea"/>
                <a:sym typeface="+mn-ea"/>
              </a:rPr>
              <a:t>	</a:t>
            </a:r>
            <a:r>
              <a:rPr lang="en-US" altLang="zh-CN" dirty="0" smtClean="0">
                <a:latin typeface="+mn-ea"/>
                <a:cs typeface="+mn-ea"/>
                <a:sym typeface="+mn-ea"/>
              </a:rPr>
              <a:t>2022</a:t>
            </a:r>
            <a:r>
              <a:rPr lang="zh-CN" altLang="en-US" dirty="0" smtClean="0">
                <a:latin typeface="+mn-ea"/>
                <a:cs typeface="+mn-ea"/>
                <a:sym typeface="+mn-ea"/>
              </a:rPr>
              <a:t>年</a:t>
            </a:r>
            <a:r>
              <a:rPr lang="zh-CN" altLang="en-US" dirty="0">
                <a:latin typeface="+mn-ea"/>
                <a:cs typeface="+mn-ea"/>
                <a:sym typeface="+mn-ea"/>
              </a:rPr>
              <a:t>以来</a:t>
            </a:r>
            <a:r>
              <a:rPr lang="zh-CN" altLang="en-US" dirty="0" smtClean="0">
                <a:latin typeface="+mn-ea"/>
                <a:cs typeface="+mn-ea"/>
                <a:sym typeface="+mn-ea"/>
              </a:rPr>
              <a:t>，对符合枣环字</a:t>
            </a:r>
            <a:r>
              <a:rPr lang="en-US" altLang="zh-CN" dirty="0" smtClean="0">
                <a:latin typeface="+mn-ea"/>
                <a:cs typeface="+mn-ea"/>
                <a:sym typeface="+mn-ea"/>
              </a:rPr>
              <a:t>〔2022〕64</a:t>
            </a:r>
            <a:r>
              <a:rPr lang="zh-CN" altLang="en-US" dirty="0" smtClean="0">
                <a:latin typeface="+mn-ea"/>
                <a:cs typeface="+mn-ea"/>
                <a:sym typeface="+mn-ea"/>
              </a:rPr>
              <a:t>号清单相关适用条件的违法行为给予“不罚”“轻罚”。</a:t>
            </a:r>
            <a:endParaRPr lang="zh-CN" altLang="en-US" dirty="0">
              <a:latin typeface="+mn-ea"/>
              <a:cs typeface="+mn-ea"/>
              <a:sym typeface="+mn-ea"/>
            </a:endParaRPr>
          </a:p>
        </p:txBody>
      </p:sp>
      <p:sp>
        <p:nvSpPr>
          <p:cNvPr id="39" name="文本框 24"/>
          <p:cNvSpPr txBox="true">
            <a:spLocks noChangeArrowheads="true"/>
          </p:cNvSpPr>
          <p:nvPr/>
        </p:nvSpPr>
        <p:spPr bwMode="auto">
          <a:xfrm>
            <a:off x="889686" y="4493422"/>
            <a:ext cx="2564341" cy="80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94" tIns="43347" rIns="86694" bIns="43347">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30000"/>
              </a:lnSpc>
            </a:pPr>
            <a:r>
              <a:rPr lang="zh-CN" altLang="en-US" dirty="0" smtClean="0">
                <a:latin typeface="微软雅黑" panose="020B0503020204020204" pitchFamily="34" charset="-122"/>
                <a:ea typeface="仿宋_GB2312" panose="02010609030101010101" charset="-122"/>
                <a:cs typeface="+mn-ea"/>
                <a:sym typeface="+mn-lt"/>
              </a:rPr>
              <a:t>共对</a:t>
            </a:r>
            <a:r>
              <a:rPr lang="en-US" altLang="zh-CN" dirty="0" smtClean="0">
                <a:latin typeface="微软雅黑" panose="020B0503020204020204" pitchFamily="34" charset="-122"/>
                <a:ea typeface="仿宋_GB2312" panose="02010609030101010101" charset="-122"/>
                <a:cs typeface="+mn-ea"/>
                <a:sym typeface="+mn-lt"/>
              </a:rPr>
              <a:t>67</a:t>
            </a:r>
            <a:r>
              <a:rPr lang="zh-CN" altLang="en-US" dirty="0" smtClean="0">
                <a:latin typeface="微软雅黑" panose="020B0503020204020204" pitchFamily="34" charset="-122"/>
                <a:ea typeface="仿宋_GB2312" panose="02010609030101010101" charset="-122"/>
                <a:cs typeface="+mn-ea"/>
                <a:sym typeface="+mn-lt"/>
              </a:rPr>
              <a:t>家次轻微违法行为的排污单位不予处罚。</a:t>
            </a:r>
            <a:endParaRPr lang="en-GB" altLang="zh-CN" dirty="0">
              <a:latin typeface="微软雅黑" panose="020B0503020204020204" pitchFamily="34" charset="-122"/>
              <a:ea typeface="仿宋_GB2312" panose="02010609030101010101" charset="-122"/>
              <a:cs typeface="+mn-ea"/>
              <a:sym typeface="+mn-lt"/>
            </a:endParaRPr>
          </a:p>
        </p:txBody>
      </p:sp>
      <p:sp>
        <p:nvSpPr>
          <p:cNvPr id="51" name="文本框 54"/>
          <p:cNvSpPr txBox="true">
            <a:spLocks noChangeArrowheads="true"/>
          </p:cNvSpPr>
          <p:nvPr/>
        </p:nvSpPr>
        <p:spPr bwMode="auto">
          <a:xfrm>
            <a:off x="8970389" y="4354648"/>
            <a:ext cx="2694389" cy="1167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94" tIns="43347" rIns="86694" bIns="43347">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30000"/>
              </a:lnSpc>
            </a:pPr>
            <a:r>
              <a:rPr lang="zh-CN" altLang="en-US" dirty="0" smtClean="0">
                <a:latin typeface="微软雅黑" panose="020B0503020204020204" pitchFamily="34" charset="-122"/>
                <a:ea typeface="仿宋_GB2312" panose="02010609030101010101" charset="-122"/>
                <a:cs typeface="+mn-ea"/>
                <a:sym typeface="+mn-lt"/>
              </a:rPr>
              <a:t>对</a:t>
            </a:r>
            <a:r>
              <a:rPr lang="en-US" altLang="zh-CN" dirty="0" smtClean="0">
                <a:latin typeface="微软雅黑" panose="020B0503020204020204" pitchFamily="34" charset="-122"/>
                <a:ea typeface="仿宋_GB2312" panose="02010609030101010101" charset="-122"/>
                <a:cs typeface="+mn-ea"/>
                <a:sym typeface="+mn-lt"/>
              </a:rPr>
              <a:t>7</a:t>
            </a:r>
            <a:r>
              <a:rPr lang="zh-CN" altLang="en-US" dirty="0" smtClean="0">
                <a:latin typeface="微软雅黑" panose="020B0503020204020204" pitchFamily="34" charset="-122"/>
                <a:ea typeface="仿宋_GB2312" panose="02010609030101010101" charset="-122"/>
                <a:cs typeface="+mn-ea"/>
                <a:sym typeface="+mn-lt"/>
              </a:rPr>
              <a:t>家次符合减轻或从轻处罚条件的排污单位从轻或者减轻处罚。</a:t>
            </a:r>
            <a:endParaRPr lang="en-GB" altLang="zh-CN" dirty="0">
              <a:latin typeface="微软雅黑" panose="020B0503020204020204" pitchFamily="34" charset="-122"/>
              <a:ea typeface="仿宋_GB2312" panose="02010609030101010101" charset="-122"/>
              <a:cs typeface="+mn-ea"/>
              <a:sym typeface="+mn-lt"/>
            </a:endParaRPr>
          </a:p>
        </p:txBody>
      </p:sp>
      <p:sp>
        <p:nvSpPr>
          <p:cNvPr id="85" name="文本框 54"/>
          <p:cNvSpPr txBox="true">
            <a:spLocks noChangeArrowheads="true"/>
          </p:cNvSpPr>
          <p:nvPr/>
        </p:nvSpPr>
        <p:spPr bwMode="auto">
          <a:xfrm>
            <a:off x="7651307" y="2052283"/>
            <a:ext cx="3012574" cy="80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94" tIns="43347" rIns="86694" bIns="43347">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30000"/>
              </a:lnSpc>
            </a:pPr>
            <a:r>
              <a:rPr lang="zh-CN" altLang="en-US" dirty="0" smtClean="0">
                <a:latin typeface="微软雅黑" panose="020B0503020204020204" pitchFamily="34" charset="-122"/>
                <a:ea typeface="仿宋_GB2312" panose="02010609030101010101" charset="-122"/>
                <a:cs typeface="+mn-ea"/>
                <a:sym typeface="+mn-lt"/>
              </a:rPr>
              <a:t>通过实施从轻或者减轻处罚，共计减轻处罚</a:t>
            </a:r>
            <a:r>
              <a:rPr lang="en-US" altLang="zh-CN" dirty="0" smtClean="0">
                <a:latin typeface="微软雅黑" panose="020B0503020204020204" pitchFamily="34" charset="-122"/>
                <a:ea typeface="仿宋_GB2312" panose="02010609030101010101" charset="-122"/>
                <a:cs typeface="+mn-ea"/>
                <a:sym typeface="+mn-lt"/>
              </a:rPr>
              <a:t>17.0287</a:t>
            </a:r>
            <a:r>
              <a:rPr lang="zh-CN" altLang="en-US" dirty="0" smtClean="0">
                <a:latin typeface="微软雅黑" panose="020B0503020204020204" pitchFamily="34" charset="-122"/>
                <a:ea typeface="仿宋_GB2312" panose="02010609030101010101" charset="-122"/>
                <a:cs typeface="+mn-ea"/>
                <a:sym typeface="+mn-lt"/>
              </a:rPr>
              <a:t>万元。</a:t>
            </a:r>
            <a:endParaRPr lang="en-GB" altLang="zh-CN" dirty="0">
              <a:latin typeface="微软雅黑" panose="020B0503020204020204" pitchFamily="34" charset="-122"/>
              <a:ea typeface="仿宋_GB2312" panose="02010609030101010101" charset="-122"/>
              <a:cs typeface="+mn-ea"/>
              <a:sym typeface="+mn-lt"/>
            </a:endParaRPr>
          </a:p>
        </p:txBody>
      </p:sp>
      <p:sp>
        <p:nvSpPr>
          <p:cNvPr id="87" name="Rectangle: Rounded Corners 4"/>
          <p:cNvSpPr/>
          <p:nvPr/>
        </p:nvSpPr>
        <p:spPr>
          <a:xfrm rot="18900000">
            <a:off x="4273143" y="2313598"/>
            <a:ext cx="3888000" cy="3888000"/>
          </a:xfrm>
          <a:prstGeom prst="ellipse">
            <a:avLst/>
          </a:prstGeom>
          <a:no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96" name="组合 95"/>
          <p:cNvGrpSpPr/>
          <p:nvPr/>
        </p:nvGrpSpPr>
        <p:grpSpPr>
          <a:xfrm>
            <a:off x="5539379" y="1790586"/>
            <a:ext cx="1224000" cy="1224000"/>
            <a:chOff x="225952" y="4825465"/>
            <a:chExt cx="1406828" cy="1406828"/>
          </a:xfrm>
        </p:grpSpPr>
        <p:sp>
          <p:nvSpPr>
            <p:cNvPr id="91" name="Oval 8"/>
            <p:cNvSpPr/>
            <p:nvPr/>
          </p:nvSpPr>
          <p:spPr>
            <a:xfrm>
              <a:off x="225952" y="4825465"/>
              <a:ext cx="1406828" cy="140682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5" name="TextBox 12"/>
            <p:cNvSpPr txBox="true"/>
            <p:nvPr/>
          </p:nvSpPr>
          <p:spPr>
            <a:xfrm>
              <a:off x="516271" y="5147038"/>
              <a:ext cx="826190" cy="812322"/>
            </a:xfrm>
            <a:prstGeom prst="rect">
              <a:avLst/>
            </a:prstGeom>
            <a:noFill/>
          </p:spPr>
          <p:txBody>
            <a:bodyPr wrap="none" rtlCol="0">
              <a:spAutoFit/>
            </a:bodyPr>
            <a:lstStyle/>
            <a:p>
              <a:pPr algn="ctr"/>
              <a:r>
                <a:rPr lang="en-US" altLang="zh-CN" sz="2000" b="1" dirty="0" smtClean="0">
                  <a:solidFill>
                    <a:schemeClr val="bg1"/>
                  </a:solidFill>
                  <a:latin typeface="+mn-ea"/>
                  <a:sym typeface="思源黑体" panose="020B0500000000000000" pitchFamily="34" charset="-122"/>
                </a:rPr>
                <a:t>17</a:t>
              </a:r>
              <a:r>
                <a:rPr lang="zh-CN" altLang="en-US" sz="2000" b="1" dirty="0" smtClean="0">
                  <a:solidFill>
                    <a:schemeClr val="bg1"/>
                  </a:solidFill>
                  <a:latin typeface="+mn-ea"/>
                  <a:sym typeface="思源黑体" panose="020B0500000000000000" pitchFamily="34" charset="-122"/>
                </a:rPr>
                <a:t>余</a:t>
              </a:r>
              <a:endParaRPr lang="en-US" altLang="zh-CN" sz="2000" b="1" dirty="0" smtClean="0">
                <a:solidFill>
                  <a:schemeClr val="bg1"/>
                </a:solidFill>
                <a:latin typeface="+mn-ea"/>
                <a:sym typeface="思源黑体" panose="020B0500000000000000" pitchFamily="34" charset="-122"/>
              </a:endParaRPr>
            </a:p>
            <a:p>
              <a:pPr algn="ctr"/>
              <a:r>
                <a:rPr lang="zh-CN" altLang="en-US" sz="2000" b="1" dirty="0" smtClean="0">
                  <a:solidFill>
                    <a:schemeClr val="bg1"/>
                  </a:solidFill>
                  <a:latin typeface="+mn-ea"/>
                  <a:sym typeface="思源黑体" panose="020B0500000000000000" pitchFamily="34" charset="-122"/>
                </a:rPr>
                <a:t>万元</a:t>
              </a:r>
              <a:endParaRPr lang="en-US" altLang="zh-CN" sz="2000" b="1" dirty="0">
                <a:solidFill>
                  <a:schemeClr val="bg1"/>
                </a:solidFill>
                <a:latin typeface="+mn-ea"/>
                <a:sym typeface="思源黑体" panose="020B0500000000000000" pitchFamily="34" charset="-122"/>
              </a:endParaRPr>
            </a:p>
          </p:txBody>
        </p:sp>
      </p:grpSp>
      <p:grpSp>
        <p:nvGrpSpPr>
          <p:cNvPr id="97" name="组合 96"/>
          <p:cNvGrpSpPr/>
          <p:nvPr/>
        </p:nvGrpSpPr>
        <p:grpSpPr>
          <a:xfrm>
            <a:off x="3614092" y="4186441"/>
            <a:ext cx="1224000" cy="1224000"/>
            <a:chOff x="309154" y="5039310"/>
            <a:chExt cx="1406828" cy="1406828"/>
          </a:xfrm>
        </p:grpSpPr>
        <p:sp>
          <p:nvSpPr>
            <p:cNvPr id="98" name="Oval 8"/>
            <p:cNvSpPr/>
            <p:nvPr/>
          </p:nvSpPr>
          <p:spPr>
            <a:xfrm>
              <a:off x="309154" y="5039310"/>
              <a:ext cx="1406828" cy="140682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9" name="TextBox 12"/>
            <p:cNvSpPr txBox="true"/>
            <p:nvPr/>
          </p:nvSpPr>
          <p:spPr>
            <a:xfrm>
              <a:off x="656912" y="5370991"/>
              <a:ext cx="690880" cy="706755"/>
            </a:xfrm>
            <a:prstGeom prst="rect">
              <a:avLst/>
            </a:prstGeom>
            <a:noFill/>
          </p:spPr>
          <p:txBody>
            <a:bodyPr wrap="none" rtlCol="0">
              <a:spAutoFit/>
            </a:bodyPr>
            <a:lstStyle/>
            <a:p>
              <a:pPr algn="ctr"/>
              <a:r>
                <a:rPr lang="en-US" altLang="zh-CN" sz="2000" b="1" dirty="0" smtClean="0">
                  <a:solidFill>
                    <a:schemeClr val="bg1"/>
                  </a:solidFill>
                  <a:latin typeface="+mn-ea"/>
                  <a:sym typeface="思源黑体" panose="020B0500000000000000" pitchFamily="34" charset="-122"/>
                </a:rPr>
                <a:t>67</a:t>
              </a:r>
              <a:endParaRPr lang="en-US" altLang="zh-CN" sz="2000" b="1" dirty="0" smtClean="0">
                <a:solidFill>
                  <a:schemeClr val="bg1"/>
                </a:solidFill>
                <a:latin typeface="+mn-ea"/>
                <a:sym typeface="思源黑体" panose="020B0500000000000000" pitchFamily="34" charset="-122"/>
              </a:endParaRPr>
            </a:p>
            <a:p>
              <a:pPr algn="ctr"/>
              <a:r>
                <a:rPr lang="zh-CN" altLang="en-US" sz="2000" b="1" dirty="0" smtClean="0">
                  <a:solidFill>
                    <a:schemeClr val="bg1"/>
                  </a:solidFill>
                  <a:latin typeface="+mn-ea"/>
                  <a:sym typeface="思源黑体" panose="020B0500000000000000" pitchFamily="34" charset="-122"/>
                </a:rPr>
                <a:t>家次</a:t>
              </a:r>
              <a:endParaRPr lang="en-US" altLang="zh-CN" sz="2000" b="1" dirty="0">
                <a:solidFill>
                  <a:schemeClr val="bg1"/>
                </a:solidFill>
                <a:latin typeface="+mn-ea"/>
                <a:sym typeface="思源黑体" panose="020B0500000000000000" pitchFamily="34" charset="-122"/>
              </a:endParaRPr>
            </a:p>
          </p:txBody>
        </p:sp>
      </p:grpSp>
      <p:grpSp>
        <p:nvGrpSpPr>
          <p:cNvPr id="100" name="组合 99"/>
          <p:cNvGrpSpPr/>
          <p:nvPr/>
        </p:nvGrpSpPr>
        <p:grpSpPr>
          <a:xfrm>
            <a:off x="7434082" y="4198506"/>
            <a:ext cx="1224000" cy="1224000"/>
            <a:chOff x="225952" y="5053177"/>
            <a:chExt cx="1224000" cy="1224000"/>
          </a:xfrm>
        </p:grpSpPr>
        <p:sp>
          <p:nvSpPr>
            <p:cNvPr id="101" name="Oval 8"/>
            <p:cNvSpPr/>
            <p:nvPr/>
          </p:nvSpPr>
          <p:spPr>
            <a:xfrm>
              <a:off x="225952" y="5053177"/>
              <a:ext cx="1224000" cy="1224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2" name="TextBox 12"/>
            <p:cNvSpPr txBox="true"/>
            <p:nvPr/>
          </p:nvSpPr>
          <p:spPr>
            <a:xfrm>
              <a:off x="492512" y="5311800"/>
              <a:ext cx="690880" cy="706755"/>
            </a:xfrm>
            <a:prstGeom prst="rect">
              <a:avLst/>
            </a:prstGeom>
            <a:noFill/>
          </p:spPr>
          <p:txBody>
            <a:bodyPr wrap="none" rtlCol="0">
              <a:spAutoFit/>
            </a:bodyPr>
            <a:lstStyle/>
            <a:p>
              <a:pPr algn="ctr"/>
              <a:r>
                <a:rPr lang="en-US" altLang="zh-CN" sz="2000" b="1" dirty="0" smtClean="0">
                  <a:solidFill>
                    <a:schemeClr val="bg1"/>
                  </a:solidFill>
                  <a:latin typeface="+mn-ea"/>
                  <a:sym typeface="思源黑体" panose="020B0500000000000000" pitchFamily="34" charset="-122"/>
                </a:rPr>
                <a:t>7</a:t>
              </a:r>
              <a:endParaRPr lang="en-US" altLang="zh-CN" sz="2000" b="1" dirty="0" smtClean="0">
                <a:solidFill>
                  <a:schemeClr val="bg1"/>
                </a:solidFill>
                <a:latin typeface="+mn-ea"/>
                <a:sym typeface="思源黑体" panose="020B0500000000000000" pitchFamily="34" charset="-122"/>
              </a:endParaRPr>
            </a:p>
            <a:p>
              <a:pPr algn="ctr"/>
              <a:r>
                <a:rPr lang="zh-CN" altLang="en-US" sz="2000" b="1" dirty="0" smtClean="0">
                  <a:solidFill>
                    <a:schemeClr val="bg1"/>
                  </a:solidFill>
                  <a:latin typeface="+mn-ea"/>
                  <a:sym typeface="思源黑体" panose="020B0500000000000000" pitchFamily="34" charset="-122"/>
                </a:rPr>
                <a:t>家次</a:t>
              </a:r>
              <a:endParaRPr lang="en-US" altLang="zh-CN" sz="2000" b="1" dirty="0">
                <a:solidFill>
                  <a:schemeClr val="bg1"/>
                </a:solidFill>
                <a:latin typeface="+mn-ea"/>
                <a:sym typeface="思源黑体" panose="020B0500000000000000" pitchFamily="34" charset="-122"/>
              </a:endParaRPr>
            </a:p>
          </p:txBody>
        </p:sp>
      </p:grpSp>
    </p:spTree>
  </p:cSld>
  <p:clrMapOvr>
    <a:masterClrMapping/>
  </p:clrMapOvr>
  <p:transition spd="slow"/>
  <p:timing>
    <p:tnLst>
      <p:par>
        <p:cTn id="1" dur="indefinite" restart="never" nodeType="tmRoot"/>
      </p:par>
    </p:tnLst>
    <p:bldLst>
      <p:bldP spid="39" grpId="0"/>
      <p:bldP spid="51" grpId="0"/>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7" name="Group 5"/>
          <p:cNvGrpSpPr/>
          <p:nvPr/>
        </p:nvGrpSpPr>
        <p:grpSpPr>
          <a:xfrm>
            <a:off x="0" y="3175"/>
            <a:ext cx="12192000" cy="6854825"/>
            <a:chOff x="0" y="3175"/>
            <a:chExt cx="12192000" cy="6854825"/>
          </a:xfrm>
        </p:grpSpPr>
        <p:sp>
          <p:nvSpPr>
            <p:cNvPr id="1049202" name="Freeform 9"/>
            <p:cNvSpPr/>
            <p:nvPr/>
          </p:nvSpPr>
          <p:spPr bwMode="auto">
            <a:xfrm>
              <a:off x="5475817" y="3175"/>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false" compatLnSpc="true"/>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9203" name="矩形 14"/>
            <p:cNvSpPr/>
            <p:nvPr/>
          </p:nvSpPr>
          <p:spPr>
            <a:xfrm>
              <a:off x="0" y="6533321"/>
              <a:ext cx="12192000" cy="324679"/>
            </a:xfrm>
            <a:prstGeom prst="rect">
              <a:avLst/>
            </a:prstGeom>
            <a:gradFill>
              <a:gsLst>
                <a:gs pos="0">
                  <a:schemeClr val="accent1"/>
                </a:gs>
                <a:gs pos="100000">
                  <a:schemeClr val="accent2"/>
                </a:gs>
              </a:gsLst>
              <a:lin ang="108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pic>
        <p:nvPicPr>
          <p:cNvPr id="2097193" name="Picture 2" descr="C:\Users\Administrator\Desktop\d439b6003af33a87e950a77b741407385343fbf21f33_看图王.jpg"/>
          <p:cNvPicPr>
            <a:picLocks noChangeAspect="true" noChangeArrowheads="true"/>
          </p:cNvPicPr>
          <p:nvPr/>
        </p:nvPicPr>
        <p:blipFill>
          <a:blip r:embed="rId1" cstate="print"/>
          <a:srcRect/>
          <a:stretch>
            <a:fillRect/>
          </a:stretch>
        </p:blipFill>
        <p:spPr bwMode="auto">
          <a:xfrm>
            <a:off x="317997" y="319405"/>
            <a:ext cx="684000" cy="637870"/>
          </a:xfrm>
          <a:prstGeom prst="rect">
            <a:avLst/>
          </a:prstGeom>
          <a:noFill/>
        </p:spPr>
      </p:pic>
      <p:sp>
        <p:nvSpPr>
          <p:cNvPr id="1049204" name="文本框 137"/>
          <p:cNvSpPr txBox="true"/>
          <p:nvPr/>
        </p:nvSpPr>
        <p:spPr>
          <a:xfrm>
            <a:off x="1239358" y="405765"/>
            <a:ext cx="4519186" cy="492443"/>
          </a:xfrm>
          <a:prstGeom prst="rect">
            <a:avLst/>
          </a:prstGeom>
          <a:noFill/>
        </p:spPr>
        <p:txBody>
          <a:bodyPr wrap="none" rtlCol="0" anchor="t">
            <a:spAutoFit/>
          </a:bodyPr>
          <a:lstStyle/>
          <a:p>
            <a:pPr algn="l" fontAlgn="base">
              <a:spcBef>
                <a:spcPct val="0"/>
              </a:spcBef>
              <a:spcAft>
                <a:spcPct val="0"/>
              </a:spcAft>
            </a:pPr>
            <a:r>
              <a:rPr lang="zh-CN" altLang="en-US" sz="2600" dirty="0" smtClean="0">
                <a:latin typeface="方正小标宋简体" panose="02000000000000000000" charset="-122"/>
                <a:ea typeface="方正小标宋简体" panose="02000000000000000000" charset="-122"/>
                <a:cs typeface="+mn-ea"/>
                <a:sym typeface="+mn-lt"/>
              </a:rPr>
              <a:t>（十）推行环保信用评价核销</a:t>
            </a:r>
            <a:endParaRPr lang="zh-CN" altLang="en-US" sz="2600" dirty="0" smtClean="0">
              <a:latin typeface="方正小标宋简体" panose="02000000000000000000" charset="-122"/>
              <a:ea typeface="方正小标宋简体" panose="02000000000000000000" charset="-122"/>
              <a:cs typeface="+mn-ea"/>
              <a:sym typeface="+mn-lt"/>
            </a:endParaRPr>
          </a:p>
        </p:txBody>
      </p:sp>
      <p:sp>
        <p:nvSpPr>
          <p:cNvPr id="1049196" name="文本框 2"/>
          <p:cNvSpPr txBox="true"/>
          <p:nvPr>
            <p:custDataLst>
              <p:tags r:id="rId2"/>
            </p:custDataLst>
          </p:nvPr>
        </p:nvSpPr>
        <p:spPr>
          <a:xfrm>
            <a:off x="774700" y="1431925"/>
            <a:ext cx="5171440" cy="1886585"/>
          </a:xfrm>
          <a:prstGeom prst="rect">
            <a:avLst/>
          </a:prstGeom>
          <a:noFill/>
        </p:spPr>
        <p:txBody>
          <a:bodyPr wrap="square">
            <a:spAutoFit/>
          </a:bodyPr>
          <a:p>
            <a:pPr algn="just" fontAlgn="auto">
              <a:lnSpc>
                <a:spcPts val="2800"/>
              </a:lnSpc>
            </a:pPr>
            <a:r>
              <a:rPr lang="en-US" altLang="zh-CN" sz="2000" b="1" dirty="0" smtClean="0">
                <a:solidFill>
                  <a:schemeClr val="tx1"/>
                </a:solidFill>
                <a:cs typeface="+mn-ea"/>
                <a:sym typeface="+mn-lt"/>
              </a:rPr>
              <a:t>	</a:t>
            </a:r>
            <a:r>
              <a:rPr lang="zh-CN" altLang="en-US" dirty="0" smtClean="0">
                <a:solidFill>
                  <a:schemeClr val="tx1"/>
                </a:solidFill>
                <a:latin typeface="仿宋_GB2312" panose="02010609030101010101" charset="-122"/>
                <a:ea typeface="仿宋_GB2312" panose="02010609030101010101" charset="-122"/>
                <a:cs typeface="+mn-ea"/>
                <a:sym typeface="+mn-lt"/>
              </a:rPr>
              <a:t>我局在依法送达行政处罚决定时，同步送达《山东省企业环境信用评价系统核销须知》。对查询方式、申请核销程序、所需材料等</a:t>
            </a:r>
            <a:r>
              <a:rPr lang="zh-CN" altLang="en-US" dirty="0" smtClean="0">
                <a:latin typeface="仿宋_GB2312" panose="02010609030101010101" charset="-122"/>
                <a:ea typeface="仿宋_GB2312" panose="02010609030101010101" charset="-122"/>
                <a:cs typeface="+mn-ea"/>
                <a:sym typeface="+mn-lt"/>
              </a:rPr>
              <a:t>进行详细说明，并佐以截图分步骤告知。</a:t>
            </a:r>
            <a:r>
              <a:rPr lang="zh-CN" altLang="en-US" dirty="0" smtClean="0">
                <a:solidFill>
                  <a:schemeClr val="tx1"/>
                </a:solidFill>
                <a:latin typeface="仿宋_GB2312" panose="02010609030101010101" charset="-122"/>
                <a:ea typeface="仿宋_GB2312" panose="02010609030101010101" charset="-122"/>
                <a:cs typeface="+mn-ea"/>
                <a:sym typeface="+mn-lt"/>
              </a:rPr>
              <a:t>企业整改完成环境违法违规行为后，可按程序申请信用核销。</a:t>
            </a:r>
            <a:endParaRPr lang="zh-CN" altLang="en-US" dirty="0" smtClean="0">
              <a:solidFill>
                <a:schemeClr val="tx1"/>
              </a:solidFill>
              <a:latin typeface="仿宋_GB2312" panose="02010609030101010101" charset="-122"/>
              <a:ea typeface="仿宋_GB2312" panose="02010609030101010101" charset="-122"/>
              <a:cs typeface="+mn-ea"/>
              <a:sym typeface="+mn-lt"/>
            </a:endParaRPr>
          </a:p>
        </p:txBody>
      </p:sp>
      <p:pic>
        <p:nvPicPr>
          <p:cNvPr id="2" name="图片 1" descr="截图录屏_选择区域_20230120110335"/>
          <p:cNvPicPr>
            <a:picLocks noChangeAspect="true"/>
          </p:cNvPicPr>
          <p:nvPr/>
        </p:nvPicPr>
        <p:blipFill>
          <a:blip r:embed="rId3"/>
          <a:srcRect l="3434" t="9712"/>
          <a:stretch>
            <a:fillRect/>
          </a:stretch>
        </p:blipFill>
        <p:spPr>
          <a:xfrm>
            <a:off x="1180465" y="3647440"/>
            <a:ext cx="4339590" cy="2231390"/>
          </a:xfrm>
          <a:prstGeom prst="rect">
            <a:avLst/>
          </a:prstGeom>
        </p:spPr>
      </p:pic>
      <p:grpSp>
        <p:nvGrpSpPr>
          <p:cNvPr id="407" name="组合 796"/>
          <p:cNvGrpSpPr/>
          <p:nvPr/>
        </p:nvGrpSpPr>
        <p:grpSpPr bwMode="auto">
          <a:xfrm>
            <a:off x="8840566" y="1289900"/>
            <a:ext cx="2587107" cy="1967214"/>
            <a:chOff x="7502850" y="1762125"/>
            <a:chExt cx="4027488" cy="3060700"/>
          </a:xfrm>
        </p:grpSpPr>
        <p:sp>
          <p:nvSpPr>
            <p:cNvPr id="1049637" name="Freeform 10"/>
            <p:cNvSpPr/>
            <p:nvPr/>
          </p:nvSpPr>
          <p:spPr bwMode="auto">
            <a:xfrm>
              <a:off x="7502850" y="1762125"/>
              <a:ext cx="4027488" cy="3060700"/>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ysClr val="window" lastClr="FFFFFF"/>
                </a:gs>
              </a:gsLst>
              <a:lin ang="5400000" scaled="true"/>
            </a:gradFill>
            <a:ln w="28575" cap="flat">
              <a:gradFill>
                <a:gsLst>
                  <a:gs pos="0">
                    <a:sysClr val="window" lastClr="FFFFFF"/>
                  </a:gs>
                  <a:gs pos="100000">
                    <a:srgbClr val="DDDDDD"/>
                  </a:gs>
                </a:gsLst>
                <a:lin ang="5400000" scaled="true"/>
              </a:gradFill>
              <a:prstDash val="solid"/>
              <a:miter lim="800000"/>
            </a:ln>
            <a:effectLst>
              <a:outerShdw blurRad="228600" dist="228600" dir="5400000" algn="t" rotWithShape="0">
                <a:sysClr val="windowText" lastClr="000000">
                  <a:lumMod val="85000"/>
                  <a:lumOff val="15000"/>
                  <a:alpha val="28000"/>
                </a:sysClr>
              </a:outerShdw>
            </a:effectLst>
          </p:spPr>
          <p:txBody>
            <a:bodyPr/>
            <a:lstStyle/>
            <a:p>
              <a:pPr defTabSz="1285240" fontAlgn="auto">
                <a:spcBef>
                  <a:spcPts val="0"/>
                </a:spcBef>
                <a:spcAft>
                  <a:spcPts val="0"/>
                </a:spcAft>
              </a:pPr>
              <a:endParaRPr lang="zh-CN" altLang="en-US" sz="2530" kern="0">
                <a:solidFill>
                  <a:prstClr val="black"/>
                </a:solidFill>
                <a:latin typeface="Calibri" panose="020F0502020204030204"/>
                <a:ea typeface="微软雅黑" panose="020B0503020204020204" pitchFamily="34" charset="-122"/>
              </a:endParaRPr>
            </a:p>
          </p:txBody>
        </p:sp>
        <p:sp>
          <p:nvSpPr>
            <p:cNvPr id="1049638" name="Freeform 17"/>
            <p:cNvSpPr/>
            <p:nvPr/>
          </p:nvSpPr>
          <p:spPr bwMode="auto">
            <a:xfrm>
              <a:off x="7752881" y="1987550"/>
              <a:ext cx="3527425" cy="2609850"/>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solidFill>
              <a:schemeClr val="accent1"/>
            </a:solidFill>
            <a:ln w="28575" cap="flat">
              <a:gradFill>
                <a:gsLst>
                  <a:gs pos="0">
                    <a:sysClr val="window" lastClr="FFFFFF"/>
                  </a:gs>
                  <a:gs pos="100000">
                    <a:srgbClr val="DDDDDD"/>
                  </a:gs>
                </a:gsLst>
                <a:lin ang="5400000" scaled="true"/>
              </a:gradFill>
              <a:prstDash val="solid"/>
              <a:miter lim="800000"/>
            </a:ln>
            <a:effectLst>
              <a:outerShdw blurRad="228600" dist="228600" dir="5400000" algn="t" rotWithShape="0">
                <a:sysClr val="windowText" lastClr="000000">
                  <a:lumMod val="85000"/>
                  <a:lumOff val="15000"/>
                  <a:alpha val="28000"/>
                </a:sysClr>
              </a:outerShdw>
            </a:effectLst>
          </p:spPr>
          <p:txBody>
            <a:bodyPr/>
            <a:lstStyle/>
            <a:p>
              <a:pPr defTabSz="1285240" fontAlgn="auto">
                <a:spcBef>
                  <a:spcPts val="0"/>
                </a:spcBef>
                <a:spcAft>
                  <a:spcPts val="0"/>
                </a:spcAft>
              </a:pPr>
              <a:endParaRPr lang="zh-CN" altLang="en-US" sz="2530" kern="0">
                <a:solidFill>
                  <a:prstClr val="black"/>
                </a:solidFill>
                <a:latin typeface="Calibri" panose="020F0502020204030204"/>
                <a:ea typeface="微软雅黑" panose="020B0503020204020204" pitchFamily="34" charset="-122"/>
              </a:endParaRPr>
            </a:p>
          </p:txBody>
        </p:sp>
      </p:grpSp>
      <p:grpSp>
        <p:nvGrpSpPr>
          <p:cNvPr id="408" name="组合 797"/>
          <p:cNvGrpSpPr/>
          <p:nvPr/>
        </p:nvGrpSpPr>
        <p:grpSpPr bwMode="auto">
          <a:xfrm>
            <a:off x="6535175" y="1289900"/>
            <a:ext cx="2587107" cy="1967214"/>
            <a:chOff x="7502850" y="1762125"/>
            <a:chExt cx="4027488" cy="3060700"/>
          </a:xfrm>
        </p:grpSpPr>
        <p:sp>
          <p:nvSpPr>
            <p:cNvPr id="1049639" name="Freeform 10"/>
            <p:cNvSpPr/>
            <p:nvPr/>
          </p:nvSpPr>
          <p:spPr bwMode="auto">
            <a:xfrm>
              <a:off x="7502850" y="1762125"/>
              <a:ext cx="4027488" cy="3060700"/>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ysClr val="window" lastClr="FFFFFF"/>
                </a:gs>
              </a:gsLst>
              <a:lin ang="5400000" scaled="true"/>
            </a:gradFill>
            <a:ln w="28575" cap="flat">
              <a:gradFill>
                <a:gsLst>
                  <a:gs pos="0">
                    <a:sysClr val="window" lastClr="FFFFFF"/>
                  </a:gs>
                  <a:gs pos="100000">
                    <a:srgbClr val="DDDDDD"/>
                  </a:gs>
                </a:gsLst>
                <a:lin ang="5400000" scaled="true"/>
              </a:gradFill>
              <a:prstDash val="solid"/>
              <a:miter lim="800000"/>
            </a:ln>
            <a:effectLst>
              <a:outerShdw blurRad="228600" dist="228600" dir="5400000" algn="t" rotWithShape="0">
                <a:sysClr val="windowText" lastClr="000000">
                  <a:lumMod val="85000"/>
                  <a:lumOff val="15000"/>
                  <a:alpha val="28000"/>
                </a:sysClr>
              </a:outerShdw>
            </a:effectLst>
          </p:spPr>
          <p:txBody>
            <a:bodyPr/>
            <a:lstStyle/>
            <a:p>
              <a:pPr defTabSz="1285240" fontAlgn="auto">
                <a:spcBef>
                  <a:spcPts val="0"/>
                </a:spcBef>
                <a:spcAft>
                  <a:spcPts val="0"/>
                </a:spcAft>
              </a:pPr>
              <a:endParaRPr lang="zh-CN" altLang="en-US" sz="2530" kern="0">
                <a:solidFill>
                  <a:prstClr val="black"/>
                </a:solidFill>
                <a:latin typeface="Calibri" panose="020F0502020204030204"/>
                <a:ea typeface="微软雅黑" panose="020B0503020204020204" pitchFamily="34" charset="-122"/>
              </a:endParaRPr>
            </a:p>
          </p:txBody>
        </p:sp>
        <p:sp>
          <p:nvSpPr>
            <p:cNvPr id="1049640" name="Freeform 17"/>
            <p:cNvSpPr/>
            <p:nvPr/>
          </p:nvSpPr>
          <p:spPr bwMode="auto">
            <a:xfrm>
              <a:off x="7752881" y="1987550"/>
              <a:ext cx="3527425" cy="2609850"/>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solidFill>
              <a:schemeClr val="accent2"/>
            </a:solidFill>
            <a:ln w="28575" cap="flat">
              <a:gradFill>
                <a:gsLst>
                  <a:gs pos="0">
                    <a:sysClr val="window" lastClr="FFFFFF"/>
                  </a:gs>
                  <a:gs pos="100000">
                    <a:srgbClr val="DDDDDD"/>
                  </a:gs>
                </a:gsLst>
                <a:lin ang="5400000" scaled="true"/>
              </a:gradFill>
              <a:prstDash val="solid"/>
              <a:miter lim="800000"/>
            </a:ln>
            <a:effectLst>
              <a:outerShdw blurRad="228600" dist="228600" dir="5400000" algn="t" rotWithShape="0">
                <a:sysClr val="windowText" lastClr="000000">
                  <a:lumMod val="85000"/>
                  <a:lumOff val="15000"/>
                  <a:alpha val="28000"/>
                </a:sysClr>
              </a:outerShdw>
            </a:effectLst>
          </p:spPr>
          <p:txBody>
            <a:bodyPr/>
            <a:lstStyle/>
            <a:p>
              <a:pPr defTabSz="1285240" fontAlgn="auto">
                <a:spcBef>
                  <a:spcPts val="0"/>
                </a:spcBef>
                <a:spcAft>
                  <a:spcPts val="0"/>
                </a:spcAft>
              </a:pPr>
              <a:endParaRPr lang="zh-CN" altLang="en-US" sz="2530" kern="0">
                <a:solidFill>
                  <a:prstClr val="black"/>
                </a:solidFill>
                <a:latin typeface="Calibri" panose="020F0502020204030204"/>
                <a:ea typeface="微软雅黑" panose="020B0503020204020204" pitchFamily="34" charset="-122"/>
              </a:endParaRPr>
            </a:p>
          </p:txBody>
        </p:sp>
      </p:grpSp>
      <p:sp>
        <p:nvSpPr>
          <p:cNvPr id="4" name="Rectangle 27"/>
          <p:cNvSpPr/>
          <p:nvPr/>
        </p:nvSpPr>
        <p:spPr bwMode="auto">
          <a:xfrm>
            <a:off x="6856730" y="1736090"/>
            <a:ext cx="1618615" cy="1122045"/>
          </a:xfrm>
          <a:prstGeom prst="rect">
            <a:avLst/>
          </a:prstGeom>
          <a:noFill/>
          <a:ln>
            <a:noFill/>
          </a:ln>
        </p:spPr>
        <p:txBody>
          <a:bodyPr lIns="0" tIns="0" rIns="0" bIns="0" anchor="t"/>
          <a:p>
            <a:pPr algn="ctr"/>
            <a:r>
              <a:rPr lang="zh-CN" altLang="en-US" sz="1400" b="1" dirty="0">
                <a:solidFill>
                  <a:schemeClr val="bg1"/>
                </a:solidFill>
                <a:latin typeface="仿宋_GB2312" panose="02010609030101010101" charset="-122"/>
                <a:ea typeface="仿宋_GB2312" panose="02010609030101010101" charset="-122"/>
              </a:rPr>
              <a:t>企业自知道或应当知道之日起</a:t>
            </a:r>
            <a:r>
              <a:rPr lang="en-US" altLang="zh-CN" sz="1400" b="1" dirty="0">
                <a:solidFill>
                  <a:schemeClr val="bg1"/>
                </a:solidFill>
                <a:latin typeface="仿宋_GB2312" panose="02010609030101010101" charset="-122"/>
                <a:ea typeface="仿宋_GB2312" panose="02010609030101010101" charset="-122"/>
              </a:rPr>
              <a:t>7</a:t>
            </a:r>
            <a:r>
              <a:rPr lang="zh-CN" altLang="en-US" sz="1400" b="1" dirty="0">
                <a:solidFill>
                  <a:schemeClr val="bg1"/>
                </a:solidFill>
                <a:latin typeface="仿宋_GB2312" panose="02010609030101010101" charset="-122"/>
                <a:ea typeface="仿宋_GB2312" panose="02010609030101010101" charset="-122"/>
              </a:rPr>
              <a:t>个工作日内，向作出记分的生态环境主管部门书面提出异议，并提供相关证据材料</a:t>
            </a:r>
            <a:endParaRPr lang="zh-CN" altLang="en-US" sz="1400" b="1" dirty="0">
              <a:solidFill>
                <a:schemeClr val="bg1"/>
              </a:solidFill>
              <a:latin typeface="仿宋_GB2312" panose="02010609030101010101" charset="-122"/>
              <a:ea typeface="仿宋_GB2312" panose="02010609030101010101" charset="-122"/>
            </a:endParaRPr>
          </a:p>
        </p:txBody>
      </p:sp>
      <p:sp>
        <p:nvSpPr>
          <p:cNvPr id="5" name="Rectangle 27"/>
          <p:cNvSpPr/>
          <p:nvPr/>
        </p:nvSpPr>
        <p:spPr bwMode="auto">
          <a:xfrm>
            <a:off x="9246870" y="1736090"/>
            <a:ext cx="1579880" cy="1122045"/>
          </a:xfrm>
          <a:prstGeom prst="rect">
            <a:avLst/>
          </a:prstGeom>
          <a:noFill/>
          <a:ln>
            <a:noFill/>
          </a:ln>
        </p:spPr>
        <p:txBody>
          <a:bodyPr lIns="0" tIns="0" rIns="0" bIns="0" anchor="t"/>
          <a:p>
            <a:pPr algn="ctr"/>
            <a:r>
              <a:rPr lang="zh-CN" altLang="en-US" sz="1400" b="1" dirty="0">
                <a:solidFill>
                  <a:schemeClr val="bg1"/>
                </a:solidFill>
                <a:latin typeface="仿宋_GB2312" panose="02010609030101010101" charset="-122"/>
                <a:ea typeface="仿宋_GB2312" panose="02010609030101010101" charset="-122"/>
              </a:rPr>
              <a:t>自收到企业异议之日起</a:t>
            </a:r>
            <a:r>
              <a:rPr lang="en-US" altLang="zh-CN" sz="1400" b="1" dirty="0">
                <a:solidFill>
                  <a:schemeClr val="bg1"/>
                </a:solidFill>
                <a:latin typeface="仿宋_GB2312" panose="02010609030101010101" charset="-122"/>
                <a:ea typeface="仿宋_GB2312" panose="02010609030101010101" charset="-122"/>
              </a:rPr>
              <a:t>3</a:t>
            </a:r>
            <a:r>
              <a:rPr lang="zh-CN" altLang="en-US" sz="1400" b="1" dirty="0">
                <a:solidFill>
                  <a:schemeClr val="bg1"/>
                </a:solidFill>
                <a:latin typeface="仿宋_GB2312" panose="02010609030101010101" charset="-122"/>
                <a:ea typeface="仿宋_GB2312" panose="02010609030101010101" charset="-122"/>
              </a:rPr>
              <a:t>个工作日内（不含现场核查、监</a:t>
            </a:r>
            <a:r>
              <a:rPr lang="en-US" altLang="zh-CN" sz="1400" b="1" dirty="0">
                <a:solidFill>
                  <a:schemeClr val="bg1"/>
                </a:solidFill>
                <a:latin typeface="仿宋_GB2312" panose="02010609030101010101" charset="-122"/>
                <a:ea typeface="仿宋_GB2312" panose="02010609030101010101" charset="-122"/>
              </a:rPr>
              <a:t>/</a:t>
            </a:r>
            <a:r>
              <a:rPr lang="zh-CN" altLang="en-US" sz="1400" b="1" dirty="0">
                <a:solidFill>
                  <a:schemeClr val="bg1"/>
                </a:solidFill>
                <a:latin typeface="仿宋_GB2312" panose="02010609030101010101" charset="-122"/>
                <a:ea typeface="仿宋_GB2312" panose="02010609030101010101" charset="-122"/>
              </a:rPr>
              <a:t>检测、鉴定时间）复核，并告知复核意见</a:t>
            </a:r>
            <a:endParaRPr lang="zh-CN" altLang="en-US" sz="1400" b="1" dirty="0">
              <a:solidFill>
                <a:schemeClr val="bg1"/>
              </a:solidFill>
              <a:latin typeface="仿宋_GB2312" panose="02010609030101010101" charset="-122"/>
              <a:ea typeface="仿宋_GB2312" panose="02010609030101010101" charset="-122"/>
            </a:endParaRPr>
          </a:p>
        </p:txBody>
      </p:sp>
      <p:grpSp>
        <p:nvGrpSpPr>
          <p:cNvPr id="6" name="组合 796"/>
          <p:cNvGrpSpPr/>
          <p:nvPr/>
        </p:nvGrpSpPr>
        <p:grpSpPr bwMode="auto">
          <a:xfrm>
            <a:off x="8868506" y="4036910"/>
            <a:ext cx="2587107" cy="1967214"/>
            <a:chOff x="7502850" y="1762125"/>
            <a:chExt cx="4027488" cy="3060700"/>
          </a:xfrm>
        </p:grpSpPr>
        <p:sp>
          <p:nvSpPr>
            <p:cNvPr id="7" name="Freeform 10"/>
            <p:cNvSpPr/>
            <p:nvPr/>
          </p:nvSpPr>
          <p:spPr bwMode="auto">
            <a:xfrm>
              <a:off x="7502850" y="1762125"/>
              <a:ext cx="4027488" cy="3060700"/>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ysClr val="window" lastClr="FFFFFF"/>
                </a:gs>
              </a:gsLst>
              <a:lin ang="5400000" scaled="true"/>
            </a:gradFill>
            <a:ln w="28575" cap="flat">
              <a:gradFill>
                <a:gsLst>
                  <a:gs pos="0">
                    <a:sysClr val="window" lastClr="FFFFFF"/>
                  </a:gs>
                  <a:gs pos="100000">
                    <a:srgbClr val="DDDDDD"/>
                  </a:gs>
                </a:gsLst>
                <a:lin ang="5400000" scaled="true"/>
              </a:gradFill>
              <a:prstDash val="solid"/>
              <a:miter lim="800000"/>
            </a:ln>
            <a:effectLst>
              <a:outerShdw blurRad="228600" dist="228600" dir="5400000" algn="t" rotWithShape="0">
                <a:sysClr val="windowText" lastClr="000000">
                  <a:lumMod val="85000"/>
                  <a:lumOff val="15000"/>
                  <a:alpha val="28000"/>
                </a:sysClr>
              </a:outerShdw>
            </a:effectLst>
          </p:spPr>
          <p:txBody>
            <a:bodyPr/>
            <a:p>
              <a:pPr defTabSz="1285240" fontAlgn="auto">
                <a:spcBef>
                  <a:spcPts val="0"/>
                </a:spcBef>
                <a:spcAft>
                  <a:spcPts val="0"/>
                </a:spcAft>
              </a:pPr>
              <a:endParaRPr lang="zh-CN" altLang="en-US" sz="2530" kern="0">
                <a:solidFill>
                  <a:prstClr val="black"/>
                </a:solidFill>
                <a:latin typeface="Calibri" panose="020F0502020204030204"/>
                <a:ea typeface="微软雅黑" panose="020B0503020204020204" pitchFamily="34" charset="-122"/>
              </a:endParaRPr>
            </a:p>
          </p:txBody>
        </p:sp>
        <p:sp>
          <p:nvSpPr>
            <p:cNvPr id="8" name="Freeform 17"/>
            <p:cNvSpPr/>
            <p:nvPr/>
          </p:nvSpPr>
          <p:spPr bwMode="auto">
            <a:xfrm>
              <a:off x="7752881" y="1987550"/>
              <a:ext cx="3527425" cy="2609850"/>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solidFill>
              <a:schemeClr val="accent1"/>
            </a:solidFill>
            <a:ln w="28575" cap="flat">
              <a:gradFill>
                <a:gsLst>
                  <a:gs pos="0">
                    <a:sysClr val="window" lastClr="FFFFFF"/>
                  </a:gs>
                  <a:gs pos="100000">
                    <a:srgbClr val="DDDDDD"/>
                  </a:gs>
                </a:gsLst>
                <a:lin ang="5400000" scaled="true"/>
              </a:gradFill>
              <a:prstDash val="solid"/>
              <a:miter lim="800000"/>
            </a:ln>
            <a:effectLst>
              <a:outerShdw blurRad="228600" dist="228600" dir="5400000" algn="t" rotWithShape="0">
                <a:sysClr val="windowText" lastClr="000000">
                  <a:lumMod val="85000"/>
                  <a:lumOff val="15000"/>
                  <a:alpha val="28000"/>
                </a:sysClr>
              </a:outerShdw>
            </a:effectLst>
          </p:spPr>
          <p:txBody>
            <a:bodyPr/>
            <a:p>
              <a:pPr defTabSz="1285240" fontAlgn="auto">
                <a:spcBef>
                  <a:spcPts val="0"/>
                </a:spcBef>
                <a:spcAft>
                  <a:spcPts val="0"/>
                </a:spcAft>
              </a:pPr>
              <a:endParaRPr lang="zh-CN" altLang="en-US" sz="2530" kern="0">
                <a:solidFill>
                  <a:prstClr val="black"/>
                </a:solidFill>
                <a:latin typeface="Calibri" panose="020F0502020204030204"/>
                <a:ea typeface="微软雅黑" panose="020B0503020204020204" pitchFamily="34" charset="-122"/>
              </a:endParaRPr>
            </a:p>
          </p:txBody>
        </p:sp>
      </p:grpSp>
      <p:grpSp>
        <p:nvGrpSpPr>
          <p:cNvPr id="9" name="组合 797"/>
          <p:cNvGrpSpPr/>
          <p:nvPr/>
        </p:nvGrpSpPr>
        <p:grpSpPr bwMode="auto">
          <a:xfrm>
            <a:off x="6563115" y="4036910"/>
            <a:ext cx="2587107" cy="1967214"/>
            <a:chOff x="7502850" y="1762125"/>
            <a:chExt cx="4027488" cy="3060700"/>
          </a:xfrm>
        </p:grpSpPr>
        <p:sp>
          <p:nvSpPr>
            <p:cNvPr id="10" name="Freeform 10"/>
            <p:cNvSpPr/>
            <p:nvPr/>
          </p:nvSpPr>
          <p:spPr bwMode="auto">
            <a:xfrm>
              <a:off x="7502850" y="1762125"/>
              <a:ext cx="4027488" cy="3060700"/>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ysClr val="window" lastClr="FFFFFF"/>
                </a:gs>
              </a:gsLst>
              <a:lin ang="5400000" scaled="true"/>
            </a:gradFill>
            <a:ln w="28575" cap="flat">
              <a:gradFill>
                <a:gsLst>
                  <a:gs pos="0">
                    <a:sysClr val="window" lastClr="FFFFFF"/>
                  </a:gs>
                  <a:gs pos="100000">
                    <a:srgbClr val="DDDDDD"/>
                  </a:gs>
                </a:gsLst>
                <a:lin ang="5400000" scaled="true"/>
              </a:gradFill>
              <a:prstDash val="solid"/>
              <a:miter lim="800000"/>
            </a:ln>
            <a:effectLst>
              <a:outerShdw blurRad="228600" dist="228600" dir="5400000" algn="t" rotWithShape="0">
                <a:sysClr val="windowText" lastClr="000000">
                  <a:lumMod val="85000"/>
                  <a:lumOff val="15000"/>
                  <a:alpha val="28000"/>
                </a:sysClr>
              </a:outerShdw>
            </a:effectLst>
          </p:spPr>
          <p:txBody>
            <a:bodyPr/>
            <a:p>
              <a:pPr defTabSz="1285240" fontAlgn="auto">
                <a:spcBef>
                  <a:spcPts val="0"/>
                </a:spcBef>
                <a:spcAft>
                  <a:spcPts val="0"/>
                </a:spcAft>
              </a:pPr>
              <a:endParaRPr lang="zh-CN" altLang="en-US" sz="2530" kern="0">
                <a:solidFill>
                  <a:prstClr val="black"/>
                </a:solidFill>
                <a:latin typeface="Calibri" panose="020F0502020204030204"/>
                <a:ea typeface="微软雅黑" panose="020B0503020204020204" pitchFamily="34" charset="-122"/>
              </a:endParaRPr>
            </a:p>
          </p:txBody>
        </p:sp>
        <p:sp>
          <p:nvSpPr>
            <p:cNvPr id="11" name="Freeform 17"/>
            <p:cNvSpPr/>
            <p:nvPr/>
          </p:nvSpPr>
          <p:spPr bwMode="auto">
            <a:xfrm>
              <a:off x="7752881" y="1987550"/>
              <a:ext cx="3527425" cy="2609850"/>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solidFill>
              <a:schemeClr val="accent2"/>
            </a:solidFill>
            <a:ln w="28575" cap="flat">
              <a:gradFill>
                <a:gsLst>
                  <a:gs pos="0">
                    <a:sysClr val="window" lastClr="FFFFFF"/>
                  </a:gs>
                  <a:gs pos="100000">
                    <a:srgbClr val="DDDDDD"/>
                  </a:gs>
                </a:gsLst>
                <a:lin ang="5400000" scaled="true"/>
              </a:gradFill>
              <a:prstDash val="solid"/>
              <a:miter lim="800000"/>
            </a:ln>
            <a:effectLst>
              <a:outerShdw blurRad="228600" dist="228600" dir="5400000" algn="t" rotWithShape="0">
                <a:sysClr val="windowText" lastClr="000000">
                  <a:lumMod val="85000"/>
                  <a:lumOff val="15000"/>
                  <a:alpha val="28000"/>
                </a:sysClr>
              </a:outerShdw>
            </a:effectLst>
          </p:spPr>
          <p:txBody>
            <a:bodyPr/>
            <a:p>
              <a:pPr defTabSz="1285240" fontAlgn="auto">
                <a:spcBef>
                  <a:spcPts val="0"/>
                </a:spcBef>
                <a:spcAft>
                  <a:spcPts val="0"/>
                </a:spcAft>
              </a:pPr>
              <a:endParaRPr lang="zh-CN" altLang="en-US" sz="2530" kern="0">
                <a:solidFill>
                  <a:prstClr val="black"/>
                </a:solidFill>
                <a:latin typeface="Calibri" panose="020F0502020204030204"/>
                <a:ea typeface="微软雅黑" panose="020B0503020204020204" pitchFamily="34" charset="-122"/>
              </a:endParaRPr>
            </a:p>
          </p:txBody>
        </p:sp>
      </p:grpSp>
      <p:sp>
        <p:nvSpPr>
          <p:cNvPr id="14" name="Rectangle 27"/>
          <p:cNvSpPr/>
          <p:nvPr/>
        </p:nvSpPr>
        <p:spPr bwMode="auto">
          <a:xfrm>
            <a:off x="6917690" y="4483100"/>
            <a:ext cx="1533525" cy="1122045"/>
          </a:xfrm>
          <a:prstGeom prst="rect">
            <a:avLst/>
          </a:prstGeom>
          <a:noFill/>
          <a:ln>
            <a:noFill/>
          </a:ln>
        </p:spPr>
        <p:txBody>
          <a:bodyPr lIns="0" tIns="0" rIns="0" bIns="0" anchor="t"/>
          <a:p>
            <a:pPr algn="ctr"/>
            <a:r>
              <a:rPr lang="zh-CN" altLang="en-US" sz="1400" b="1" dirty="0">
                <a:solidFill>
                  <a:schemeClr val="bg1"/>
                </a:solidFill>
                <a:latin typeface="仿宋_GB2312" panose="02010609030101010101" charset="-122"/>
                <a:ea typeface="仿宋_GB2312" panose="02010609030101010101" charset="-122"/>
              </a:rPr>
              <a:t>记分企业按要求整改完成，向作出记分的生态环境主管部门提交核销申请及相关证明材料</a:t>
            </a:r>
            <a:endParaRPr lang="zh-CN" altLang="en-US" sz="1400" b="1" dirty="0">
              <a:solidFill>
                <a:schemeClr val="bg1"/>
              </a:solidFill>
              <a:latin typeface="仿宋_GB2312" panose="02010609030101010101" charset="-122"/>
              <a:ea typeface="仿宋_GB2312" panose="02010609030101010101" charset="-122"/>
            </a:endParaRPr>
          </a:p>
        </p:txBody>
      </p:sp>
      <p:sp>
        <p:nvSpPr>
          <p:cNvPr id="15" name="Rectangle 27"/>
          <p:cNvSpPr/>
          <p:nvPr/>
        </p:nvSpPr>
        <p:spPr bwMode="auto">
          <a:xfrm>
            <a:off x="9208770" y="4483100"/>
            <a:ext cx="1618615" cy="1122045"/>
          </a:xfrm>
          <a:prstGeom prst="rect">
            <a:avLst/>
          </a:prstGeom>
          <a:noFill/>
          <a:ln>
            <a:noFill/>
          </a:ln>
        </p:spPr>
        <p:txBody>
          <a:bodyPr lIns="0" tIns="0" rIns="0" bIns="0" anchor="t"/>
          <a:p>
            <a:pPr algn="ctr"/>
            <a:r>
              <a:rPr lang="zh-CN" altLang="en-US" sz="1400" b="1" dirty="0">
                <a:solidFill>
                  <a:schemeClr val="bg1"/>
                </a:solidFill>
                <a:latin typeface="仿宋_GB2312" panose="02010609030101010101" charset="-122"/>
                <a:ea typeface="仿宋_GB2312" panose="02010609030101010101" charset="-122"/>
              </a:rPr>
              <a:t>自收到企业申请之日起</a:t>
            </a:r>
            <a:r>
              <a:rPr lang="en-US" altLang="zh-CN" sz="1400" b="1" dirty="0">
                <a:solidFill>
                  <a:schemeClr val="bg1"/>
                </a:solidFill>
                <a:latin typeface="仿宋_GB2312" panose="02010609030101010101" charset="-122"/>
                <a:ea typeface="仿宋_GB2312" panose="02010609030101010101" charset="-122"/>
              </a:rPr>
              <a:t>10</a:t>
            </a:r>
            <a:r>
              <a:rPr lang="zh-CN" altLang="en-US" sz="1400" b="1" dirty="0">
                <a:solidFill>
                  <a:schemeClr val="bg1"/>
                </a:solidFill>
                <a:latin typeface="仿宋_GB2312" panose="02010609030101010101" charset="-122"/>
                <a:ea typeface="仿宋_GB2312" panose="02010609030101010101" charset="-122"/>
              </a:rPr>
              <a:t>个工作日内（不含现场核查、监</a:t>
            </a:r>
            <a:r>
              <a:rPr lang="en-US" altLang="zh-CN" sz="1400" b="1" dirty="0">
                <a:solidFill>
                  <a:schemeClr val="bg1"/>
                </a:solidFill>
                <a:latin typeface="仿宋_GB2312" panose="02010609030101010101" charset="-122"/>
                <a:ea typeface="仿宋_GB2312" panose="02010609030101010101" charset="-122"/>
              </a:rPr>
              <a:t>/</a:t>
            </a:r>
            <a:r>
              <a:rPr lang="zh-CN" altLang="en-US" sz="1400" b="1" dirty="0">
                <a:solidFill>
                  <a:schemeClr val="bg1"/>
                </a:solidFill>
                <a:latin typeface="仿宋_GB2312" panose="02010609030101010101" charset="-122"/>
                <a:ea typeface="仿宋_GB2312" panose="02010609030101010101" charset="-122"/>
              </a:rPr>
              <a:t>检测、鉴定时间）核实，</a:t>
            </a:r>
            <a:r>
              <a:rPr lang="zh-CN" altLang="en-US" sz="1400" b="1" dirty="0">
                <a:solidFill>
                  <a:schemeClr val="bg1"/>
                </a:solidFill>
                <a:latin typeface="仿宋_GB2312" panose="02010609030101010101" charset="-122"/>
                <a:ea typeface="仿宋_GB2312" panose="02010609030101010101" charset="-122"/>
                <a:sym typeface="+mn-ea"/>
              </a:rPr>
              <a:t>完成</a:t>
            </a:r>
            <a:r>
              <a:rPr lang="zh-CN" altLang="en-US" sz="1400" b="1" dirty="0">
                <a:solidFill>
                  <a:schemeClr val="bg1"/>
                </a:solidFill>
                <a:latin typeface="仿宋_GB2312" panose="02010609030101010101" charset="-122"/>
                <a:ea typeface="仿宋_GB2312" panose="02010609030101010101" charset="-122"/>
              </a:rPr>
              <a:t>整改的予以核销</a:t>
            </a:r>
            <a:endParaRPr lang="zh-CN" altLang="en-US" sz="1400" b="1" dirty="0">
              <a:solidFill>
                <a:schemeClr val="bg1"/>
              </a:solidFill>
              <a:latin typeface="仿宋_GB2312" panose="02010609030101010101" charset="-122"/>
              <a:ea typeface="仿宋_GB2312" panose="02010609030101010101" charset="-122"/>
            </a:endParaRPr>
          </a:p>
        </p:txBody>
      </p:sp>
      <p:sp>
        <p:nvSpPr>
          <p:cNvPr id="19" name="Rectangle 27"/>
          <p:cNvSpPr/>
          <p:nvPr/>
        </p:nvSpPr>
        <p:spPr bwMode="auto">
          <a:xfrm>
            <a:off x="9150332" y="3630526"/>
            <a:ext cx="1940039" cy="325028"/>
          </a:xfrm>
          <a:prstGeom prst="rect">
            <a:avLst/>
          </a:prstGeom>
          <a:noFill/>
          <a:ln>
            <a:noFill/>
          </a:ln>
        </p:spPr>
        <p:txBody>
          <a:bodyPr lIns="0" tIns="0" rIns="0" bIns="0" anchor="t"/>
          <a:p>
            <a:pPr algn="ctr"/>
            <a:r>
              <a:rPr lang="zh-CN" altLang="en-US" sz="1600" dirty="0">
                <a:solidFill>
                  <a:schemeClr val="tx1"/>
                </a:solidFill>
                <a:latin typeface="+mn-ea"/>
              </a:rPr>
              <a:t>生态环境部门核实</a:t>
            </a:r>
            <a:endParaRPr lang="zh-CN" altLang="en-US" sz="1600" dirty="0">
              <a:solidFill>
                <a:schemeClr val="tx1"/>
              </a:solidFill>
              <a:latin typeface="+mn-ea"/>
            </a:endParaRPr>
          </a:p>
        </p:txBody>
      </p:sp>
      <p:sp>
        <p:nvSpPr>
          <p:cNvPr id="20" name="Rectangle 27"/>
          <p:cNvSpPr/>
          <p:nvPr/>
        </p:nvSpPr>
        <p:spPr bwMode="auto">
          <a:xfrm>
            <a:off x="6696057" y="884151"/>
            <a:ext cx="1940039" cy="325028"/>
          </a:xfrm>
          <a:prstGeom prst="rect">
            <a:avLst/>
          </a:prstGeom>
          <a:noFill/>
          <a:ln>
            <a:noFill/>
          </a:ln>
        </p:spPr>
        <p:txBody>
          <a:bodyPr lIns="0" tIns="0" rIns="0" bIns="0" anchor="t"/>
          <a:p>
            <a:pPr algn="ctr"/>
            <a:r>
              <a:rPr lang="zh-CN" altLang="en-US" sz="1600" dirty="0">
                <a:solidFill>
                  <a:schemeClr val="tx1"/>
                </a:solidFill>
                <a:latin typeface="+mn-ea"/>
              </a:rPr>
              <a:t>企业提出异议</a:t>
            </a:r>
            <a:endParaRPr lang="zh-CN" altLang="en-US" sz="1600" dirty="0">
              <a:solidFill>
                <a:schemeClr val="tx1"/>
              </a:solidFill>
              <a:latin typeface="+mn-ea"/>
            </a:endParaRPr>
          </a:p>
        </p:txBody>
      </p:sp>
      <p:sp>
        <p:nvSpPr>
          <p:cNvPr id="21" name="Rectangle 27"/>
          <p:cNvSpPr/>
          <p:nvPr/>
        </p:nvSpPr>
        <p:spPr bwMode="auto">
          <a:xfrm>
            <a:off x="9122392" y="884151"/>
            <a:ext cx="1940039" cy="325028"/>
          </a:xfrm>
          <a:prstGeom prst="rect">
            <a:avLst/>
          </a:prstGeom>
          <a:noFill/>
          <a:ln>
            <a:noFill/>
          </a:ln>
        </p:spPr>
        <p:txBody>
          <a:bodyPr lIns="0" tIns="0" rIns="0" bIns="0" anchor="t"/>
          <a:p>
            <a:pPr algn="ctr"/>
            <a:r>
              <a:rPr lang="zh-CN" altLang="en-US" sz="1600" dirty="0">
                <a:solidFill>
                  <a:schemeClr val="tx1"/>
                </a:solidFill>
                <a:latin typeface="+mn-ea"/>
              </a:rPr>
              <a:t>生态环境部门复核</a:t>
            </a:r>
            <a:endParaRPr lang="zh-CN" altLang="en-US" sz="1600" dirty="0">
              <a:solidFill>
                <a:schemeClr val="tx1"/>
              </a:solidFill>
              <a:latin typeface="+mn-ea"/>
            </a:endParaRPr>
          </a:p>
        </p:txBody>
      </p:sp>
      <p:sp>
        <p:nvSpPr>
          <p:cNvPr id="22" name="Rectangle 27"/>
          <p:cNvSpPr/>
          <p:nvPr/>
        </p:nvSpPr>
        <p:spPr bwMode="auto">
          <a:xfrm>
            <a:off x="6723997" y="3631161"/>
            <a:ext cx="1940039" cy="325028"/>
          </a:xfrm>
          <a:prstGeom prst="rect">
            <a:avLst/>
          </a:prstGeom>
          <a:noFill/>
          <a:ln>
            <a:noFill/>
          </a:ln>
        </p:spPr>
        <p:txBody>
          <a:bodyPr lIns="0" tIns="0" rIns="0" bIns="0" anchor="t"/>
          <a:p>
            <a:pPr algn="ctr"/>
            <a:r>
              <a:rPr lang="zh-CN" altLang="en-US" sz="1600" dirty="0">
                <a:solidFill>
                  <a:schemeClr val="tx1"/>
                </a:solidFill>
                <a:latin typeface="+mn-ea"/>
              </a:rPr>
              <a:t>企业申请核销</a:t>
            </a:r>
            <a:endParaRPr lang="zh-CN" altLang="en-US" sz="1600" dirty="0">
              <a:solidFill>
                <a:schemeClr val="tx1"/>
              </a:solidFill>
              <a:latin typeface="+mn-ea"/>
            </a:endParaRP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5" name="Group 5"/>
          <p:cNvGrpSpPr/>
          <p:nvPr/>
        </p:nvGrpSpPr>
        <p:grpSpPr>
          <a:xfrm>
            <a:off x="0" y="3175"/>
            <a:ext cx="12192000" cy="6854825"/>
            <a:chOff x="0" y="3175"/>
            <a:chExt cx="12192000" cy="6854825"/>
          </a:xfrm>
        </p:grpSpPr>
        <p:sp>
          <p:nvSpPr>
            <p:cNvPr id="1049220" name="Freeform 9"/>
            <p:cNvSpPr/>
            <p:nvPr/>
          </p:nvSpPr>
          <p:spPr bwMode="auto">
            <a:xfrm>
              <a:off x="5475817" y="3175"/>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false" compatLnSpc="true"/>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9221" name="矩形 14"/>
            <p:cNvSpPr/>
            <p:nvPr/>
          </p:nvSpPr>
          <p:spPr>
            <a:xfrm>
              <a:off x="0" y="6533321"/>
              <a:ext cx="12192000" cy="324679"/>
            </a:xfrm>
            <a:prstGeom prst="rect">
              <a:avLst/>
            </a:prstGeom>
            <a:gradFill>
              <a:gsLst>
                <a:gs pos="0">
                  <a:schemeClr val="accent1"/>
                </a:gs>
                <a:gs pos="100000">
                  <a:schemeClr val="accent2"/>
                </a:gs>
              </a:gsLst>
              <a:lin ang="108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pic>
        <p:nvPicPr>
          <p:cNvPr id="2097197" name="Picture 2" descr="C:\Users\Administrator\Desktop\d439b6003af33a87e950a77b741407385343fbf21f33_看图王.jpg"/>
          <p:cNvPicPr>
            <a:picLocks noChangeAspect="true" noChangeArrowheads="true"/>
          </p:cNvPicPr>
          <p:nvPr/>
        </p:nvPicPr>
        <p:blipFill>
          <a:blip r:embed="rId1" cstate="print"/>
          <a:srcRect/>
          <a:stretch>
            <a:fillRect/>
          </a:stretch>
        </p:blipFill>
        <p:spPr bwMode="auto">
          <a:xfrm>
            <a:off x="317997" y="319405"/>
            <a:ext cx="684000" cy="637870"/>
          </a:xfrm>
          <a:prstGeom prst="rect">
            <a:avLst/>
          </a:prstGeom>
          <a:noFill/>
        </p:spPr>
      </p:pic>
      <p:sp>
        <p:nvSpPr>
          <p:cNvPr id="1049222" name="文本框 137"/>
          <p:cNvSpPr txBox="true"/>
          <p:nvPr/>
        </p:nvSpPr>
        <p:spPr>
          <a:xfrm>
            <a:off x="1229833" y="392430"/>
            <a:ext cx="4852610" cy="492443"/>
          </a:xfrm>
          <a:prstGeom prst="rect">
            <a:avLst/>
          </a:prstGeom>
          <a:noFill/>
        </p:spPr>
        <p:txBody>
          <a:bodyPr wrap="none" rtlCol="0" anchor="t">
            <a:spAutoFit/>
          </a:bodyPr>
          <a:lstStyle/>
          <a:p>
            <a:pPr fontAlgn="base">
              <a:spcBef>
                <a:spcPct val="0"/>
              </a:spcBef>
              <a:spcAft>
                <a:spcPct val="0"/>
              </a:spcAft>
            </a:pPr>
            <a:r>
              <a:rPr lang="zh-CN" altLang="en-US" sz="2600" dirty="0" smtClean="0">
                <a:latin typeface="方正小标宋简体" panose="02000000000000000000" charset="-122"/>
                <a:ea typeface="方正小标宋简体" panose="02000000000000000000" charset="-122"/>
                <a:cs typeface="+mn-ea"/>
                <a:sym typeface="+mn-lt"/>
              </a:rPr>
              <a:t>三、各项政策负责科室联系方式</a:t>
            </a:r>
            <a:endParaRPr lang="zh-CN" altLang="en-US" sz="2600" dirty="0" smtClean="0">
              <a:latin typeface="方正小标宋简体" panose="02000000000000000000" charset="-122"/>
              <a:ea typeface="方正小标宋简体" panose="02000000000000000000" charset="-122"/>
              <a:cs typeface="+mn-ea"/>
              <a:sym typeface="+mn-lt"/>
            </a:endParaRPr>
          </a:p>
        </p:txBody>
      </p:sp>
      <p:graphicFrame>
        <p:nvGraphicFramePr>
          <p:cNvPr id="4194309" name="表格 9"/>
          <p:cNvGraphicFramePr/>
          <p:nvPr>
            <p:custDataLst>
              <p:tags r:id="rId2"/>
            </p:custDataLst>
          </p:nvPr>
        </p:nvGraphicFramePr>
        <p:xfrm>
          <a:off x="1350010" y="1374775"/>
          <a:ext cx="9516110" cy="4613910"/>
        </p:xfrm>
        <a:graphic>
          <a:graphicData uri="http://schemas.openxmlformats.org/drawingml/2006/table">
            <a:tbl>
              <a:tblPr firstRow="true" bandRow="true">
                <a:effectLst>
                  <a:outerShdw blurRad="50800" dist="38100" dir="5400000" algn="t" rotWithShape="0">
                    <a:prstClr val="black">
                      <a:alpha val="40000"/>
                    </a:prstClr>
                  </a:outerShdw>
                </a:effectLst>
                <a:tableStyleId>{5C22544A-7EE6-4342-B048-85BDC9FD1C3A}</a:tableStyleId>
              </a:tblPr>
              <a:tblGrid>
                <a:gridCol w="3913505"/>
                <a:gridCol w="2746375"/>
                <a:gridCol w="1003300"/>
                <a:gridCol w="1852930"/>
              </a:tblGrid>
              <a:tr h="365760">
                <a:tc>
                  <a:txBody>
                    <a:bodyPr/>
                    <a:lstStyle/>
                    <a:p>
                      <a:pPr algn="ctr" fontAlgn="auto">
                        <a:buNone/>
                      </a:pPr>
                      <a:r>
                        <a:rPr lang="zh-CN" altLang="en-US" b="0" dirty="0"/>
                        <a:t>政策名称</a:t>
                      </a:r>
                      <a:endParaRPr lang="zh-CN" altLang="en-US" b="0" dirty="0"/>
                    </a:p>
                  </a:txBody>
                  <a:tcPr anchor="ctr"/>
                </a:tc>
                <a:tc>
                  <a:txBody>
                    <a:bodyPr/>
                    <a:lstStyle/>
                    <a:p>
                      <a:pPr algn="ctr" fontAlgn="auto">
                        <a:buNone/>
                      </a:pPr>
                      <a:r>
                        <a:rPr lang="zh-CN" altLang="en-US" b="0" dirty="0"/>
                        <a:t>负责科室</a:t>
                      </a:r>
                      <a:endParaRPr lang="zh-CN" altLang="en-US" b="0" dirty="0"/>
                    </a:p>
                  </a:txBody>
                  <a:tcPr anchor="ctr"/>
                </a:tc>
                <a:tc>
                  <a:txBody>
                    <a:bodyPr/>
                    <a:lstStyle/>
                    <a:p>
                      <a:pPr algn="ctr" fontAlgn="auto">
                        <a:buNone/>
                      </a:pPr>
                      <a:r>
                        <a:rPr lang="zh-CN" altLang="en-US" b="0" dirty="0"/>
                        <a:t>联系人</a:t>
                      </a:r>
                      <a:endParaRPr lang="zh-CN" altLang="en-US" b="0" dirty="0"/>
                    </a:p>
                  </a:txBody>
                  <a:tcPr anchor="ctr"/>
                </a:tc>
                <a:tc>
                  <a:txBody>
                    <a:bodyPr/>
                    <a:lstStyle/>
                    <a:p>
                      <a:pPr algn="ctr" fontAlgn="auto">
                        <a:buNone/>
                      </a:pPr>
                      <a:r>
                        <a:rPr lang="zh-CN" altLang="en-US" sz="1800" b="0" dirty="0">
                          <a:sym typeface="+mn-ea"/>
                        </a:rPr>
                        <a:t>联系电话</a:t>
                      </a:r>
                      <a:endParaRPr lang="zh-CN" altLang="en-US" b="0" dirty="0"/>
                    </a:p>
                  </a:txBody>
                  <a:tcPr anchor="ctr"/>
                </a:tc>
              </a:tr>
              <a:tr h="365760">
                <a:tc>
                  <a:txBody>
                    <a:bodyPr/>
                    <a:lstStyle/>
                    <a:p>
                      <a:pPr algn="ctr" fontAlgn="auto">
                        <a:buNone/>
                      </a:pPr>
                      <a:r>
                        <a:rPr lang="zh-CN" altLang="en-US">
                          <a:latin typeface="仿宋_GB2312" panose="02010609030101010101" charset="-122"/>
                          <a:ea typeface="仿宋_GB2312" panose="02010609030101010101" charset="-122"/>
                        </a:rPr>
                        <a:t>强化重点项目保障</a:t>
                      </a:r>
                      <a:endParaRPr lang="zh-CN" altLang="en-US">
                        <a:latin typeface="仿宋_GB2312" panose="02010609030101010101" charset="-122"/>
                        <a:ea typeface="仿宋_GB2312" panose="02010609030101010101" charset="-122"/>
                      </a:endParaRPr>
                    </a:p>
                  </a:txBody>
                  <a:tcPr anchor="ctr"/>
                </a:tc>
                <a:tc>
                  <a:txBody>
                    <a:bodyPr/>
                    <a:lstStyle/>
                    <a:p>
                      <a:pPr algn="ctr" fontAlgn="auto">
                        <a:buNone/>
                      </a:pPr>
                      <a:r>
                        <a:rPr lang="zh-CN" altLang="en-US">
                          <a:latin typeface="仿宋_GB2312" panose="02010609030101010101" charset="-122"/>
                          <a:ea typeface="仿宋_GB2312" panose="02010609030101010101" charset="-122"/>
                        </a:rPr>
                        <a:t>总量办</a:t>
                      </a:r>
                      <a:endParaRPr lang="zh-CN" altLang="en-US">
                        <a:latin typeface="仿宋_GB2312" panose="02010609030101010101" charset="-122"/>
                        <a:ea typeface="仿宋_GB2312" panose="02010609030101010101" charset="-122"/>
                      </a:endParaRPr>
                    </a:p>
                  </a:txBody>
                  <a:tcPr anchor="ctr"/>
                </a:tc>
                <a:tc>
                  <a:txBody>
                    <a:bodyPr/>
                    <a:lstStyle/>
                    <a:p>
                      <a:pPr algn="ctr" fontAlgn="auto">
                        <a:buNone/>
                      </a:pPr>
                      <a:r>
                        <a:rPr lang="zh-CN" altLang="en-US">
                          <a:latin typeface="仿宋_GB2312" panose="02010609030101010101" charset="-122"/>
                          <a:ea typeface="仿宋_GB2312" panose="02010609030101010101" charset="-122"/>
                        </a:rPr>
                        <a:t>周围</a:t>
                      </a:r>
                      <a:endParaRPr lang="zh-CN" altLang="en-US">
                        <a:latin typeface="仿宋_GB2312" panose="02010609030101010101" charset="-122"/>
                        <a:ea typeface="仿宋_GB2312" panose="02010609030101010101" charset="-122"/>
                      </a:endParaRPr>
                    </a:p>
                  </a:txBody>
                  <a:tcPr anchor="ctr"/>
                </a:tc>
                <a:tc>
                  <a:txBody>
                    <a:bodyPr/>
                    <a:lstStyle/>
                    <a:p>
                      <a:pPr algn="ctr" fontAlgn="auto">
                        <a:buNone/>
                      </a:pPr>
                      <a:r>
                        <a:rPr lang="en-US" altLang="zh-CN">
                          <a:latin typeface="仿宋_GB2312" panose="02010609030101010101" charset="-122"/>
                          <a:ea typeface="仿宋_GB2312" panose="02010609030101010101" charset="-122"/>
                        </a:rPr>
                        <a:t>0632-3319065</a:t>
                      </a:r>
                      <a:endParaRPr lang="en-US" altLang="zh-CN">
                        <a:latin typeface="仿宋_GB2312" panose="02010609030101010101" charset="-122"/>
                        <a:ea typeface="仿宋_GB2312" panose="02010609030101010101" charset="-122"/>
                      </a:endParaRPr>
                    </a:p>
                  </a:txBody>
                  <a:tcPr anchor="ctr"/>
                </a:tc>
              </a:tr>
              <a:tr h="373380">
                <a:tc>
                  <a:txBody>
                    <a:bodyPr/>
                    <a:lstStyle/>
                    <a:p>
                      <a:pPr algn="ctr" fontAlgn="auto">
                        <a:buNone/>
                      </a:pPr>
                      <a:r>
                        <a:rPr lang="zh-CN" altLang="en-US">
                          <a:latin typeface="仿宋_GB2312" panose="02010609030101010101" charset="-122"/>
                          <a:ea typeface="仿宋_GB2312" panose="02010609030101010101" charset="-122"/>
                        </a:rPr>
                        <a:t>助力重点行业企业提级增效</a:t>
                      </a:r>
                      <a:endParaRPr lang="zh-CN" altLang="en-US">
                        <a:latin typeface="仿宋_GB2312" panose="02010609030101010101" charset="-122"/>
                        <a:ea typeface="仿宋_GB2312" panose="02010609030101010101" charset="-122"/>
                      </a:endParaRPr>
                    </a:p>
                  </a:txBody>
                  <a:tcPr anchor="ctr"/>
                </a:tc>
                <a:tc>
                  <a:txBody>
                    <a:bodyPr/>
                    <a:lstStyle/>
                    <a:p>
                      <a:pPr algn="ctr" fontAlgn="auto">
                        <a:buNone/>
                      </a:pPr>
                      <a:r>
                        <a:rPr lang="zh-CN" altLang="en-US">
                          <a:latin typeface="仿宋_GB2312" panose="02010609030101010101" charset="-122"/>
                          <a:ea typeface="仿宋_GB2312" panose="02010609030101010101" charset="-122"/>
                        </a:rPr>
                        <a:t>大气环境科</a:t>
                      </a:r>
                      <a:endParaRPr lang="zh-CN" altLang="en-US">
                        <a:latin typeface="仿宋_GB2312" panose="02010609030101010101" charset="-122"/>
                        <a:ea typeface="仿宋_GB2312" panose="02010609030101010101" charset="-122"/>
                      </a:endParaRPr>
                    </a:p>
                  </a:txBody>
                  <a:tcPr anchor="ctr"/>
                </a:tc>
                <a:tc>
                  <a:txBody>
                    <a:bodyPr/>
                    <a:lstStyle/>
                    <a:p>
                      <a:pPr algn="ctr" fontAlgn="auto">
                        <a:buNone/>
                      </a:pPr>
                      <a:r>
                        <a:rPr lang="zh-CN" altLang="en-US">
                          <a:latin typeface="仿宋_GB2312" panose="02010609030101010101" charset="-122"/>
                          <a:ea typeface="仿宋_GB2312" panose="02010609030101010101" charset="-122"/>
                        </a:rPr>
                        <a:t>纪伟</a:t>
                      </a:r>
                      <a:endParaRPr lang="zh-CN" altLang="en-US">
                        <a:latin typeface="仿宋_GB2312" panose="02010609030101010101" charset="-122"/>
                        <a:ea typeface="仿宋_GB2312" panose="02010609030101010101" charset="-122"/>
                      </a:endParaRPr>
                    </a:p>
                  </a:txBody>
                  <a:tcPr anchor="ctr"/>
                </a:tc>
                <a:tc>
                  <a:txBody>
                    <a:bodyPr/>
                    <a:lstStyle/>
                    <a:p>
                      <a:pPr algn="ctr" fontAlgn="auto">
                        <a:buNone/>
                      </a:pPr>
                      <a:r>
                        <a:rPr lang="en-US" altLang="zh-CN">
                          <a:latin typeface="仿宋_GB2312" panose="02010609030101010101" charset="-122"/>
                          <a:ea typeface="仿宋_GB2312" panose="02010609030101010101" charset="-122"/>
                        </a:rPr>
                        <a:t>0632-</a:t>
                      </a:r>
                      <a:r>
                        <a:rPr lang="zh-CN" altLang="en-US" sz="1800">
                          <a:latin typeface="仿宋_GB2312" panose="02010609030101010101" charset="-122"/>
                          <a:ea typeface="仿宋_GB2312" panose="02010609030101010101" charset="-122"/>
                          <a:sym typeface="+mn-ea"/>
                        </a:rPr>
                        <a:t>3331609</a:t>
                      </a:r>
                      <a:endParaRPr lang="en-US" altLang="zh-CN">
                        <a:latin typeface="仿宋_GB2312" panose="02010609030101010101" charset="-122"/>
                        <a:ea typeface="仿宋_GB2312" panose="02010609030101010101" charset="-122"/>
                      </a:endParaRPr>
                    </a:p>
                  </a:txBody>
                  <a:tcPr anchor="ctr"/>
                </a:tc>
              </a:tr>
              <a:tr h="363855">
                <a:tc>
                  <a:txBody>
                    <a:bodyPr/>
                    <a:lstStyle/>
                    <a:p>
                      <a:pPr algn="ctr" fontAlgn="auto">
                        <a:buNone/>
                      </a:pPr>
                      <a:r>
                        <a:rPr lang="zh-CN" altLang="en-US">
                          <a:latin typeface="仿宋_GB2312" panose="02010609030101010101" charset="-122"/>
                          <a:ea typeface="仿宋_GB2312" panose="02010609030101010101" charset="-122"/>
                        </a:rPr>
                        <a:t>指导企业争取中央大气污染治理资金</a:t>
                      </a:r>
                      <a:endParaRPr lang="zh-CN" altLang="en-US">
                        <a:latin typeface="仿宋_GB2312" panose="02010609030101010101" charset="-122"/>
                        <a:ea typeface="仿宋_GB2312" panose="02010609030101010101" charset="-122"/>
                      </a:endParaRPr>
                    </a:p>
                  </a:txBody>
                  <a:tcPr anchor="ctr"/>
                </a:tc>
                <a:tc>
                  <a:txBody>
                    <a:bodyPr/>
                    <a:lstStyle/>
                    <a:p>
                      <a:pPr algn="ctr" fontAlgn="auto">
                        <a:buNone/>
                      </a:pPr>
                      <a:r>
                        <a:rPr lang="zh-CN" altLang="en-US">
                          <a:latin typeface="仿宋_GB2312" panose="02010609030101010101" charset="-122"/>
                          <a:ea typeface="仿宋_GB2312" panose="02010609030101010101" charset="-122"/>
                        </a:rPr>
                        <a:t>大气环境科</a:t>
                      </a:r>
                      <a:endParaRPr lang="zh-CN" altLang="en-US">
                        <a:latin typeface="仿宋_GB2312" panose="02010609030101010101" charset="-122"/>
                        <a:ea typeface="仿宋_GB2312" panose="02010609030101010101" charset="-122"/>
                      </a:endParaRPr>
                    </a:p>
                  </a:txBody>
                  <a:tcPr anchor="ctr"/>
                </a:tc>
                <a:tc>
                  <a:txBody>
                    <a:bodyPr/>
                    <a:lstStyle/>
                    <a:p>
                      <a:pPr algn="ctr" fontAlgn="auto">
                        <a:buNone/>
                      </a:pPr>
                      <a:r>
                        <a:rPr lang="zh-CN" altLang="en-US">
                          <a:latin typeface="仿宋_GB2312" panose="02010609030101010101" charset="-122"/>
                          <a:ea typeface="仿宋_GB2312" panose="02010609030101010101" charset="-122"/>
                        </a:rPr>
                        <a:t>纪伟</a:t>
                      </a:r>
                      <a:endParaRPr lang="zh-CN" altLang="en-US">
                        <a:latin typeface="仿宋_GB2312" panose="02010609030101010101" charset="-122"/>
                        <a:ea typeface="仿宋_GB2312" panose="02010609030101010101" charset="-122"/>
                      </a:endParaRPr>
                    </a:p>
                  </a:txBody>
                  <a:tcPr anchor="ctr"/>
                </a:tc>
                <a:tc>
                  <a:txBody>
                    <a:bodyPr/>
                    <a:lstStyle/>
                    <a:p>
                      <a:pPr algn="ctr" fontAlgn="auto">
                        <a:buNone/>
                      </a:pPr>
                      <a:r>
                        <a:rPr lang="en-US" altLang="zh-CN" sz="1800">
                          <a:latin typeface="仿宋_GB2312" panose="02010609030101010101" charset="-122"/>
                          <a:ea typeface="仿宋_GB2312" panose="02010609030101010101" charset="-122"/>
                          <a:sym typeface="+mn-ea"/>
                        </a:rPr>
                        <a:t>0632-</a:t>
                      </a:r>
                      <a:r>
                        <a:rPr lang="zh-CN" altLang="en-US" sz="1800">
                          <a:latin typeface="仿宋_GB2312" panose="02010609030101010101" charset="-122"/>
                          <a:ea typeface="仿宋_GB2312" panose="02010609030101010101" charset="-122"/>
                          <a:sym typeface="+mn-ea"/>
                        </a:rPr>
                        <a:t>3331609</a:t>
                      </a:r>
                      <a:endParaRPr lang="zh-CN" altLang="en-US">
                        <a:latin typeface="仿宋_GB2312" panose="02010609030101010101" charset="-122"/>
                        <a:ea typeface="仿宋_GB2312" panose="02010609030101010101" charset="-122"/>
                      </a:endParaRPr>
                    </a:p>
                  </a:txBody>
                  <a:tcPr anchor="ctr"/>
                </a:tc>
              </a:tr>
              <a:tr h="337185">
                <a:tc>
                  <a:txBody>
                    <a:bodyPr/>
                    <a:lstStyle/>
                    <a:p>
                      <a:pPr algn="ctr" fontAlgn="auto">
                        <a:buNone/>
                      </a:pPr>
                      <a:r>
                        <a:rPr lang="zh-CN" altLang="en-US">
                          <a:latin typeface="仿宋_GB2312" panose="02010609030101010101" charset="-122"/>
                          <a:ea typeface="仿宋_GB2312" panose="02010609030101010101" charset="-122"/>
                        </a:rPr>
                        <a:t>实行环评审批简政放权</a:t>
                      </a:r>
                      <a:endParaRPr lang="zh-CN" altLang="en-US">
                        <a:latin typeface="仿宋_GB2312" panose="02010609030101010101" charset="-122"/>
                        <a:ea typeface="仿宋_GB2312" panose="02010609030101010101" charset="-122"/>
                      </a:endParaRPr>
                    </a:p>
                  </a:txBody>
                  <a:tcPr anchor="ctr"/>
                </a:tc>
                <a:tc>
                  <a:txBody>
                    <a:bodyPr/>
                    <a:lstStyle/>
                    <a:p>
                      <a:pPr algn="ctr" fontAlgn="auto">
                        <a:buNone/>
                      </a:pPr>
                      <a:r>
                        <a:rPr lang="zh-CN" altLang="en-US" sz="1800">
                          <a:latin typeface="仿宋_GB2312" panose="02010609030101010101" charset="-122"/>
                          <a:ea typeface="仿宋_GB2312" panose="02010609030101010101" charset="-122"/>
                          <a:sym typeface="+mn-ea"/>
                        </a:rPr>
                        <a:t>总量办</a:t>
                      </a:r>
                      <a:endParaRPr lang="zh-CN" altLang="en-US" sz="1800">
                        <a:latin typeface="仿宋_GB2312" panose="02010609030101010101" charset="-122"/>
                        <a:ea typeface="仿宋_GB2312" panose="02010609030101010101" charset="-122"/>
                        <a:sym typeface="+mn-ea"/>
                      </a:endParaRPr>
                    </a:p>
                  </a:txBody>
                  <a:tcPr anchor="ctr"/>
                </a:tc>
                <a:tc>
                  <a:txBody>
                    <a:bodyPr/>
                    <a:lstStyle/>
                    <a:p>
                      <a:pPr algn="ctr" fontAlgn="auto">
                        <a:buNone/>
                      </a:pPr>
                      <a:r>
                        <a:rPr lang="zh-CN" altLang="en-US">
                          <a:latin typeface="仿宋_GB2312" panose="02010609030101010101" charset="-122"/>
                          <a:ea typeface="仿宋_GB2312" panose="02010609030101010101" charset="-122"/>
                        </a:rPr>
                        <a:t>李巍</a:t>
                      </a:r>
                      <a:endParaRPr lang="zh-CN" altLang="en-US">
                        <a:latin typeface="仿宋_GB2312" panose="02010609030101010101" charset="-122"/>
                        <a:ea typeface="仿宋_GB2312" panose="02010609030101010101" charset="-122"/>
                      </a:endParaRPr>
                    </a:p>
                  </a:txBody>
                  <a:tcPr anchor="ctr"/>
                </a:tc>
                <a:tc>
                  <a:txBody>
                    <a:bodyPr/>
                    <a:lstStyle/>
                    <a:p>
                      <a:pPr algn="ctr" fontAlgn="auto">
                        <a:buNone/>
                      </a:pPr>
                      <a:r>
                        <a:rPr lang="en-US" altLang="zh-CN" sz="1800">
                          <a:latin typeface="仿宋_GB2312" panose="02010609030101010101" charset="-122"/>
                          <a:ea typeface="仿宋_GB2312" panose="02010609030101010101" charset="-122"/>
                          <a:sym typeface="+mn-ea"/>
                        </a:rPr>
                        <a:t>0632-3319065</a:t>
                      </a:r>
                      <a:endParaRPr lang="en-US" altLang="zh-CN" sz="1800">
                        <a:latin typeface="仿宋_GB2312" panose="02010609030101010101" charset="-122"/>
                        <a:ea typeface="仿宋_GB2312" panose="02010609030101010101" charset="-122"/>
                        <a:sym typeface="+mn-ea"/>
                      </a:endParaRPr>
                    </a:p>
                  </a:txBody>
                  <a:tcPr anchor="ctr"/>
                </a:tc>
              </a:tr>
              <a:tr h="449580">
                <a:tc>
                  <a:txBody>
                    <a:bodyPr/>
                    <a:lstStyle/>
                    <a:p>
                      <a:pPr algn="ctr" fontAlgn="auto">
                        <a:buNone/>
                      </a:pPr>
                      <a:r>
                        <a:rPr lang="zh-CN" altLang="en-US">
                          <a:latin typeface="仿宋_GB2312" panose="02010609030101010101" charset="-122"/>
                          <a:ea typeface="仿宋_GB2312" panose="02010609030101010101" charset="-122"/>
                        </a:rPr>
                        <a:t>规范环评中介服务市场秩序</a:t>
                      </a:r>
                      <a:endParaRPr lang="zh-CN" altLang="en-US">
                        <a:latin typeface="仿宋_GB2312" panose="02010609030101010101" charset="-122"/>
                        <a:ea typeface="仿宋_GB2312" panose="02010609030101010101" charset="-122"/>
                      </a:endParaRPr>
                    </a:p>
                  </a:txBody>
                  <a:tcPr anchor="ctr"/>
                </a:tc>
                <a:tc>
                  <a:txBody>
                    <a:bodyPr/>
                    <a:lstStyle/>
                    <a:p>
                      <a:pPr algn="ctr" fontAlgn="auto">
                        <a:buNone/>
                      </a:pPr>
                      <a:r>
                        <a:rPr lang="zh-CN" altLang="en-US" sz="1800">
                          <a:latin typeface="仿宋_GB2312" panose="02010609030101010101" charset="-122"/>
                          <a:ea typeface="仿宋_GB2312" panose="02010609030101010101" charset="-122"/>
                          <a:sym typeface="+mn-ea"/>
                        </a:rPr>
                        <a:t>总量办</a:t>
                      </a:r>
                      <a:endParaRPr lang="zh-CN" altLang="en-US" sz="1800">
                        <a:latin typeface="仿宋_GB2312" panose="02010609030101010101" charset="-122"/>
                        <a:ea typeface="仿宋_GB2312" panose="02010609030101010101" charset="-122"/>
                        <a:sym typeface="+mn-ea"/>
                      </a:endParaRPr>
                    </a:p>
                  </a:txBody>
                  <a:tcPr anchor="ctr"/>
                </a:tc>
                <a:tc>
                  <a:txBody>
                    <a:bodyPr/>
                    <a:lstStyle/>
                    <a:p>
                      <a:pPr algn="ctr" fontAlgn="auto">
                        <a:buNone/>
                      </a:pPr>
                      <a:r>
                        <a:rPr lang="zh-CN" altLang="en-US" sz="1800">
                          <a:latin typeface="仿宋_GB2312" panose="02010609030101010101" charset="-122"/>
                          <a:ea typeface="仿宋_GB2312" panose="02010609030101010101" charset="-122"/>
                          <a:sym typeface="+mn-ea"/>
                        </a:rPr>
                        <a:t>李巍</a:t>
                      </a:r>
                      <a:endParaRPr lang="zh-CN" altLang="en-US" sz="1800">
                        <a:latin typeface="仿宋_GB2312" panose="02010609030101010101" charset="-122"/>
                        <a:ea typeface="仿宋_GB2312" panose="02010609030101010101" charset="-122"/>
                        <a:sym typeface="+mn-ea"/>
                      </a:endParaRPr>
                    </a:p>
                  </a:txBody>
                  <a:tcPr anchor="ctr"/>
                </a:tc>
                <a:tc>
                  <a:txBody>
                    <a:bodyPr/>
                    <a:lstStyle/>
                    <a:p>
                      <a:pPr algn="ctr" fontAlgn="auto">
                        <a:buNone/>
                      </a:pPr>
                      <a:r>
                        <a:rPr lang="en-US" altLang="zh-CN" sz="1800">
                          <a:latin typeface="仿宋_GB2312" panose="02010609030101010101" charset="-122"/>
                          <a:ea typeface="仿宋_GB2312" panose="02010609030101010101" charset="-122"/>
                          <a:sym typeface="+mn-ea"/>
                        </a:rPr>
                        <a:t>0632-3319065</a:t>
                      </a:r>
                      <a:endParaRPr lang="en-US" altLang="zh-CN" sz="1800">
                        <a:latin typeface="仿宋_GB2312" panose="02010609030101010101" charset="-122"/>
                        <a:ea typeface="仿宋_GB2312" panose="02010609030101010101" charset="-122"/>
                        <a:sym typeface="+mn-ea"/>
                      </a:endParaRPr>
                    </a:p>
                  </a:txBody>
                  <a:tcPr anchor="ctr"/>
                </a:tc>
              </a:tr>
              <a:tr h="363855">
                <a:tc>
                  <a:txBody>
                    <a:bodyPr/>
                    <a:lstStyle/>
                    <a:p>
                      <a:pPr algn="ctr" fontAlgn="auto">
                        <a:buNone/>
                      </a:pPr>
                      <a:r>
                        <a:rPr lang="zh-CN" altLang="en-US">
                          <a:latin typeface="仿宋_GB2312" panose="02010609030101010101" charset="-122"/>
                          <a:ea typeface="仿宋_GB2312" panose="02010609030101010101" charset="-122"/>
                        </a:rPr>
                        <a:t>推广共享新能源非道路移动机械</a:t>
                      </a:r>
                      <a:endParaRPr lang="zh-CN" altLang="en-US">
                        <a:latin typeface="仿宋_GB2312" panose="02010609030101010101" charset="-122"/>
                        <a:ea typeface="仿宋_GB2312" panose="02010609030101010101" charset="-122"/>
                      </a:endParaRPr>
                    </a:p>
                  </a:txBody>
                  <a:tcPr anchor="ctr"/>
                </a:tc>
                <a:tc>
                  <a:txBody>
                    <a:bodyPr/>
                    <a:lstStyle/>
                    <a:p>
                      <a:pPr algn="ctr" fontAlgn="auto">
                        <a:buNone/>
                      </a:pPr>
                      <a:r>
                        <a:rPr lang="zh-CN" altLang="en-US">
                          <a:latin typeface="仿宋_GB2312" panose="02010609030101010101" charset="-122"/>
                          <a:ea typeface="仿宋_GB2312" panose="02010609030101010101" charset="-122"/>
                        </a:rPr>
                        <a:t>生态环境质量服务中心</a:t>
                      </a:r>
                      <a:endParaRPr lang="zh-CN" altLang="en-US">
                        <a:latin typeface="仿宋_GB2312" panose="02010609030101010101" charset="-122"/>
                        <a:ea typeface="仿宋_GB2312" panose="02010609030101010101" charset="-122"/>
                      </a:endParaRPr>
                    </a:p>
                  </a:txBody>
                  <a:tcPr anchor="ctr"/>
                </a:tc>
                <a:tc>
                  <a:txBody>
                    <a:bodyPr/>
                    <a:lstStyle/>
                    <a:p>
                      <a:pPr algn="ctr" fontAlgn="auto">
                        <a:buNone/>
                      </a:pPr>
                      <a:r>
                        <a:rPr lang="zh-CN" altLang="en-US">
                          <a:latin typeface="仿宋_GB2312" panose="02010609030101010101" charset="-122"/>
                          <a:ea typeface="仿宋_GB2312" panose="02010609030101010101" charset="-122"/>
                        </a:rPr>
                        <a:t>耿标</a:t>
                      </a:r>
                      <a:endParaRPr lang="zh-CN" altLang="en-US">
                        <a:latin typeface="仿宋_GB2312" panose="02010609030101010101" charset="-122"/>
                        <a:ea typeface="仿宋_GB2312" panose="02010609030101010101" charset="-122"/>
                      </a:endParaRPr>
                    </a:p>
                  </a:txBody>
                  <a:tcPr anchor="ctr"/>
                </a:tc>
                <a:tc>
                  <a:txBody>
                    <a:bodyPr/>
                    <a:lstStyle/>
                    <a:p>
                      <a:pPr algn="ctr" fontAlgn="auto">
                        <a:buNone/>
                      </a:pPr>
                      <a:r>
                        <a:rPr lang="en-US" altLang="zh-CN" sz="1800">
                          <a:latin typeface="仿宋_GB2312" panose="02010609030101010101" charset="-122"/>
                          <a:ea typeface="仿宋_GB2312" panose="02010609030101010101" charset="-122"/>
                          <a:sym typeface="+mn-ea"/>
                        </a:rPr>
                        <a:t>0632-3320196</a:t>
                      </a:r>
                      <a:endParaRPr lang="en-US" altLang="zh-CN" sz="1800">
                        <a:latin typeface="仿宋_GB2312" panose="02010609030101010101" charset="-122"/>
                        <a:ea typeface="仿宋_GB2312" panose="02010609030101010101" charset="-122"/>
                        <a:sym typeface="+mn-ea"/>
                      </a:endParaRPr>
                    </a:p>
                  </a:txBody>
                  <a:tcPr anchor="ctr"/>
                </a:tc>
              </a:tr>
              <a:tr h="468630">
                <a:tc>
                  <a:txBody>
                    <a:bodyPr/>
                    <a:lstStyle/>
                    <a:p>
                      <a:pPr algn="ctr" fontAlgn="auto">
                        <a:buNone/>
                      </a:pPr>
                      <a:r>
                        <a:rPr lang="zh-CN" altLang="en-US">
                          <a:latin typeface="仿宋_GB2312" panose="02010609030101010101" charset="-122"/>
                          <a:ea typeface="仿宋_GB2312" panose="02010609030101010101" charset="-122"/>
                        </a:rPr>
                        <a:t>优化辐射类行政许可办理流程</a:t>
                      </a:r>
                      <a:endParaRPr lang="zh-CN" altLang="en-US">
                        <a:latin typeface="仿宋_GB2312" panose="02010609030101010101" charset="-122"/>
                        <a:ea typeface="仿宋_GB2312" panose="02010609030101010101" charset="-122"/>
                      </a:endParaRPr>
                    </a:p>
                  </a:txBody>
                  <a:tcPr anchor="ctr"/>
                </a:tc>
                <a:tc>
                  <a:txBody>
                    <a:bodyPr/>
                    <a:lstStyle/>
                    <a:p>
                      <a:pPr algn="ctr" fontAlgn="auto">
                        <a:buNone/>
                      </a:pPr>
                      <a:r>
                        <a:rPr lang="zh-CN" altLang="en-US">
                          <a:latin typeface="仿宋_GB2312" panose="02010609030101010101" charset="-122"/>
                          <a:ea typeface="仿宋_GB2312" panose="02010609030101010101" charset="-122"/>
                        </a:rPr>
                        <a:t>固体废物与辐射管理科</a:t>
                      </a:r>
                      <a:endParaRPr lang="zh-CN" altLang="en-US">
                        <a:latin typeface="仿宋_GB2312" panose="02010609030101010101" charset="-122"/>
                        <a:ea typeface="仿宋_GB2312" panose="02010609030101010101" charset="-122"/>
                      </a:endParaRPr>
                    </a:p>
                  </a:txBody>
                  <a:tcPr anchor="ctr"/>
                </a:tc>
                <a:tc>
                  <a:txBody>
                    <a:bodyPr/>
                    <a:lstStyle/>
                    <a:p>
                      <a:pPr algn="ctr" fontAlgn="auto">
                        <a:buNone/>
                      </a:pPr>
                      <a:r>
                        <a:rPr lang="zh-CN" altLang="en-US">
                          <a:latin typeface="仿宋_GB2312" panose="02010609030101010101" charset="-122"/>
                          <a:ea typeface="仿宋_GB2312" panose="02010609030101010101" charset="-122"/>
                        </a:rPr>
                        <a:t>黄凡珂</a:t>
                      </a:r>
                      <a:endParaRPr lang="zh-CN" altLang="en-US">
                        <a:latin typeface="仿宋_GB2312" panose="02010609030101010101" charset="-122"/>
                        <a:ea typeface="仿宋_GB2312" panose="02010609030101010101" charset="-122"/>
                      </a:endParaRPr>
                    </a:p>
                  </a:txBody>
                  <a:tcPr anchor="ctr"/>
                </a:tc>
                <a:tc>
                  <a:txBody>
                    <a:bodyPr/>
                    <a:lstStyle/>
                    <a:p>
                      <a:pPr algn="ctr" fontAlgn="auto">
                        <a:buNone/>
                      </a:pPr>
                      <a:r>
                        <a:rPr lang="en-US" altLang="zh-CN">
                          <a:latin typeface="仿宋_GB2312" panose="02010609030101010101" charset="-122"/>
                          <a:ea typeface="仿宋_GB2312" panose="02010609030101010101" charset="-122"/>
                        </a:rPr>
                        <a:t>0632-8688068</a:t>
                      </a:r>
                      <a:endParaRPr lang="en-US" altLang="zh-CN">
                        <a:latin typeface="仿宋_GB2312" panose="02010609030101010101" charset="-122"/>
                        <a:ea typeface="仿宋_GB2312" panose="02010609030101010101" charset="-122"/>
                      </a:endParaRPr>
                    </a:p>
                  </a:txBody>
                  <a:tcPr anchor="ctr"/>
                </a:tc>
              </a:tr>
              <a:tr h="640080">
                <a:tc>
                  <a:txBody>
                    <a:bodyPr/>
                    <a:lstStyle/>
                    <a:p>
                      <a:pPr algn="ctr" fontAlgn="auto">
                        <a:buNone/>
                      </a:pPr>
                      <a:r>
                        <a:rPr lang="zh-CN" altLang="en-US">
                          <a:latin typeface="仿宋_GB2312" panose="02010609030101010101" charset="-122"/>
                          <a:ea typeface="仿宋_GB2312" panose="02010609030101010101" charset="-122"/>
                          <a:cs typeface="仿宋_GB2312" panose="02010609030101010101" charset="-122"/>
                        </a:rPr>
                        <a:t>优化监管方式，探索建立“免打扰”</a:t>
                      </a:r>
                      <a:endParaRPr lang="zh-CN" altLang="en-US">
                        <a:latin typeface="仿宋_GB2312" panose="02010609030101010101" charset="-122"/>
                        <a:ea typeface="仿宋_GB2312" panose="02010609030101010101" charset="-122"/>
                        <a:cs typeface="仿宋_GB2312" panose="02010609030101010101" charset="-122"/>
                      </a:endParaRPr>
                    </a:p>
                    <a:p>
                      <a:pPr algn="ctr" fontAlgn="auto">
                        <a:buNone/>
                      </a:pPr>
                      <a:r>
                        <a:rPr lang="zh-CN" altLang="en-US">
                          <a:latin typeface="仿宋_GB2312" panose="02010609030101010101" charset="-122"/>
                          <a:ea typeface="仿宋_GB2312" panose="02010609030101010101" charset="-122"/>
                          <a:cs typeface="仿宋_GB2312" panose="02010609030101010101" charset="-122"/>
                        </a:rPr>
                        <a:t>服务机制</a:t>
                      </a:r>
                      <a:endParaRPr lang="zh-CN" altLang="en-US">
                        <a:latin typeface="仿宋_GB2312" panose="02010609030101010101" charset="-122"/>
                        <a:ea typeface="仿宋_GB2312" panose="02010609030101010101" charset="-122"/>
                        <a:cs typeface="仿宋_GB2312" panose="02010609030101010101" charset="-122"/>
                      </a:endParaRPr>
                    </a:p>
                  </a:txBody>
                  <a:tcPr anchor="ctr"/>
                </a:tc>
                <a:tc>
                  <a:txBody>
                    <a:bodyPr/>
                    <a:lstStyle/>
                    <a:p>
                      <a:pPr algn="ctr" fontAlgn="auto">
                        <a:buNone/>
                      </a:pPr>
                      <a:r>
                        <a:rPr lang="zh-CN" altLang="en-US">
                          <a:latin typeface="仿宋_GB2312" panose="02010609030101010101" charset="-122"/>
                          <a:ea typeface="仿宋_GB2312" panose="02010609030101010101" charset="-122"/>
                        </a:rPr>
                        <a:t>综合执法支队</a:t>
                      </a:r>
                      <a:endParaRPr lang="zh-CN" altLang="en-US">
                        <a:latin typeface="仿宋_GB2312" panose="02010609030101010101" charset="-122"/>
                        <a:ea typeface="仿宋_GB2312" panose="02010609030101010101" charset="-122"/>
                      </a:endParaRPr>
                    </a:p>
                  </a:txBody>
                  <a:tcPr anchor="ctr"/>
                </a:tc>
                <a:tc>
                  <a:txBody>
                    <a:bodyPr/>
                    <a:lstStyle/>
                    <a:p>
                      <a:pPr algn="ctr" fontAlgn="auto">
                        <a:buNone/>
                      </a:pPr>
                      <a:r>
                        <a:rPr lang="zh-CN" altLang="en-US">
                          <a:latin typeface="仿宋_GB2312" panose="02010609030101010101" charset="-122"/>
                          <a:ea typeface="仿宋_GB2312" panose="02010609030101010101" charset="-122"/>
                        </a:rPr>
                        <a:t>朱茂田</a:t>
                      </a:r>
                      <a:endParaRPr lang="zh-CN" altLang="en-US">
                        <a:latin typeface="仿宋_GB2312" panose="02010609030101010101" charset="-122"/>
                        <a:ea typeface="仿宋_GB2312" panose="02010609030101010101" charset="-122"/>
                      </a:endParaRPr>
                    </a:p>
                  </a:txBody>
                  <a:tcPr anchor="ctr"/>
                </a:tc>
                <a:tc>
                  <a:txBody>
                    <a:bodyPr/>
                    <a:lstStyle/>
                    <a:p>
                      <a:pPr algn="ctr" fontAlgn="auto">
                        <a:buNone/>
                      </a:pPr>
                      <a:r>
                        <a:rPr lang="en-US" altLang="zh-CN">
                          <a:latin typeface="仿宋_GB2312" panose="02010609030101010101" charset="-122"/>
                          <a:ea typeface="仿宋_GB2312" panose="02010609030101010101" charset="-122"/>
                        </a:rPr>
                        <a:t>0632-8688026</a:t>
                      </a:r>
                      <a:endParaRPr lang="en-US" altLang="zh-CN">
                        <a:latin typeface="仿宋_GB2312" panose="02010609030101010101" charset="-122"/>
                        <a:ea typeface="仿宋_GB2312" panose="02010609030101010101" charset="-122"/>
                      </a:endParaRPr>
                    </a:p>
                  </a:txBody>
                  <a:tcPr anchor="ctr"/>
                </a:tc>
              </a:tr>
              <a:tr h="487680">
                <a:tc>
                  <a:txBody>
                    <a:bodyPr/>
                    <a:lstStyle/>
                    <a:p>
                      <a:pPr algn="ctr" fontAlgn="auto">
                        <a:buNone/>
                      </a:pPr>
                      <a:r>
                        <a:rPr lang="zh-CN" altLang="en-US">
                          <a:latin typeface="仿宋_GB2312" panose="02010609030101010101" charset="-122"/>
                          <a:ea typeface="仿宋_GB2312" panose="02010609030101010101" charset="-122"/>
                        </a:rPr>
                        <a:t>推进柔性执法包容审慎执法</a:t>
                      </a:r>
                      <a:endParaRPr lang="zh-CN" altLang="en-US">
                        <a:latin typeface="仿宋_GB2312" panose="02010609030101010101" charset="-122"/>
                        <a:ea typeface="仿宋_GB2312" panose="02010609030101010101" charset="-122"/>
                      </a:endParaRPr>
                    </a:p>
                  </a:txBody>
                  <a:tcPr anchor="ctr"/>
                </a:tc>
                <a:tc>
                  <a:txBody>
                    <a:bodyPr/>
                    <a:lstStyle/>
                    <a:p>
                      <a:pPr algn="ctr" fontAlgn="auto">
                        <a:buNone/>
                      </a:pPr>
                      <a:r>
                        <a:rPr lang="zh-CN" altLang="en-US">
                          <a:latin typeface="仿宋_GB2312" panose="02010609030101010101" charset="-122"/>
                          <a:ea typeface="仿宋_GB2312" panose="02010609030101010101" charset="-122"/>
                        </a:rPr>
                        <a:t>综合与法规科</a:t>
                      </a:r>
                      <a:endParaRPr lang="zh-CN" altLang="en-US">
                        <a:latin typeface="仿宋_GB2312" panose="02010609030101010101" charset="-122"/>
                        <a:ea typeface="仿宋_GB2312" panose="02010609030101010101" charset="-122"/>
                      </a:endParaRPr>
                    </a:p>
                  </a:txBody>
                  <a:tcPr anchor="ctr"/>
                </a:tc>
                <a:tc>
                  <a:txBody>
                    <a:bodyPr/>
                    <a:lstStyle/>
                    <a:p>
                      <a:pPr algn="ctr" fontAlgn="auto">
                        <a:buNone/>
                      </a:pPr>
                      <a:r>
                        <a:rPr lang="zh-CN" altLang="en-US">
                          <a:latin typeface="仿宋_GB2312" panose="02010609030101010101" charset="-122"/>
                          <a:ea typeface="仿宋_GB2312" panose="02010609030101010101" charset="-122"/>
                        </a:rPr>
                        <a:t>宋春青</a:t>
                      </a:r>
                      <a:endParaRPr lang="zh-CN" altLang="en-US">
                        <a:latin typeface="仿宋_GB2312" panose="02010609030101010101" charset="-122"/>
                        <a:ea typeface="仿宋_GB2312" panose="02010609030101010101" charset="-122"/>
                      </a:endParaRPr>
                    </a:p>
                  </a:txBody>
                  <a:tcPr anchor="ctr"/>
                </a:tc>
                <a:tc>
                  <a:txBody>
                    <a:bodyPr/>
                    <a:lstStyle/>
                    <a:p>
                      <a:pPr algn="ctr" fontAlgn="auto">
                        <a:buNone/>
                      </a:pPr>
                      <a:r>
                        <a:rPr lang="en-US" altLang="zh-CN">
                          <a:latin typeface="仿宋_GB2312" panose="02010609030101010101" charset="-122"/>
                          <a:ea typeface="仿宋_GB2312" panose="02010609030101010101" charset="-122"/>
                        </a:rPr>
                        <a:t>0632-8688005</a:t>
                      </a:r>
                      <a:endParaRPr lang="en-US" altLang="zh-CN">
                        <a:latin typeface="仿宋_GB2312" panose="02010609030101010101" charset="-122"/>
                        <a:ea typeface="仿宋_GB2312" panose="02010609030101010101" charset="-122"/>
                      </a:endParaRPr>
                    </a:p>
                  </a:txBody>
                  <a:tcPr anchor="ctr"/>
                </a:tc>
              </a:tr>
              <a:tr h="365760">
                <a:tc>
                  <a:txBody>
                    <a:bodyPr/>
                    <a:lstStyle/>
                    <a:p>
                      <a:pPr algn="ctr" fontAlgn="auto">
                        <a:buNone/>
                      </a:pPr>
                      <a:r>
                        <a:rPr lang="zh-CN" altLang="en-US">
                          <a:latin typeface="仿宋_GB2312" panose="02010609030101010101" charset="-122"/>
                          <a:ea typeface="仿宋_GB2312" panose="02010609030101010101" charset="-122"/>
                        </a:rPr>
                        <a:t>推行环保信用评价核销</a:t>
                      </a:r>
                      <a:endParaRPr lang="zh-CN" altLang="en-US">
                        <a:latin typeface="仿宋_GB2312" panose="02010609030101010101" charset="-122"/>
                        <a:ea typeface="仿宋_GB2312" panose="02010609030101010101" charset="-122"/>
                      </a:endParaRPr>
                    </a:p>
                  </a:txBody>
                  <a:tcPr anchor="ctr"/>
                </a:tc>
                <a:tc>
                  <a:txBody>
                    <a:bodyPr/>
                    <a:lstStyle/>
                    <a:p>
                      <a:pPr algn="ctr" fontAlgn="auto">
                        <a:buNone/>
                      </a:pPr>
                      <a:r>
                        <a:rPr lang="zh-CN" altLang="en-US">
                          <a:latin typeface="仿宋_GB2312" panose="02010609030101010101" charset="-122"/>
                          <a:ea typeface="仿宋_GB2312" panose="02010609030101010101" charset="-122"/>
                          <a:cs typeface="仿宋_GB2312" panose="02010609030101010101" charset="-122"/>
                        </a:rPr>
                        <a:t>综合执法支队 </a:t>
                      </a:r>
                      <a:endParaRPr lang="zh-CN" altLang="en-US">
                        <a:latin typeface="仿宋_GB2312" panose="02010609030101010101" charset="-122"/>
                        <a:ea typeface="仿宋_GB2312" panose="02010609030101010101" charset="-122"/>
                        <a:cs typeface="仿宋_GB2312" panose="02010609030101010101" charset="-122"/>
                      </a:endParaRPr>
                    </a:p>
                  </a:txBody>
                  <a:tcPr anchor="ctr"/>
                </a:tc>
                <a:tc>
                  <a:txBody>
                    <a:bodyPr/>
                    <a:lstStyle/>
                    <a:p>
                      <a:pPr algn="ctr" fontAlgn="auto">
                        <a:buNone/>
                      </a:pPr>
                      <a:r>
                        <a:rPr lang="zh-CN" altLang="en-US">
                          <a:latin typeface="仿宋_GB2312" panose="02010609030101010101" charset="-122"/>
                          <a:ea typeface="仿宋_GB2312" panose="02010609030101010101" charset="-122"/>
                        </a:rPr>
                        <a:t>许瑞多</a:t>
                      </a:r>
                      <a:endParaRPr lang="zh-CN" altLang="en-US">
                        <a:latin typeface="仿宋_GB2312" panose="02010609030101010101" charset="-122"/>
                        <a:ea typeface="仿宋_GB2312" panose="02010609030101010101" charset="-122"/>
                      </a:endParaRPr>
                    </a:p>
                  </a:txBody>
                  <a:tcPr anchor="ctr"/>
                </a:tc>
                <a:tc>
                  <a:txBody>
                    <a:bodyPr/>
                    <a:lstStyle/>
                    <a:p>
                      <a:pPr algn="ctr" fontAlgn="auto">
                        <a:buNone/>
                      </a:pPr>
                      <a:r>
                        <a:rPr lang="en-US" altLang="zh-CN" sz="1800">
                          <a:latin typeface="仿宋_GB2312" panose="02010609030101010101" charset="-122"/>
                          <a:ea typeface="仿宋_GB2312" panose="02010609030101010101" charset="-122"/>
                          <a:sym typeface="+mn-ea"/>
                        </a:rPr>
                        <a:t>0632-</a:t>
                      </a:r>
                      <a:r>
                        <a:rPr lang="zh-CN" altLang="en-US">
                          <a:latin typeface="仿宋_GB2312" panose="02010609030101010101" charset="-122"/>
                          <a:ea typeface="仿宋_GB2312" panose="02010609030101010101" charset="-122"/>
                        </a:rPr>
                        <a:t>3285050</a:t>
                      </a:r>
                      <a:endParaRPr lang="zh-CN" altLang="en-US">
                        <a:latin typeface="仿宋_GB2312" panose="02010609030101010101" charset="-122"/>
                        <a:ea typeface="仿宋_GB2312" panose="02010609030101010101" charset="-122"/>
                      </a:endParaRPr>
                    </a:p>
                  </a:txBody>
                  <a:tcPr anchor="ctr"/>
                </a:tc>
              </a:tr>
            </a:tbl>
          </a:graphicData>
        </a:graphic>
      </p:graphicFrame>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9" name="Group 5"/>
          <p:cNvGrpSpPr/>
          <p:nvPr/>
        </p:nvGrpSpPr>
        <p:grpSpPr>
          <a:xfrm>
            <a:off x="0" y="3175"/>
            <a:ext cx="12192000" cy="6854825"/>
            <a:chOff x="0" y="3175"/>
            <a:chExt cx="12192000" cy="6854825"/>
          </a:xfrm>
        </p:grpSpPr>
        <p:sp>
          <p:nvSpPr>
            <p:cNvPr id="1048748" name="Freeform 9"/>
            <p:cNvSpPr/>
            <p:nvPr/>
          </p:nvSpPr>
          <p:spPr bwMode="auto">
            <a:xfrm>
              <a:off x="5475817" y="3175"/>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false" compatLnSpc="true"/>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8749" name="矩形 12"/>
            <p:cNvSpPr/>
            <p:nvPr/>
          </p:nvSpPr>
          <p:spPr>
            <a:xfrm>
              <a:off x="0" y="6533321"/>
              <a:ext cx="12192000" cy="324679"/>
            </a:xfrm>
            <a:prstGeom prst="rect">
              <a:avLst/>
            </a:prstGeom>
            <a:gradFill>
              <a:gsLst>
                <a:gs pos="0">
                  <a:schemeClr val="accent1"/>
                </a:gs>
                <a:gs pos="100000">
                  <a:schemeClr val="accent2"/>
                </a:gs>
              </a:gsLst>
              <a:lin ang="108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pic>
        <p:nvPicPr>
          <p:cNvPr id="2097161" name="Picture 2" descr="C:\Users\Administrator\Desktop\d439b6003af33a87e950a77b741407385343fbf21f33_看图王.jpg"/>
          <p:cNvPicPr>
            <a:picLocks noChangeAspect="true" noChangeArrowheads="true"/>
          </p:cNvPicPr>
          <p:nvPr/>
        </p:nvPicPr>
        <p:blipFill>
          <a:blip r:embed="rId1" cstate="print"/>
          <a:srcRect/>
          <a:stretch>
            <a:fillRect/>
          </a:stretch>
        </p:blipFill>
        <p:spPr bwMode="auto">
          <a:xfrm>
            <a:off x="317997" y="319405"/>
            <a:ext cx="684000" cy="637870"/>
          </a:xfrm>
          <a:prstGeom prst="rect">
            <a:avLst/>
          </a:prstGeom>
          <a:noFill/>
        </p:spPr>
      </p:pic>
      <p:sp>
        <p:nvSpPr>
          <p:cNvPr id="1048750" name="TextBox 76"/>
          <p:cNvSpPr txBox="true"/>
          <p:nvPr>
            <p:custDataLst>
              <p:tags r:id="rId2"/>
            </p:custDataLst>
          </p:nvPr>
        </p:nvSpPr>
        <p:spPr>
          <a:xfrm>
            <a:off x="2778125" y="1784350"/>
            <a:ext cx="7387200" cy="900000"/>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chorCtr="false">
            <a:noAutofit/>
          </a:bodyPr>
          <a:lstStyle/>
          <a:p>
            <a:pPr defTabSz="914400"/>
            <a:r>
              <a:rPr lang="zh-CN" altLang="en-US" sz="2000" b="1" dirty="0" smtClean="0">
                <a:solidFill>
                  <a:schemeClr val="bg1"/>
                </a:solidFill>
                <a:latin typeface="+mn-ea"/>
                <a:cs typeface="+mn-ea"/>
                <a:sym typeface="+mn-lt"/>
              </a:rPr>
              <a:t>进一步转变政府职能、强化服务意识，提高服务企业主动性。</a:t>
            </a:r>
            <a:endParaRPr lang="zh-CN" altLang="en-US" sz="2000" b="1" dirty="0" smtClean="0">
              <a:solidFill>
                <a:schemeClr val="bg1"/>
              </a:solidFill>
              <a:latin typeface="+mn-ea"/>
              <a:cs typeface="+mn-ea"/>
              <a:sym typeface="+mn-lt"/>
            </a:endParaRPr>
          </a:p>
        </p:txBody>
      </p:sp>
      <p:sp>
        <p:nvSpPr>
          <p:cNvPr id="1048751" name="椭圆 15"/>
          <p:cNvSpPr/>
          <p:nvPr/>
        </p:nvSpPr>
        <p:spPr>
          <a:xfrm>
            <a:off x="-2166620" y="1827530"/>
            <a:ext cx="4356000" cy="4356000"/>
          </a:xfrm>
          <a:prstGeom prst="ellipse">
            <a:avLst/>
          </a:prstGeom>
          <a:noFill/>
          <a:ln w="571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52" name="椭圆 16"/>
          <p:cNvSpPr/>
          <p:nvPr>
            <p:custDataLst>
              <p:tags r:id="rId3"/>
            </p:custDataLst>
          </p:nvPr>
        </p:nvSpPr>
        <p:spPr>
          <a:xfrm>
            <a:off x="1046480" y="1855470"/>
            <a:ext cx="576000" cy="576000"/>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a:latin typeface="仿宋_GB2312" panose="02010609030101010101" charset="-122"/>
              <a:ea typeface="仿宋_GB2312" panose="02010609030101010101" charset="-122"/>
            </a:endParaRPr>
          </a:p>
        </p:txBody>
      </p:sp>
      <p:sp>
        <p:nvSpPr>
          <p:cNvPr id="1048753" name="椭圆 17"/>
          <p:cNvSpPr/>
          <p:nvPr>
            <p:custDataLst>
              <p:tags r:id="rId4"/>
            </p:custDataLst>
          </p:nvPr>
        </p:nvSpPr>
        <p:spPr>
          <a:xfrm>
            <a:off x="1913890" y="3590925"/>
            <a:ext cx="576000" cy="576000"/>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a:latin typeface="仿宋_GB2312" panose="02010609030101010101" charset="-122"/>
              <a:ea typeface="仿宋_GB2312" panose="02010609030101010101" charset="-122"/>
            </a:endParaRPr>
          </a:p>
        </p:txBody>
      </p:sp>
      <p:sp>
        <p:nvSpPr>
          <p:cNvPr id="1048754" name="椭圆 18"/>
          <p:cNvSpPr/>
          <p:nvPr>
            <p:custDataLst>
              <p:tags r:id="rId5"/>
            </p:custDataLst>
          </p:nvPr>
        </p:nvSpPr>
        <p:spPr>
          <a:xfrm>
            <a:off x="1046480" y="5440063"/>
            <a:ext cx="576000" cy="576000"/>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a:latin typeface="仿宋_GB2312" panose="02010609030101010101" charset="-122"/>
              <a:ea typeface="仿宋_GB2312" panose="02010609030101010101" charset="-122"/>
            </a:endParaRPr>
          </a:p>
        </p:txBody>
      </p:sp>
      <p:sp>
        <p:nvSpPr>
          <p:cNvPr id="1048755" name="TextBox 76"/>
          <p:cNvSpPr txBox="true"/>
          <p:nvPr>
            <p:custDataLst>
              <p:tags r:id="rId6"/>
            </p:custDataLst>
          </p:nvPr>
        </p:nvSpPr>
        <p:spPr>
          <a:xfrm>
            <a:off x="2775585" y="3547665"/>
            <a:ext cx="7387200" cy="900000"/>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chorCtr="false">
            <a:noAutofit/>
          </a:bodyPr>
          <a:lstStyle/>
          <a:p>
            <a:pPr defTabSz="914400"/>
            <a:r>
              <a:rPr lang="zh-CN" altLang="en-US" sz="2000" b="1" dirty="0" smtClean="0">
                <a:solidFill>
                  <a:schemeClr val="bg1"/>
                </a:solidFill>
                <a:latin typeface="+mn-ea"/>
                <a:cs typeface="仿宋" panose="02010609060101010101" charset="-122"/>
                <a:sym typeface="+mn-lt"/>
              </a:rPr>
              <a:t>扎实做好惠企纾困工作，提高服务企业发展的精准性、有效性、可操作性，以高水平服务提升企业环境管理软实力。</a:t>
            </a:r>
            <a:endParaRPr lang="zh-CN" altLang="en-US" sz="2000" b="1" dirty="0" smtClean="0">
              <a:solidFill>
                <a:schemeClr val="bg1"/>
              </a:solidFill>
              <a:latin typeface="+mn-ea"/>
              <a:cs typeface="仿宋" panose="02010609060101010101" charset="-122"/>
              <a:sym typeface="+mn-lt"/>
            </a:endParaRPr>
          </a:p>
        </p:txBody>
      </p:sp>
      <p:sp>
        <p:nvSpPr>
          <p:cNvPr id="1048756" name="TextBox 76"/>
          <p:cNvSpPr txBox="true"/>
          <p:nvPr>
            <p:custDataLst>
              <p:tags r:id="rId7"/>
            </p:custDataLst>
          </p:nvPr>
        </p:nvSpPr>
        <p:spPr>
          <a:xfrm>
            <a:off x="2773045" y="5245655"/>
            <a:ext cx="7387200" cy="900000"/>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chorCtr="false">
            <a:noAutofit/>
          </a:bodyPr>
          <a:lstStyle/>
          <a:p>
            <a:pPr defTabSz="914400"/>
            <a:r>
              <a:rPr lang="zh-CN" altLang="en-US" sz="2000" b="1" dirty="0" smtClean="0">
                <a:solidFill>
                  <a:schemeClr val="bg1"/>
                </a:solidFill>
                <a:latin typeface="+mn-ea"/>
                <a:cs typeface="仿宋" panose="02010609060101010101" charset="-122"/>
                <a:sym typeface="+mn-lt"/>
              </a:rPr>
              <a:t>全面提升优化营商环境水平，助推全市经济高质量发展。</a:t>
            </a:r>
            <a:endParaRPr lang="zh-CN" altLang="en-US" sz="2000" b="1" dirty="0" smtClean="0">
              <a:solidFill>
                <a:schemeClr val="bg1"/>
              </a:solidFill>
              <a:latin typeface="+mn-ea"/>
              <a:cs typeface="仿宋" panose="02010609060101010101" charset="-122"/>
              <a:sym typeface="+mn-lt"/>
            </a:endParaRPr>
          </a:p>
        </p:txBody>
      </p:sp>
      <p:sp>
        <p:nvSpPr>
          <p:cNvPr id="1048757" name="文本框 137"/>
          <p:cNvSpPr txBox="true"/>
          <p:nvPr/>
        </p:nvSpPr>
        <p:spPr>
          <a:xfrm>
            <a:off x="1239358" y="405765"/>
            <a:ext cx="2748280" cy="523239"/>
          </a:xfrm>
          <a:prstGeom prst="rect">
            <a:avLst/>
          </a:prstGeom>
          <a:noFill/>
        </p:spPr>
        <p:txBody>
          <a:bodyPr wrap="none" rtlCol="0" anchor="t">
            <a:spAutoFit/>
          </a:bodyPr>
          <a:lstStyle/>
          <a:p>
            <a:pPr algn="l" fontAlgn="base">
              <a:spcBef>
                <a:spcPct val="0"/>
              </a:spcBef>
              <a:spcAft>
                <a:spcPct val="0"/>
              </a:spcAft>
            </a:pPr>
            <a:r>
              <a:rPr lang="zh-CN" altLang="en-US" sz="2600" dirty="0" smtClean="0">
                <a:latin typeface="方正小标宋简体" panose="02000000000000000000" charset="-122"/>
                <a:ea typeface="方正小标宋简体" panose="02000000000000000000" charset="-122"/>
                <a:cs typeface="+mn-ea"/>
                <a:sym typeface="+mn-lt"/>
              </a:rPr>
              <a:t>一、惠企服务目标</a:t>
            </a:r>
            <a:endParaRPr lang="zh-CN" altLang="en-US" sz="2600" dirty="0" smtClean="0">
              <a:latin typeface="方正小标宋简体" panose="02000000000000000000" charset="-122"/>
              <a:ea typeface="方正小标宋简体" panose="02000000000000000000" charset="-122"/>
              <a:cs typeface="+mn-ea"/>
              <a:sym typeface="+mn-lt"/>
            </a:endParaRP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156" name="Freeform 9"/>
          <p:cNvSpPr/>
          <p:nvPr/>
        </p:nvSpPr>
        <p:spPr bwMode="auto">
          <a:xfrm>
            <a:off x="5475817" y="3175"/>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75000"/>
            </a:schemeClr>
          </a:solidFill>
          <a:ln>
            <a:noFill/>
          </a:ln>
        </p:spPr>
        <p:txBody>
          <a:bodyPr vert="horz" wrap="square" lIns="91440" tIns="45720" rIns="91440" bIns="45720" numCol="1" anchor="t" anchorCtr="false" compatLnSpc="true"/>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50157" name="Freeform 9"/>
          <p:cNvSpPr/>
          <p:nvPr/>
        </p:nvSpPr>
        <p:spPr bwMode="auto">
          <a:xfrm>
            <a:off x="8905461" y="3630414"/>
            <a:ext cx="3286538" cy="3227586"/>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gradFill flip="none" rotWithShape="true">
            <a:gsLst>
              <a:gs pos="0">
                <a:schemeClr val="accent1"/>
              </a:gs>
              <a:gs pos="100000">
                <a:schemeClr val="accent2"/>
              </a:gs>
            </a:gsLst>
            <a:lin ang="10800000" scaled="true"/>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false" anchor="ctr" anchorCtr="false" forceAA="false" compatLnSpc="true">
            <a:noAutofit/>
          </a:bodyPr>
          <a:lstStyle/>
          <a:p>
            <a:pPr algn="r" defTabSz="914400"/>
            <a:endParaRPr lang="en-US" sz="1400" b="1">
              <a:latin typeface="思源黑体" panose="020B0500000000000000" pitchFamily="34" charset="-122"/>
              <a:ea typeface="思源黑体" panose="020B0500000000000000" pitchFamily="34" charset="-122"/>
              <a:cs typeface="Open Sans" charset="0"/>
              <a:sym typeface="思源黑体" panose="020B0500000000000000" pitchFamily="34" charset="-122"/>
            </a:endParaRPr>
          </a:p>
        </p:txBody>
      </p:sp>
      <p:sp>
        <p:nvSpPr>
          <p:cNvPr id="1050158" name="PA-文本框 6"/>
          <p:cNvSpPr txBox="true"/>
          <p:nvPr>
            <p:custDataLst>
              <p:tags r:id="rId1"/>
            </p:custDataLst>
          </p:nvPr>
        </p:nvSpPr>
        <p:spPr>
          <a:xfrm>
            <a:off x="2136523" y="4212860"/>
            <a:ext cx="4413762" cy="583565"/>
          </a:xfrm>
          <a:prstGeom prst="rect">
            <a:avLst/>
          </a:prstGeom>
          <a:solidFill>
            <a:schemeClr val="tx1">
              <a:alpha val="0"/>
            </a:schemeClr>
          </a:solidFill>
          <a:effectLst/>
        </p:spPr>
        <p:txBody>
          <a:bodyPr wrap="square" rtlCol="0">
            <a:spAutoFit/>
          </a:bodyPr>
          <a:lstStyle>
            <a:defPPr>
              <a:defRPr lang="zh-CN"/>
            </a:defPPr>
            <a:lvl1pPr>
              <a:defRPr sz="4800">
                <a:solidFill>
                  <a:schemeClr val="bg1"/>
                </a:solidFill>
                <a:latin typeface="思源黑体 CN Heavy" panose="020B0A00000000000000" pitchFamily="34" charset="-122"/>
                <a:ea typeface="思源黑体 CN Heavy" panose="020B0A00000000000000" pitchFamily="34" charset="-122"/>
              </a:defRPr>
            </a:lvl1pPr>
          </a:lstStyle>
          <a:p>
            <a:pPr algn="r"/>
            <a:r>
              <a:rPr lang="en-US" altLang="zh-CN" sz="3200" spc="300" dirty="0" smtClean="0">
                <a:solidFill>
                  <a:schemeClr val="accent1"/>
                </a:solidFill>
                <a:latin typeface="方正小标宋简体" panose="02000000000000000000" charset="-122"/>
                <a:ea typeface="方正小标宋简体" panose="02000000000000000000" charset="-122"/>
                <a:cs typeface="方正小标宋简体" panose="02000000000000000000" charset="-122"/>
                <a:sym typeface="思源黑体" panose="020B0500000000000000" pitchFamily="34" charset="-122"/>
              </a:rPr>
              <a:t>---</a:t>
            </a:r>
            <a:r>
              <a:rPr lang="zh-CN" altLang="en-US" sz="3200" spc="300" dirty="0" smtClean="0">
                <a:solidFill>
                  <a:schemeClr val="accent1"/>
                </a:solidFill>
                <a:latin typeface="方正小标宋简体" panose="02000000000000000000" charset="-122"/>
                <a:ea typeface="方正小标宋简体" panose="02000000000000000000" charset="-122"/>
                <a:cs typeface="方正小标宋简体" panose="02000000000000000000" charset="-122"/>
                <a:sym typeface="思源黑体" panose="020B0500000000000000" pitchFamily="34" charset="-122"/>
              </a:rPr>
              <a:t>谢谢您的观看</a:t>
            </a:r>
            <a:endParaRPr lang="en-US" altLang="zh-CN" sz="3200" spc="300" dirty="0">
              <a:solidFill>
                <a:schemeClr val="accent1"/>
              </a:solidFill>
              <a:latin typeface="方正小标宋简体" panose="02000000000000000000" charset="-122"/>
              <a:ea typeface="方正小标宋简体" panose="02000000000000000000" charset="-122"/>
              <a:cs typeface="方正小标宋简体" panose="02000000000000000000" charset="-122"/>
              <a:sym typeface="思源黑体" panose="020B0500000000000000" pitchFamily="34" charset="-122"/>
            </a:endParaRPr>
          </a:p>
        </p:txBody>
      </p:sp>
      <p:pic>
        <p:nvPicPr>
          <p:cNvPr id="2097211" name="Picture 2" descr="C:\Users\Administrator\Desktop\d439b6003af33a87e950a77b741407385343fbf21f33_看图王.jpg"/>
          <p:cNvPicPr>
            <a:picLocks noChangeAspect="true" noChangeArrowheads="true"/>
          </p:cNvPicPr>
          <p:nvPr/>
        </p:nvPicPr>
        <p:blipFill>
          <a:blip r:embed="rId2" cstate="print"/>
          <a:srcRect/>
          <a:stretch>
            <a:fillRect/>
          </a:stretch>
        </p:blipFill>
        <p:spPr bwMode="auto">
          <a:xfrm>
            <a:off x="317997" y="319405"/>
            <a:ext cx="684000" cy="637870"/>
          </a:xfrm>
          <a:prstGeom prst="rect">
            <a:avLst/>
          </a:prstGeom>
          <a:noFill/>
        </p:spPr>
      </p:pic>
      <p:sp>
        <p:nvSpPr>
          <p:cNvPr id="1050159" name="TextBox 6"/>
          <p:cNvSpPr txBox="true"/>
          <p:nvPr/>
        </p:nvSpPr>
        <p:spPr>
          <a:xfrm>
            <a:off x="1817081" y="1840515"/>
            <a:ext cx="5052646" cy="1938020"/>
          </a:xfrm>
          <a:prstGeom prst="rect">
            <a:avLst/>
          </a:prstGeom>
          <a:noFill/>
        </p:spPr>
        <p:txBody>
          <a:bodyPr wrap="square" rtlCol="0">
            <a:spAutoFit/>
          </a:bodyPr>
          <a:lstStyle/>
          <a:p>
            <a:r>
              <a:rPr lang="zh-CN" altLang="en-US" sz="6000" b="1" spc="600" dirty="0" smtClean="0">
                <a:latin typeface="方正小标宋简体" panose="02000000000000000000" charset="-122"/>
                <a:ea typeface="方正小标宋简体" panose="02000000000000000000" charset="-122"/>
              </a:rPr>
              <a:t>创一流服务，让企业满意</a:t>
            </a:r>
            <a:endParaRPr lang="zh-CN" altLang="en-US" sz="6000" b="1" spc="600" dirty="0" smtClean="0">
              <a:latin typeface="方正小标宋简体" panose="02000000000000000000" charset="-122"/>
              <a:ea typeface="方正小标宋简体" panose="02000000000000000000" charset="-122"/>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 name="Group 5"/>
          <p:cNvGrpSpPr/>
          <p:nvPr/>
        </p:nvGrpSpPr>
        <p:grpSpPr>
          <a:xfrm>
            <a:off x="0" y="3175"/>
            <a:ext cx="12192000" cy="6854825"/>
            <a:chOff x="0" y="3175"/>
            <a:chExt cx="12192000" cy="6854825"/>
          </a:xfrm>
        </p:grpSpPr>
        <p:sp>
          <p:nvSpPr>
            <p:cNvPr id="1048761" name="Freeform 9"/>
            <p:cNvSpPr/>
            <p:nvPr/>
          </p:nvSpPr>
          <p:spPr bwMode="auto">
            <a:xfrm>
              <a:off x="5475817" y="3175"/>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false" compatLnSpc="true"/>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8762" name="矩形 15"/>
            <p:cNvSpPr/>
            <p:nvPr/>
          </p:nvSpPr>
          <p:spPr>
            <a:xfrm>
              <a:off x="0" y="6533321"/>
              <a:ext cx="12192000" cy="324679"/>
            </a:xfrm>
            <a:prstGeom prst="rect">
              <a:avLst/>
            </a:prstGeom>
            <a:gradFill>
              <a:gsLst>
                <a:gs pos="0">
                  <a:schemeClr val="accent1"/>
                </a:gs>
                <a:gs pos="100000">
                  <a:schemeClr val="accent2"/>
                </a:gs>
              </a:gsLst>
              <a:lin ang="108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pic>
        <p:nvPicPr>
          <p:cNvPr id="2097162" name="Picture 2" descr="C:\Users\Administrator\Desktop\d439b6003af33a87e950a77b741407385343fbf21f33_看图王.jpg"/>
          <p:cNvPicPr>
            <a:picLocks noChangeAspect="true" noChangeArrowheads="true"/>
          </p:cNvPicPr>
          <p:nvPr/>
        </p:nvPicPr>
        <p:blipFill>
          <a:blip r:embed="rId1" cstate="print"/>
          <a:srcRect/>
          <a:stretch>
            <a:fillRect/>
          </a:stretch>
        </p:blipFill>
        <p:spPr bwMode="auto">
          <a:xfrm>
            <a:off x="317997" y="319405"/>
            <a:ext cx="684000" cy="637870"/>
          </a:xfrm>
          <a:prstGeom prst="rect">
            <a:avLst/>
          </a:prstGeom>
          <a:noFill/>
        </p:spPr>
      </p:pic>
      <p:sp>
        <p:nvSpPr>
          <p:cNvPr id="1048763" name="文本框 137"/>
          <p:cNvSpPr txBox="true"/>
          <p:nvPr/>
        </p:nvSpPr>
        <p:spPr>
          <a:xfrm>
            <a:off x="1239358" y="405765"/>
            <a:ext cx="2748281" cy="523240"/>
          </a:xfrm>
          <a:prstGeom prst="rect">
            <a:avLst/>
          </a:prstGeom>
          <a:noFill/>
        </p:spPr>
        <p:txBody>
          <a:bodyPr wrap="none" rtlCol="0" anchor="t">
            <a:spAutoFit/>
          </a:bodyPr>
          <a:lstStyle/>
          <a:p>
            <a:pPr algn="l" fontAlgn="base">
              <a:spcBef>
                <a:spcPct val="0"/>
              </a:spcBef>
              <a:spcAft>
                <a:spcPct val="0"/>
              </a:spcAft>
            </a:pPr>
            <a:r>
              <a:rPr lang="zh-CN" altLang="en-US" sz="2600" dirty="0" smtClean="0">
                <a:latin typeface="方正小标宋简体" panose="02000000000000000000" charset="-122"/>
                <a:ea typeface="方正小标宋简体" panose="02000000000000000000" charset="-122"/>
                <a:cs typeface="+mn-ea"/>
                <a:sym typeface="+mn-lt"/>
              </a:rPr>
              <a:t>二、惠企政策简介</a:t>
            </a:r>
            <a:endParaRPr lang="zh-CN" altLang="en-US" sz="2600" dirty="0" smtClean="0">
              <a:latin typeface="方正小标宋简体" panose="02000000000000000000" charset="-122"/>
              <a:ea typeface="方正小标宋简体" panose="02000000000000000000" charset="-122"/>
              <a:cs typeface="+mn-ea"/>
              <a:sym typeface="+mn-lt"/>
            </a:endParaRPr>
          </a:p>
        </p:txBody>
      </p:sp>
      <p:sp>
        <p:nvSpPr>
          <p:cNvPr id="1048764" name="矩形 14"/>
          <p:cNvSpPr/>
          <p:nvPr>
            <p:custDataLst>
              <p:tags r:id="rId2"/>
            </p:custDataLst>
          </p:nvPr>
        </p:nvSpPr>
        <p:spPr>
          <a:xfrm>
            <a:off x="333375" y="1868170"/>
            <a:ext cx="1325880" cy="1209040"/>
          </a:xfrm>
          <a:prstGeom prst="rect">
            <a:avLst/>
          </a:prstGeom>
        </p:spPr>
        <p:txBody>
          <a:bodyPr wrap="none" anchor="ctr" anchorCtr="false">
            <a:noAutofit/>
          </a:bodyPr>
          <a:lstStyle/>
          <a:p>
            <a:pPr algn="just"/>
            <a:r>
              <a:rPr lang="zh-CN" dirty="0">
                <a:latin typeface="仿宋_GB2312" panose="02010609030101010101" charset="-122"/>
                <a:ea typeface="仿宋_GB2312" panose="02010609030101010101" charset="-122"/>
                <a:cs typeface="仿宋_GB2312" panose="02010609030101010101" charset="-122"/>
                <a:sym typeface="+mn-lt"/>
              </a:rPr>
              <a:t>强化重点</a:t>
            </a:r>
            <a:endParaRPr lang="zh-CN" dirty="0">
              <a:latin typeface="仿宋_GB2312" panose="02010609030101010101" charset="-122"/>
              <a:ea typeface="仿宋_GB2312" panose="02010609030101010101" charset="-122"/>
              <a:cs typeface="仿宋_GB2312" panose="02010609030101010101" charset="-122"/>
              <a:sym typeface="+mn-lt"/>
            </a:endParaRPr>
          </a:p>
          <a:p>
            <a:pPr algn="just"/>
            <a:r>
              <a:rPr lang="zh-CN" dirty="0">
                <a:latin typeface="仿宋_GB2312" panose="02010609030101010101" charset="-122"/>
                <a:ea typeface="仿宋_GB2312" panose="02010609030101010101" charset="-122"/>
                <a:cs typeface="仿宋_GB2312" panose="02010609030101010101" charset="-122"/>
                <a:sym typeface="+mn-lt"/>
              </a:rPr>
              <a:t>项目保障</a:t>
            </a:r>
            <a:r>
              <a:rPr lang="en-US" altLang="zh-CN" dirty="0">
                <a:latin typeface="仿宋_GB2312" panose="02010609030101010101" charset="-122"/>
                <a:ea typeface="仿宋_GB2312" panose="02010609030101010101" charset="-122"/>
                <a:cs typeface="仿宋_GB2312" panose="02010609030101010101" charset="-122"/>
                <a:sym typeface="+mn-lt"/>
              </a:rPr>
              <a:t> </a:t>
            </a:r>
            <a:endParaRPr lang="zh-CN" altLang="en-US" dirty="0">
              <a:latin typeface="仿宋_GB2312" panose="02010609030101010101" charset="-122"/>
              <a:ea typeface="仿宋_GB2312" panose="02010609030101010101" charset="-122"/>
              <a:cs typeface="仿宋_GB2312" panose="02010609030101010101" charset="-122"/>
              <a:sym typeface="+mn-lt"/>
            </a:endParaRPr>
          </a:p>
        </p:txBody>
      </p:sp>
      <p:sp>
        <p:nvSpPr>
          <p:cNvPr id="1048765" name="矩形 17"/>
          <p:cNvSpPr/>
          <p:nvPr>
            <p:custDataLst>
              <p:tags r:id="rId3"/>
            </p:custDataLst>
          </p:nvPr>
        </p:nvSpPr>
        <p:spPr>
          <a:xfrm>
            <a:off x="2596515" y="1868170"/>
            <a:ext cx="1325880" cy="1209040"/>
          </a:xfrm>
          <a:prstGeom prst="rect">
            <a:avLst/>
          </a:prstGeom>
        </p:spPr>
        <p:txBody>
          <a:bodyPr wrap="none" anchor="ctr" anchorCtr="false">
            <a:noAutofit/>
          </a:bodyPr>
          <a:lstStyle/>
          <a:p>
            <a:pPr algn="just"/>
            <a:r>
              <a:rPr lang="zh-CN" dirty="0">
                <a:latin typeface="仿宋_GB2312" panose="02010609030101010101" charset="-122"/>
                <a:ea typeface="仿宋_GB2312" panose="02010609030101010101" charset="-122"/>
                <a:cs typeface="仿宋_GB2312" panose="02010609030101010101" charset="-122"/>
                <a:sym typeface="+mn-lt"/>
              </a:rPr>
              <a:t>指导企业</a:t>
            </a:r>
            <a:endParaRPr lang="zh-CN" dirty="0">
              <a:latin typeface="仿宋_GB2312" panose="02010609030101010101" charset="-122"/>
              <a:ea typeface="仿宋_GB2312" panose="02010609030101010101" charset="-122"/>
              <a:cs typeface="仿宋_GB2312" panose="02010609030101010101" charset="-122"/>
              <a:sym typeface="+mn-lt"/>
            </a:endParaRPr>
          </a:p>
          <a:p>
            <a:pPr algn="just"/>
            <a:r>
              <a:rPr lang="zh-CN" dirty="0">
                <a:latin typeface="仿宋_GB2312" panose="02010609030101010101" charset="-122"/>
                <a:ea typeface="仿宋_GB2312" panose="02010609030101010101" charset="-122"/>
                <a:cs typeface="仿宋_GB2312" panose="02010609030101010101" charset="-122"/>
                <a:sym typeface="+mn-lt"/>
              </a:rPr>
              <a:t>争取中央</a:t>
            </a:r>
            <a:endParaRPr lang="zh-CN" dirty="0">
              <a:latin typeface="仿宋_GB2312" panose="02010609030101010101" charset="-122"/>
              <a:ea typeface="仿宋_GB2312" panose="02010609030101010101" charset="-122"/>
              <a:cs typeface="仿宋_GB2312" panose="02010609030101010101" charset="-122"/>
              <a:sym typeface="+mn-lt"/>
            </a:endParaRPr>
          </a:p>
          <a:p>
            <a:pPr algn="just"/>
            <a:r>
              <a:rPr lang="zh-CN" dirty="0">
                <a:latin typeface="仿宋_GB2312" panose="02010609030101010101" charset="-122"/>
                <a:ea typeface="仿宋_GB2312" panose="02010609030101010101" charset="-122"/>
                <a:cs typeface="仿宋_GB2312" panose="02010609030101010101" charset="-122"/>
                <a:sym typeface="+mn-lt"/>
              </a:rPr>
              <a:t>大气污染</a:t>
            </a:r>
            <a:endParaRPr lang="zh-CN" dirty="0">
              <a:latin typeface="仿宋_GB2312" panose="02010609030101010101" charset="-122"/>
              <a:ea typeface="仿宋_GB2312" panose="02010609030101010101" charset="-122"/>
              <a:cs typeface="仿宋_GB2312" panose="02010609030101010101" charset="-122"/>
              <a:sym typeface="+mn-lt"/>
            </a:endParaRPr>
          </a:p>
          <a:p>
            <a:pPr algn="just"/>
            <a:r>
              <a:rPr lang="zh-CN" dirty="0">
                <a:latin typeface="仿宋_GB2312" panose="02010609030101010101" charset="-122"/>
                <a:ea typeface="仿宋_GB2312" panose="02010609030101010101" charset="-122"/>
                <a:cs typeface="仿宋_GB2312" panose="02010609030101010101" charset="-122"/>
                <a:sym typeface="+mn-lt"/>
              </a:rPr>
              <a:t>治理资金</a:t>
            </a:r>
            <a:r>
              <a:rPr lang="en-US" altLang="zh-CN" dirty="0">
                <a:latin typeface="仿宋_GB2312" panose="02010609030101010101" charset="-122"/>
                <a:ea typeface="仿宋_GB2312" panose="02010609030101010101" charset="-122"/>
                <a:cs typeface="仿宋_GB2312" panose="02010609030101010101" charset="-122"/>
                <a:sym typeface="+mn-lt"/>
              </a:rPr>
              <a:t> </a:t>
            </a:r>
            <a:endParaRPr lang="zh-CN" altLang="en-US" dirty="0">
              <a:latin typeface="仿宋_GB2312" panose="02010609030101010101" charset="-122"/>
              <a:ea typeface="仿宋_GB2312" panose="02010609030101010101" charset="-122"/>
              <a:cs typeface="仿宋_GB2312" panose="02010609030101010101" charset="-122"/>
              <a:sym typeface="+mn-lt"/>
            </a:endParaRPr>
          </a:p>
        </p:txBody>
      </p:sp>
      <p:sp>
        <p:nvSpPr>
          <p:cNvPr id="1048766" name="矩形 18"/>
          <p:cNvSpPr/>
          <p:nvPr>
            <p:custDataLst>
              <p:tags r:id="rId4"/>
            </p:custDataLst>
          </p:nvPr>
        </p:nvSpPr>
        <p:spPr>
          <a:xfrm>
            <a:off x="4799965" y="1868170"/>
            <a:ext cx="1325880" cy="1209040"/>
          </a:xfrm>
          <a:prstGeom prst="rect">
            <a:avLst/>
          </a:prstGeom>
        </p:spPr>
        <p:txBody>
          <a:bodyPr wrap="none" anchor="ctr" anchorCtr="false">
            <a:noAutofit/>
          </a:bodyPr>
          <a:lstStyle/>
          <a:p>
            <a:pPr algn="ctr"/>
            <a:r>
              <a:rPr lang="zh-CN" altLang="zh-CN" dirty="0">
                <a:latin typeface="仿宋_GB2312" panose="02010609030101010101" charset="-122"/>
                <a:ea typeface="仿宋_GB2312" panose="02010609030101010101" charset="-122"/>
                <a:cs typeface="+mn-ea"/>
                <a:sym typeface="+mn-lt"/>
              </a:rPr>
              <a:t>规范环评</a:t>
            </a:r>
            <a:endParaRPr lang="zh-CN" altLang="zh-CN" dirty="0">
              <a:latin typeface="仿宋_GB2312" panose="02010609030101010101" charset="-122"/>
              <a:ea typeface="仿宋_GB2312" panose="02010609030101010101" charset="-122"/>
              <a:cs typeface="+mn-ea"/>
              <a:sym typeface="+mn-lt"/>
            </a:endParaRPr>
          </a:p>
          <a:p>
            <a:pPr algn="ctr"/>
            <a:r>
              <a:rPr lang="zh-CN" altLang="zh-CN" dirty="0">
                <a:latin typeface="仿宋_GB2312" panose="02010609030101010101" charset="-122"/>
                <a:ea typeface="仿宋_GB2312" panose="02010609030101010101" charset="-122"/>
                <a:cs typeface="+mn-ea"/>
                <a:sym typeface="+mn-lt"/>
              </a:rPr>
              <a:t>中介服务</a:t>
            </a:r>
            <a:endParaRPr lang="zh-CN" altLang="zh-CN" dirty="0">
              <a:latin typeface="仿宋_GB2312" panose="02010609030101010101" charset="-122"/>
              <a:ea typeface="仿宋_GB2312" panose="02010609030101010101" charset="-122"/>
              <a:cs typeface="+mn-ea"/>
              <a:sym typeface="+mn-lt"/>
            </a:endParaRPr>
          </a:p>
          <a:p>
            <a:pPr algn="ctr"/>
            <a:r>
              <a:rPr lang="zh-CN" altLang="zh-CN" dirty="0">
                <a:latin typeface="仿宋_GB2312" panose="02010609030101010101" charset="-122"/>
                <a:ea typeface="仿宋_GB2312" panose="02010609030101010101" charset="-122"/>
                <a:cs typeface="+mn-ea"/>
                <a:sym typeface="+mn-lt"/>
              </a:rPr>
              <a:t>市场秩序</a:t>
            </a:r>
            <a:endParaRPr lang="zh-CN" altLang="zh-CN" dirty="0">
              <a:latin typeface="仿宋_GB2312" panose="02010609030101010101" charset="-122"/>
              <a:ea typeface="仿宋_GB2312" panose="02010609030101010101" charset="-122"/>
              <a:cs typeface="+mn-ea"/>
              <a:sym typeface="+mn-lt"/>
            </a:endParaRPr>
          </a:p>
        </p:txBody>
      </p:sp>
      <p:sp>
        <p:nvSpPr>
          <p:cNvPr id="1048767" name="矩形 19"/>
          <p:cNvSpPr/>
          <p:nvPr>
            <p:custDataLst>
              <p:tags r:id="rId5"/>
            </p:custDataLst>
          </p:nvPr>
        </p:nvSpPr>
        <p:spPr>
          <a:xfrm>
            <a:off x="7091045" y="1868170"/>
            <a:ext cx="1325880" cy="1209040"/>
          </a:xfrm>
          <a:prstGeom prst="rect">
            <a:avLst/>
          </a:prstGeom>
        </p:spPr>
        <p:txBody>
          <a:bodyPr wrap="none" anchor="ctr" anchorCtr="false">
            <a:noAutofit/>
          </a:bodyPr>
          <a:lstStyle/>
          <a:p>
            <a:pPr algn="ctr"/>
            <a:r>
              <a:rPr lang="zh-CN" altLang="en-US" dirty="0" smtClean="0">
                <a:latin typeface="仿宋_GB2312" panose="02010609030101010101" charset="-122"/>
                <a:ea typeface="仿宋_GB2312" panose="02010609030101010101" charset="-122"/>
                <a:cs typeface="仿宋_GB2312" panose="02010609030101010101" charset="-122"/>
                <a:sym typeface="+mn-lt"/>
              </a:rPr>
              <a:t>优化辐射类</a:t>
            </a:r>
            <a:endParaRPr lang="en-US" altLang="zh-CN" dirty="0" smtClean="0">
              <a:latin typeface="仿宋_GB2312" panose="02010609030101010101" charset="-122"/>
              <a:ea typeface="仿宋_GB2312" panose="02010609030101010101" charset="-122"/>
              <a:cs typeface="仿宋_GB2312" panose="02010609030101010101" charset="-122"/>
              <a:sym typeface="+mn-lt"/>
            </a:endParaRPr>
          </a:p>
          <a:p>
            <a:pPr algn="ctr"/>
            <a:r>
              <a:rPr lang="zh-CN" altLang="en-US" dirty="0" smtClean="0">
                <a:latin typeface="仿宋_GB2312" panose="02010609030101010101" charset="-122"/>
                <a:ea typeface="仿宋_GB2312" panose="02010609030101010101" charset="-122"/>
                <a:cs typeface="仿宋_GB2312" panose="02010609030101010101" charset="-122"/>
                <a:sym typeface="+mn-lt"/>
              </a:rPr>
              <a:t>行政许可</a:t>
            </a:r>
            <a:endParaRPr lang="en-US" altLang="zh-CN" dirty="0" smtClean="0">
              <a:latin typeface="仿宋_GB2312" panose="02010609030101010101" charset="-122"/>
              <a:ea typeface="仿宋_GB2312" panose="02010609030101010101" charset="-122"/>
              <a:cs typeface="仿宋_GB2312" panose="02010609030101010101" charset="-122"/>
              <a:sym typeface="+mn-lt"/>
            </a:endParaRPr>
          </a:p>
          <a:p>
            <a:pPr algn="ctr"/>
            <a:r>
              <a:rPr lang="zh-CN" altLang="en-US" dirty="0" smtClean="0">
                <a:latin typeface="仿宋_GB2312" panose="02010609030101010101" charset="-122"/>
                <a:ea typeface="仿宋_GB2312" panose="02010609030101010101" charset="-122"/>
                <a:cs typeface="仿宋_GB2312" panose="02010609030101010101" charset="-122"/>
                <a:sym typeface="+mn-lt"/>
              </a:rPr>
              <a:t>办理流程</a:t>
            </a:r>
            <a:endParaRPr lang="zh-CN" altLang="zh-CN" dirty="0">
              <a:latin typeface="仿宋_GB2312" panose="02010609030101010101" charset="-122"/>
              <a:ea typeface="仿宋_GB2312" panose="02010609030101010101" charset="-122"/>
              <a:cs typeface="仿宋_GB2312" panose="02010609030101010101" charset="-122"/>
              <a:sym typeface="+mn-lt"/>
            </a:endParaRPr>
          </a:p>
        </p:txBody>
      </p:sp>
      <p:sp>
        <p:nvSpPr>
          <p:cNvPr id="1048768" name="矩形 20"/>
          <p:cNvSpPr/>
          <p:nvPr>
            <p:custDataLst>
              <p:tags r:id="rId6"/>
            </p:custDataLst>
          </p:nvPr>
        </p:nvSpPr>
        <p:spPr>
          <a:xfrm>
            <a:off x="9390380" y="1868170"/>
            <a:ext cx="1325880" cy="1209040"/>
          </a:xfrm>
          <a:prstGeom prst="rect">
            <a:avLst/>
          </a:prstGeom>
        </p:spPr>
        <p:txBody>
          <a:bodyPr wrap="none" anchor="ctr" anchorCtr="false">
            <a:noAutofit/>
          </a:bodyPr>
          <a:lstStyle/>
          <a:p>
            <a:pPr algn="ctr"/>
            <a:r>
              <a:rPr lang="zh-CN" altLang="en-US" dirty="0" smtClean="0">
                <a:latin typeface="仿宋_GB2312" panose="02010609030101010101" charset="-122"/>
                <a:ea typeface="仿宋_GB2312" panose="02010609030101010101" charset="-122"/>
                <a:cs typeface="仿宋_GB2312" panose="02010609030101010101" charset="-122"/>
                <a:sym typeface="+mn-lt"/>
              </a:rPr>
              <a:t>推进柔性</a:t>
            </a:r>
            <a:endParaRPr lang="en-US" altLang="zh-CN" dirty="0" smtClean="0">
              <a:latin typeface="仿宋_GB2312" panose="02010609030101010101" charset="-122"/>
              <a:ea typeface="仿宋_GB2312" panose="02010609030101010101" charset="-122"/>
              <a:cs typeface="仿宋_GB2312" panose="02010609030101010101" charset="-122"/>
              <a:sym typeface="+mn-lt"/>
            </a:endParaRPr>
          </a:p>
          <a:p>
            <a:pPr algn="ctr"/>
            <a:r>
              <a:rPr lang="zh-CN" altLang="en-US" dirty="0" smtClean="0">
                <a:latin typeface="仿宋_GB2312" panose="02010609030101010101" charset="-122"/>
                <a:ea typeface="仿宋_GB2312" panose="02010609030101010101" charset="-122"/>
                <a:cs typeface="仿宋_GB2312" panose="02010609030101010101" charset="-122"/>
                <a:sym typeface="+mn-lt"/>
              </a:rPr>
              <a:t>执法包容</a:t>
            </a:r>
            <a:endParaRPr lang="en-US" altLang="zh-CN" dirty="0" smtClean="0">
              <a:latin typeface="仿宋_GB2312" panose="02010609030101010101" charset="-122"/>
              <a:ea typeface="仿宋_GB2312" panose="02010609030101010101" charset="-122"/>
              <a:cs typeface="仿宋_GB2312" panose="02010609030101010101" charset="-122"/>
              <a:sym typeface="+mn-lt"/>
            </a:endParaRPr>
          </a:p>
          <a:p>
            <a:pPr algn="ctr"/>
            <a:r>
              <a:rPr lang="zh-CN" altLang="en-US" dirty="0" smtClean="0">
                <a:latin typeface="仿宋_GB2312" panose="02010609030101010101" charset="-122"/>
                <a:ea typeface="仿宋_GB2312" panose="02010609030101010101" charset="-122"/>
                <a:cs typeface="仿宋_GB2312" panose="02010609030101010101" charset="-122"/>
                <a:sym typeface="+mn-lt"/>
              </a:rPr>
              <a:t>审慎执法</a:t>
            </a:r>
            <a:endParaRPr lang="zh-CN" altLang="en-US" dirty="0">
              <a:latin typeface="仿宋_GB2312" panose="02010609030101010101" charset="-122"/>
              <a:ea typeface="仿宋_GB2312" panose="02010609030101010101" charset="-122"/>
              <a:cs typeface="仿宋_GB2312" panose="02010609030101010101" charset="-122"/>
              <a:sym typeface="+mn-lt"/>
            </a:endParaRPr>
          </a:p>
        </p:txBody>
      </p:sp>
      <p:sp>
        <p:nvSpPr>
          <p:cNvPr id="1048769" name="矩形 21"/>
          <p:cNvSpPr/>
          <p:nvPr>
            <p:custDataLst>
              <p:tags r:id="rId7"/>
            </p:custDataLst>
          </p:nvPr>
        </p:nvSpPr>
        <p:spPr>
          <a:xfrm>
            <a:off x="3672840" y="4322445"/>
            <a:ext cx="1325880" cy="1209040"/>
          </a:xfrm>
          <a:prstGeom prst="rect">
            <a:avLst/>
          </a:prstGeom>
        </p:spPr>
        <p:txBody>
          <a:bodyPr wrap="none" anchor="ctr" anchorCtr="false">
            <a:noAutofit/>
          </a:bodyPr>
          <a:lstStyle/>
          <a:p>
            <a:pPr algn="ctr"/>
            <a:r>
              <a:rPr lang="zh-CN" altLang="zh-CN" dirty="0">
                <a:latin typeface="仿宋_GB2312" panose="02010609030101010101" charset="-122"/>
                <a:ea typeface="仿宋_GB2312" panose="02010609030101010101" charset="-122"/>
                <a:cs typeface="+mn-ea"/>
                <a:sym typeface="+mn-lt"/>
              </a:rPr>
              <a:t>实行环评</a:t>
            </a:r>
            <a:endParaRPr lang="zh-CN" altLang="zh-CN" dirty="0">
              <a:latin typeface="仿宋_GB2312" panose="02010609030101010101" charset="-122"/>
              <a:ea typeface="仿宋_GB2312" panose="02010609030101010101" charset="-122"/>
              <a:cs typeface="+mn-ea"/>
              <a:sym typeface="+mn-lt"/>
            </a:endParaRPr>
          </a:p>
          <a:p>
            <a:pPr algn="ctr"/>
            <a:r>
              <a:rPr lang="zh-CN" altLang="zh-CN" dirty="0">
                <a:latin typeface="仿宋_GB2312" panose="02010609030101010101" charset="-122"/>
                <a:ea typeface="仿宋_GB2312" panose="02010609030101010101" charset="-122"/>
                <a:cs typeface="+mn-ea"/>
                <a:sym typeface="+mn-lt"/>
              </a:rPr>
              <a:t>审批简政放权</a:t>
            </a:r>
            <a:endParaRPr lang="zh-CN" altLang="en-US" dirty="0">
              <a:latin typeface="仿宋_GB2312" panose="02010609030101010101" charset="-122"/>
              <a:ea typeface="仿宋_GB2312" panose="02010609030101010101" charset="-122"/>
              <a:cs typeface="仿宋_GB2312" panose="02010609030101010101" charset="-122"/>
              <a:sym typeface="+mn-lt"/>
            </a:endParaRPr>
          </a:p>
        </p:txBody>
      </p:sp>
      <p:sp>
        <p:nvSpPr>
          <p:cNvPr id="1048770" name="矩形 22"/>
          <p:cNvSpPr/>
          <p:nvPr>
            <p:custDataLst>
              <p:tags r:id="rId8"/>
            </p:custDataLst>
          </p:nvPr>
        </p:nvSpPr>
        <p:spPr>
          <a:xfrm>
            <a:off x="1340485" y="4322445"/>
            <a:ext cx="1325880" cy="1209040"/>
          </a:xfrm>
          <a:prstGeom prst="rect">
            <a:avLst/>
          </a:prstGeom>
        </p:spPr>
        <p:txBody>
          <a:bodyPr wrap="none" anchor="ctr" anchorCtr="false">
            <a:noAutofit/>
          </a:bodyPr>
          <a:lstStyle/>
          <a:p>
            <a:pPr algn="ctr"/>
            <a:r>
              <a:rPr lang="zh-CN" dirty="0">
                <a:latin typeface="仿宋_GB2312" panose="02010609030101010101" charset="-122"/>
                <a:ea typeface="仿宋_GB2312" panose="02010609030101010101" charset="-122"/>
                <a:cs typeface="+mn-ea"/>
                <a:sym typeface="+mn-lt"/>
              </a:rPr>
              <a:t>助力重点</a:t>
            </a:r>
            <a:endParaRPr lang="zh-CN" dirty="0">
              <a:latin typeface="仿宋_GB2312" panose="02010609030101010101" charset="-122"/>
              <a:ea typeface="仿宋_GB2312" panose="02010609030101010101" charset="-122"/>
              <a:cs typeface="+mn-ea"/>
              <a:sym typeface="+mn-lt"/>
            </a:endParaRPr>
          </a:p>
          <a:p>
            <a:pPr algn="ctr"/>
            <a:r>
              <a:rPr lang="zh-CN" dirty="0">
                <a:latin typeface="仿宋_GB2312" panose="02010609030101010101" charset="-122"/>
                <a:ea typeface="仿宋_GB2312" panose="02010609030101010101" charset="-122"/>
                <a:cs typeface="+mn-ea"/>
                <a:sym typeface="+mn-lt"/>
              </a:rPr>
              <a:t>行业企业</a:t>
            </a:r>
            <a:endParaRPr lang="zh-CN" dirty="0">
              <a:latin typeface="仿宋_GB2312" panose="02010609030101010101" charset="-122"/>
              <a:ea typeface="仿宋_GB2312" panose="02010609030101010101" charset="-122"/>
              <a:cs typeface="+mn-ea"/>
              <a:sym typeface="+mn-lt"/>
            </a:endParaRPr>
          </a:p>
          <a:p>
            <a:pPr algn="ctr"/>
            <a:r>
              <a:rPr lang="zh-CN" dirty="0">
                <a:latin typeface="仿宋_GB2312" panose="02010609030101010101" charset="-122"/>
                <a:ea typeface="仿宋_GB2312" panose="02010609030101010101" charset="-122"/>
                <a:cs typeface="+mn-ea"/>
                <a:sym typeface="+mn-lt"/>
              </a:rPr>
              <a:t>提级增效</a:t>
            </a:r>
            <a:endParaRPr lang="zh-CN" dirty="0">
              <a:latin typeface="仿宋_GB2312" panose="02010609030101010101" charset="-122"/>
              <a:ea typeface="仿宋_GB2312" panose="02010609030101010101" charset="-122"/>
              <a:cs typeface="+mn-ea"/>
              <a:sym typeface="+mn-lt"/>
            </a:endParaRPr>
          </a:p>
        </p:txBody>
      </p:sp>
      <p:sp>
        <p:nvSpPr>
          <p:cNvPr id="1048771" name="矩形 23"/>
          <p:cNvSpPr/>
          <p:nvPr>
            <p:custDataLst>
              <p:tags r:id="rId9"/>
            </p:custDataLst>
          </p:nvPr>
        </p:nvSpPr>
        <p:spPr>
          <a:xfrm>
            <a:off x="6004560" y="4322445"/>
            <a:ext cx="1325880" cy="1209040"/>
          </a:xfrm>
          <a:prstGeom prst="rect">
            <a:avLst/>
          </a:prstGeom>
        </p:spPr>
        <p:txBody>
          <a:bodyPr wrap="none" anchor="ctr" anchorCtr="false">
            <a:noAutofit/>
          </a:bodyPr>
          <a:lstStyle/>
          <a:p>
            <a:pPr algn="ctr"/>
            <a:r>
              <a:rPr lang="zh-CN" altLang="zh-CN" dirty="0">
                <a:latin typeface="仿宋_GB2312" panose="02010609030101010101" charset="-122"/>
                <a:ea typeface="仿宋_GB2312" panose="02010609030101010101" charset="-122"/>
                <a:cs typeface="仿宋_GB2312" panose="02010609030101010101" charset="-122"/>
                <a:sym typeface="+mn-lt"/>
              </a:rPr>
              <a:t>推广共享</a:t>
            </a:r>
            <a:endParaRPr lang="zh-CN" altLang="zh-CN" dirty="0">
              <a:latin typeface="仿宋_GB2312" panose="02010609030101010101" charset="-122"/>
              <a:ea typeface="仿宋_GB2312" panose="02010609030101010101" charset="-122"/>
              <a:cs typeface="仿宋_GB2312" panose="02010609030101010101" charset="-122"/>
              <a:sym typeface="+mn-lt"/>
            </a:endParaRPr>
          </a:p>
          <a:p>
            <a:pPr algn="ctr"/>
            <a:r>
              <a:rPr lang="zh-CN" altLang="zh-CN" dirty="0">
                <a:latin typeface="仿宋_GB2312" panose="02010609030101010101" charset="-122"/>
                <a:ea typeface="仿宋_GB2312" panose="02010609030101010101" charset="-122"/>
                <a:cs typeface="仿宋_GB2312" panose="02010609030101010101" charset="-122"/>
                <a:sym typeface="+mn-lt"/>
              </a:rPr>
              <a:t>新能源非道路</a:t>
            </a:r>
            <a:endParaRPr lang="zh-CN" altLang="zh-CN" dirty="0">
              <a:latin typeface="仿宋_GB2312" panose="02010609030101010101" charset="-122"/>
              <a:ea typeface="仿宋_GB2312" panose="02010609030101010101" charset="-122"/>
              <a:cs typeface="仿宋_GB2312" panose="02010609030101010101" charset="-122"/>
              <a:sym typeface="+mn-lt"/>
            </a:endParaRPr>
          </a:p>
          <a:p>
            <a:pPr algn="ctr"/>
            <a:r>
              <a:rPr lang="zh-CN" altLang="zh-CN" dirty="0">
                <a:latin typeface="仿宋_GB2312" panose="02010609030101010101" charset="-122"/>
                <a:ea typeface="仿宋_GB2312" panose="02010609030101010101" charset="-122"/>
                <a:cs typeface="仿宋_GB2312" panose="02010609030101010101" charset="-122"/>
                <a:sym typeface="+mn-lt"/>
              </a:rPr>
              <a:t>移动机械</a:t>
            </a:r>
            <a:r>
              <a:rPr lang="en-US" altLang="zh-CN" dirty="0">
                <a:latin typeface="仿宋_GB2312" panose="02010609030101010101" charset="-122"/>
                <a:ea typeface="仿宋_GB2312" panose="02010609030101010101" charset="-122"/>
                <a:cs typeface="仿宋_GB2312" panose="02010609030101010101" charset="-122"/>
                <a:sym typeface="+mn-lt"/>
              </a:rPr>
              <a:t> </a:t>
            </a:r>
            <a:endParaRPr lang="zh-CN" altLang="en-US" dirty="0">
              <a:latin typeface="仿宋_GB2312" panose="02010609030101010101" charset="-122"/>
              <a:ea typeface="仿宋_GB2312" panose="02010609030101010101" charset="-122"/>
              <a:cs typeface="仿宋_GB2312" panose="02010609030101010101" charset="-122"/>
              <a:sym typeface="+mn-lt"/>
            </a:endParaRPr>
          </a:p>
        </p:txBody>
      </p:sp>
      <p:sp>
        <p:nvSpPr>
          <p:cNvPr id="1048772" name="矩形 24"/>
          <p:cNvSpPr/>
          <p:nvPr>
            <p:custDataLst>
              <p:tags r:id="rId10"/>
            </p:custDataLst>
          </p:nvPr>
        </p:nvSpPr>
        <p:spPr>
          <a:xfrm>
            <a:off x="8307705" y="4322445"/>
            <a:ext cx="1325880" cy="1209040"/>
          </a:xfrm>
          <a:prstGeom prst="rect">
            <a:avLst/>
          </a:prstGeom>
        </p:spPr>
        <p:txBody>
          <a:bodyPr wrap="none" anchor="ctr" anchorCtr="false">
            <a:noAutofit/>
          </a:bodyPr>
          <a:lstStyle/>
          <a:p>
            <a:pPr algn="ctr"/>
            <a:r>
              <a:rPr lang="zh-CN" altLang="zh-CN" dirty="0">
                <a:latin typeface="仿宋_GB2312" panose="02010609030101010101" charset="-122"/>
                <a:ea typeface="仿宋_GB2312" panose="02010609030101010101" charset="-122"/>
                <a:cs typeface="仿宋_GB2312" panose="02010609030101010101" charset="-122"/>
                <a:sym typeface="+mn-lt"/>
              </a:rPr>
              <a:t>优化监管方式，</a:t>
            </a:r>
            <a:endParaRPr lang="zh-CN" altLang="zh-CN" dirty="0">
              <a:latin typeface="仿宋_GB2312" panose="02010609030101010101" charset="-122"/>
              <a:ea typeface="仿宋_GB2312" panose="02010609030101010101" charset="-122"/>
              <a:cs typeface="仿宋_GB2312" panose="02010609030101010101" charset="-122"/>
              <a:sym typeface="+mn-lt"/>
            </a:endParaRPr>
          </a:p>
          <a:p>
            <a:pPr algn="ctr"/>
            <a:r>
              <a:rPr lang="zh-CN" altLang="zh-CN" dirty="0">
                <a:latin typeface="仿宋_GB2312" panose="02010609030101010101" charset="-122"/>
                <a:ea typeface="仿宋_GB2312" panose="02010609030101010101" charset="-122"/>
                <a:cs typeface="仿宋_GB2312" panose="02010609030101010101" charset="-122"/>
                <a:sym typeface="+mn-lt"/>
              </a:rPr>
              <a:t>探索建立“免</a:t>
            </a:r>
            <a:endParaRPr lang="zh-CN" altLang="zh-CN" dirty="0">
              <a:latin typeface="仿宋_GB2312" panose="02010609030101010101" charset="-122"/>
              <a:ea typeface="仿宋_GB2312" panose="02010609030101010101" charset="-122"/>
              <a:cs typeface="仿宋_GB2312" panose="02010609030101010101" charset="-122"/>
              <a:sym typeface="+mn-lt"/>
            </a:endParaRPr>
          </a:p>
          <a:p>
            <a:pPr algn="ctr"/>
            <a:r>
              <a:rPr lang="zh-CN" altLang="zh-CN" dirty="0">
                <a:latin typeface="仿宋_GB2312" panose="02010609030101010101" charset="-122"/>
                <a:ea typeface="仿宋_GB2312" panose="02010609030101010101" charset="-122"/>
                <a:cs typeface="仿宋_GB2312" panose="02010609030101010101" charset="-122"/>
                <a:sym typeface="+mn-lt"/>
              </a:rPr>
              <a:t>打扰”服务机制</a:t>
            </a:r>
            <a:r>
              <a:rPr lang="en-US" altLang="zh-CN" dirty="0">
                <a:latin typeface="仿宋_GB2312" panose="02010609030101010101" charset="-122"/>
                <a:ea typeface="仿宋_GB2312" panose="02010609030101010101" charset="-122"/>
                <a:cs typeface="仿宋_GB2312" panose="02010609030101010101" charset="-122"/>
                <a:sym typeface="+mn-lt"/>
              </a:rPr>
              <a:t> </a:t>
            </a:r>
            <a:endParaRPr lang="zh-CN" altLang="en-US" dirty="0">
              <a:latin typeface="仿宋_GB2312" panose="02010609030101010101" charset="-122"/>
              <a:ea typeface="仿宋_GB2312" panose="02010609030101010101" charset="-122"/>
              <a:cs typeface="仿宋_GB2312" panose="02010609030101010101" charset="-122"/>
              <a:sym typeface="+mn-lt"/>
            </a:endParaRPr>
          </a:p>
        </p:txBody>
      </p:sp>
      <p:sp>
        <p:nvSpPr>
          <p:cNvPr id="1048773" name="矩形 25"/>
          <p:cNvSpPr/>
          <p:nvPr>
            <p:custDataLst>
              <p:tags r:id="rId11"/>
            </p:custDataLst>
          </p:nvPr>
        </p:nvSpPr>
        <p:spPr>
          <a:xfrm>
            <a:off x="10584815" y="4322445"/>
            <a:ext cx="1325880" cy="1209040"/>
          </a:xfrm>
          <a:prstGeom prst="rect">
            <a:avLst/>
          </a:prstGeom>
        </p:spPr>
        <p:txBody>
          <a:bodyPr wrap="none" anchor="ctr" anchorCtr="false">
            <a:noAutofit/>
          </a:bodyPr>
          <a:lstStyle/>
          <a:p>
            <a:pPr algn="ctr"/>
            <a:r>
              <a:rPr lang="zh-CN" altLang="en-US" dirty="0" smtClean="0">
                <a:latin typeface="仿宋_GB2312" panose="02010609030101010101" charset="-122"/>
                <a:ea typeface="仿宋_GB2312" panose="02010609030101010101" charset="-122"/>
                <a:cs typeface="仿宋_GB2312" panose="02010609030101010101" charset="-122"/>
                <a:sym typeface="+mn-lt"/>
              </a:rPr>
              <a:t>推行环保</a:t>
            </a:r>
            <a:endParaRPr lang="en-US" altLang="zh-CN" dirty="0" smtClean="0">
              <a:latin typeface="仿宋_GB2312" panose="02010609030101010101" charset="-122"/>
              <a:ea typeface="仿宋_GB2312" panose="02010609030101010101" charset="-122"/>
              <a:cs typeface="仿宋_GB2312" panose="02010609030101010101" charset="-122"/>
              <a:sym typeface="+mn-lt"/>
            </a:endParaRPr>
          </a:p>
          <a:p>
            <a:pPr algn="ctr"/>
            <a:r>
              <a:rPr lang="zh-CN" altLang="en-US" dirty="0" smtClean="0">
                <a:latin typeface="仿宋_GB2312" panose="02010609030101010101" charset="-122"/>
                <a:ea typeface="仿宋_GB2312" panose="02010609030101010101" charset="-122"/>
                <a:cs typeface="仿宋_GB2312" panose="02010609030101010101" charset="-122"/>
                <a:sym typeface="+mn-lt"/>
              </a:rPr>
              <a:t>信用评价核销</a:t>
            </a:r>
            <a:endParaRPr lang="zh-CN" altLang="en-US" dirty="0">
              <a:latin typeface="仿宋_GB2312" panose="02010609030101010101" charset="-122"/>
              <a:ea typeface="仿宋_GB2312" panose="02010609030101010101" charset="-122"/>
              <a:cs typeface="仿宋_GB2312" panose="02010609030101010101" charset="-122"/>
              <a:sym typeface="+mn-lt"/>
            </a:endParaRPr>
          </a:p>
        </p:txBody>
      </p:sp>
      <p:sp>
        <p:nvSpPr>
          <p:cNvPr id="1048774" name="右箭头 26"/>
          <p:cNvSpPr/>
          <p:nvPr/>
        </p:nvSpPr>
        <p:spPr>
          <a:xfrm>
            <a:off x="182245" y="3312795"/>
            <a:ext cx="11889105" cy="683895"/>
          </a:xfrm>
          <a:prstGeom prst="rightArrow">
            <a:avLst/>
          </a:prstGeom>
          <a:gradFill flip="none" rotWithShape="true">
            <a:gsLst>
              <a:gs pos="0">
                <a:srgbClr val="C0C0C0">
                  <a:shade val="30000"/>
                  <a:satMod val="115000"/>
                </a:srgbClr>
              </a:gs>
              <a:gs pos="50000">
                <a:srgbClr val="C0C0C0">
                  <a:shade val="67500"/>
                  <a:satMod val="115000"/>
                </a:srgbClr>
              </a:gs>
              <a:gs pos="100000">
                <a:srgbClr val="C0C0C0">
                  <a:shade val="100000"/>
                  <a:satMod val="115000"/>
                </a:srgbClr>
              </a:gs>
            </a:gsLst>
            <a:lin ang="108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仿宋_GB2312" panose="02010609030101010101" charset="-122"/>
              <a:ea typeface="仿宋_GB2312" panose="02010609030101010101" charset="-122"/>
            </a:endParaRPr>
          </a:p>
        </p:txBody>
      </p:sp>
      <p:sp>
        <p:nvSpPr>
          <p:cNvPr id="1048775" name="矩形 27"/>
          <p:cNvSpPr/>
          <p:nvPr/>
        </p:nvSpPr>
        <p:spPr>
          <a:xfrm>
            <a:off x="278130" y="3472180"/>
            <a:ext cx="3600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仿宋_GB2312" panose="02010609030101010101" charset="-122"/>
              <a:ea typeface="仿宋_GB2312" panose="02010609030101010101" charset="-122"/>
            </a:endParaRPr>
          </a:p>
        </p:txBody>
      </p:sp>
      <p:sp>
        <p:nvSpPr>
          <p:cNvPr id="1048776" name="矩形 28"/>
          <p:cNvSpPr/>
          <p:nvPr>
            <p:custDataLst>
              <p:tags r:id="rId12"/>
            </p:custDataLst>
          </p:nvPr>
        </p:nvSpPr>
        <p:spPr>
          <a:xfrm>
            <a:off x="405130" y="3475355"/>
            <a:ext cx="3600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仿宋_GB2312" panose="02010609030101010101" charset="-122"/>
              <a:ea typeface="仿宋_GB2312" panose="02010609030101010101" charset="-122"/>
            </a:endParaRPr>
          </a:p>
        </p:txBody>
      </p:sp>
      <p:sp>
        <p:nvSpPr>
          <p:cNvPr id="1048777" name="矩形 29"/>
          <p:cNvSpPr/>
          <p:nvPr>
            <p:custDataLst>
              <p:tags r:id="rId13"/>
            </p:custDataLst>
          </p:nvPr>
        </p:nvSpPr>
        <p:spPr>
          <a:xfrm>
            <a:off x="11589385" y="3475355"/>
            <a:ext cx="3600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仿宋_GB2312" panose="02010609030101010101" charset="-122"/>
              <a:ea typeface="仿宋_GB2312" panose="02010609030101010101" charset="-122"/>
            </a:endParaRPr>
          </a:p>
        </p:txBody>
      </p:sp>
      <p:sp>
        <p:nvSpPr>
          <p:cNvPr id="1048778" name="椭圆 30"/>
          <p:cNvSpPr/>
          <p:nvPr/>
        </p:nvSpPr>
        <p:spPr>
          <a:xfrm>
            <a:off x="562610" y="3393440"/>
            <a:ext cx="576000" cy="576000"/>
          </a:xfrm>
          <a:prstGeom prst="ellipse">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仿宋_GB2312" panose="02010609030101010101" charset="-122"/>
                <a:ea typeface="仿宋_GB2312" panose="02010609030101010101" charset="-122"/>
              </a:rPr>
              <a:t>1</a:t>
            </a:r>
            <a:endParaRPr lang="en-US" altLang="zh-CN" sz="1600" dirty="0">
              <a:latin typeface="仿宋_GB2312" panose="02010609030101010101" charset="-122"/>
              <a:ea typeface="仿宋_GB2312" panose="02010609030101010101" charset="-122"/>
            </a:endParaRPr>
          </a:p>
        </p:txBody>
      </p:sp>
      <p:sp>
        <p:nvSpPr>
          <p:cNvPr id="1048779" name="椭圆 31"/>
          <p:cNvSpPr/>
          <p:nvPr>
            <p:custDataLst>
              <p:tags r:id="rId14"/>
            </p:custDataLst>
          </p:nvPr>
        </p:nvSpPr>
        <p:spPr>
          <a:xfrm>
            <a:off x="1714555" y="3393440"/>
            <a:ext cx="575945" cy="576000"/>
          </a:xfrm>
          <a:prstGeom prst="ellipse">
            <a:avLst/>
          </a:prstGeom>
          <a:solidFill>
            <a:schemeClr val="accent1">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latin typeface="仿宋_GB2312" panose="02010609030101010101" charset="-122"/>
                <a:ea typeface="仿宋_GB2312" panose="02010609030101010101" charset="-122"/>
              </a:rPr>
              <a:t>2</a:t>
            </a:r>
            <a:endParaRPr lang="en-US" altLang="zh-CN" sz="1600">
              <a:latin typeface="仿宋_GB2312" panose="02010609030101010101" charset="-122"/>
              <a:ea typeface="仿宋_GB2312" panose="02010609030101010101" charset="-122"/>
            </a:endParaRPr>
          </a:p>
        </p:txBody>
      </p:sp>
      <p:sp>
        <p:nvSpPr>
          <p:cNvPr id="1048780" name="椭圆 32"/>
          <p:cNvSpPr/>
          <p:nvPr>
            <p:custDataLst>
              <p:tags r:id="rId15"/>
            </p:custDataLst>
          </p:nvPr>
        </p:nvSpPr>
        <p:spPr>
          <a:xfrm>
            <a:off x="2866445" y="3393440"/>
            <a:ext cx="575945" cy="576000"/>
          </a:xfrm>
          <a:prstGeom prst="ellipse">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latin typeface="仿宋_GB2312" panose="02010609030101010101" charset="-122"/>
                <a:ea typeface="仿宋_GB2312" panose="02010609030101010101" charset="-122"/>
              </a:rPr>
              <a:t>3</a:t>
            </a:r>
            <a:endParaRPr lang="en-US" altLang="zh-CN" sz="1600">
              <a:latin typeface="仿宋_GB2312" panose="02010609030101010101" charset="-122"/>
              <a:ea typeface="仿宋_GB2312" panose="02010609030101010101" charset="-122"/>
            </a:endParaRPr>
          </a:p>
        </p:txBody>
      </p:sp>
      <p:sp>
        <p:nvSpPr>
          <p:cNvPr id="1048781" name="椭圆 33"/>
          <p:cNvSpPr/>
          <p:nvPr>
            <p:custDataLst>
              <p:tags r:id="rId16"/>
            </p:custDataLst>
          </p:nvPr>
        </p:nvSpPr>
        <p:spPr>
          <a:xfrm>
            <a:off x="4018335" y="3393440"/>
            <a:ext cx="575945" cy="576000"/>
          </a:xfrm>
          <a:prstGeom prst="ellipse">
            <a:avLst/>
          </a:prstGeom>
          <a:solidFill>
            <a:schemeClr val="accent1">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lvl="0" algn="ctr">
              <a:buClrTx/>
              <a:buSzTx/>
              <a:buFontTx/>
            </a:pPr>
            <a:r>
              <a:rPr lang="en-US" altLang="zh-CN" sz="1600">
                <a:latin typeface="仿宋_GB2312" panose="02010609030101010101" charset="-122"/>
                <a:ea typeface="仿宋_GB2312" panose="02010609030101010101" charset="-122"/>
                <a:sym typeface="+mn-ea"/>
              </a:rPr>
              <a:t>4</a:t>
            </a:r>
            <a:endParaRPr lang="en-US" altLang="zh-CN" sz="1600">
              <a:latin typeface="仿宋_GB2312" panose="02010609030101010101" charset="-122"/>
              <a:ea typeface="仿宋_GB2312" panose="02010609030101010101" charset="-122"/>
              <a:sym typeface="+mn-ea"/>
            </a:endParaRPr>
          </a:p>
        </p:txBody>
      </p:sp>
      <p:sp>
        <p:nvSpPr>
          <p:cNvPr id="1048782" name="椭圆 34"/>
          <p:cNvSpPr/>
          <p:nvPr>
            <p:custDataLst>
              <p:tags r:id="rId17"/>
            </p:custDataLst>
          </p:nvPr>
        </p:nvSpPr>
        <p:spPr>
          <a:xfrm>
            <a:off x="5170225" y="3393440"/>
            <a:ext cx="575945" cy="576000"/>
          </a:xfrm>
          <a:prstGeom prst="ellipse">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latin typeface="仿宋_GB2312" panose="02010609030101010101" charset="-122"/>
                <a:ea typeface="仿宋_GB2312" panose="02010609030101010101" charset="-122"/>
              </a:rPr>
              <a:t>5</a:t>
            </a:r>
            <a:endParaRPr lang="en-US" altLang="zh-CN" sz="1600">
              <a:latin typeface="仿宋_GB2312" panose="02010609030101010101" charset="-122"/>
              <a:ea typeface="仿宋_GB2312" panose="02010609030101010101" charset="-122"/>
            </a:endParaRPr>
          </a:p>
        </p:txBody>
      </p:sp>
      <p:sp>
        <p:nvSpPr>
          <p:cNvPr id="1048783" name="椭圆 35"/>
          <p:cNvSpPr/>
          <p:nvPr>
            <p:custDataLst>
              <p:tags r:id="rId18"/>
            </p:custDataLst>
          </p:nvPr>
        </p:nvSpPr>
        <p:spPr>
          <a:xfrm>
            <a:off x="6322115" y="3393440"/>
            <a:ext cx="575945" cy="576000"/>
          </a:xfrm>
          <a:prstGeom prst="ellipse">
            <a:avLst/>
          </a:prstGeom>
          <a:solidFill>
            <a:schemeClr val="accent1">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lvl="0" algn="ctr">
              <a:buClrTx/>
              <a:buSzTx/>
              <a:buFontTx/>
            </a:pPr>
            <a:r>
              <a:rPr lang="en-US" altLang="zh-CN" sz="1600">
                <a:latin typeface="仿宋_GB2312" panose="02010609030101010101" charset="-122"/>
                <a:ea typeface="仿宋_GB2312" panose="02010609030101010101" charset="-122"/>
                <a:sym typeface="+mn-ea"/>
              </a:rPr>
              <a:t>6</a:t>
            </a:r>
            <a:endParaRPr lang="en-US" altLang="zh-CN" sz="1600">
              <a:latin typeface="仿宋_GB2312" panose="02010609030101010101" charset="-122"/>
              <a:ea typeface="仿宋_GB2312" panose="02010609030101010101" charset="-122"/>
              <a:sym typeface="+mn-ea"/>
            </a:endParaRPr>
          </a:p>
        </p:txBody>
      </p:sp>
      <p:sp>
        <p:nvSpPr>
          <p:cNvPr id="1048784" name="椭圆 36"/>
          <p:cNvSpPr/>
          <p:nvPr>
            <p:custDataLst>
              <p:tags r:id="rId19"/>
            </p:custDataLst>
          </p:nvPr>
        </p:nvSpPr>
        <p:spPr>
          <a:xfrm>
            <a:off x="7474005" y="3393440"/>
            <a:ext cx="575945" cy="576000"/>
          </a:xfrm>
          <a:prstGeom prst="ellipse">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仿宋_GB2312" panose="02010609030101010101" charset="-122"/>
                <a:ea typeface="仿宋_GB2312" panose="02010609030101010101" charset="-122"/>
              </a:rPr>
              <a:t>7</a:t>
            </a:r>
            <a:endParaRPr lang="en-US" altLang="zh-CN" sz="1600" dirty="0">
              <a:latin typeface="仿宋_GB2312" panose="02010609030101010101" charset="-122"/>
              <a:ea typeface="仿宋_GB2312" panose="02010609030101010101" charset="-122"/>
            </a:endParaRPr>
          </a:p>
        </p:txBody>
      </p:sp>
      <p:sp>
        <p:nvSpPr>
          <p:cNvPr id="1048785" name="椭圆 37"/>
          <p:cNvSpPr/>
          <p:nvPr>
            <p:custDataLst>
              <p:tags r:id="rId20"/>
            </p:custDataLst>
          </p:nvPr>
        </p:nvSpPr>
        <p:spPr>
          <a:xfrm>
            <a:off x="8625895" y="3393440"/>
            <a:ext cx="575945" cy="576000"/>
          </a:xfrm>
          <a:prstGeom prst="ellipse">
            <a:avLst/>
          </a:prstGeom>
          <a:solidFill>
            <a:schemeClr val="accent1">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lvl="0" algn="ctr">
              <a:buClrTx/>
              <a:buSzTx/>
              <a:buFontTx/>
            </a:pPr>
            <a:r>
              <a:rPr lang="en-US" altLang="zh-CN" sz="1600">
                <a:latin typeface="仿宋_GB2312" panose="02010609030101010101" charset="-122"/>
                <a:ea typeface="仿宋_GB2312" panose="02010609030101010101" charset="-122"/>
                <a:sym typeface="+mn-ea"/>
              </a:rPr>
              <a:t>8</a:t>
            </a:r>
            <a:endParaRPr lang="en-US" altLang="zh-CN" sz="1600">
              <a:latin typeface="仿宋_GB2312" panose="02010609030101010101" charset="-122"/>
              <a:ea typeface="仿宋_GB2312" panose="02010609030101010101" charset="-122"/>
              <a:sym typeface="+mn-ea"/>
            </a:endParaRPr>
          </a:p>
        </p:txBody>
      </p:sp>
      <p:sp>
        <p:nvSpPr>
          <p:cNvPr id="1048786" name="椭圆 38"/>
          <p:cNvSpPr/>
          <p:nvPr>
            <p:custDataLst>
              <p:tags r:id="rId21"/>
            </p:custDataLst>
          </p:nvPr>
        </p:nvSpPr>
        <p:spPr>
          <a:xfrm>
            <a:off x="9777785" y="3393440"/>
            <a:ext cx="575945" cy="576000"/>
          </a:xfrm>
          <a:prstGeom prst="ellipse">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仿宋_GB2312" panose="02010609030101010101" charset="-122"/>
                <a:ea typeface="仿宋_GB2312" panose="02010609030101010101" charset="-122"/>
              </a:rPr>
              <a:t>9</a:t>
            </a:r>
            <a:endParaRPr lang="en-US" altLang="zh-CN" sz="1600" dirty="0">
              <a:latin typeface="仿宋_GB2312" panose="02010609030101010101" charset="-122"/>
              <a:ea typeface="仿宋_GB2312" panose="02010609030101010101" charset="-122"/>
            </a:endParaRPr>
          </a:p>
        </p:txBody>
      </p:sp>
      <p:sp>
        <p:nvSpPr>
          <p:cNvPr id="1048787" name="椭圆 39"/>
          <p:cNvSpPr/>
          <p:nvPr>
            <p:custDataLst>
              <p:tags r:id="rId22"/>
            </p:custDataLst>
          </p:nvPr>
        </p:nvSpPr>
        <p:spPr>
          <a:xfrm>
            <a:off x="10883955" y="3393440"/>
            <a:ext cx="575945" cy="576000"/>
          </a:xfrm>
          <a:prstGeom prst="ellipse">
            <a:avLst/>
          </a:prstGeom>
          <a:solidFill>
            <a:schemeClr val="accent1">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lvl="0" algn="ctr">
              <a:buClrTx/>
              <a:buSzTx/>
              <a:buFontTx/>
            </a:pPr>
            <a:r>
              <a:rPr lang="en-US" altLang="zh-CN" sz="1600" spc="-60" dirty="0">
                <a:solidFill>
                  <a:schemeClr val="bg1"/>
                </a:solidFill>
                <a:latin typeface="仿宋_GB2312" panose="02010609030101010101" charset="-122"/>
                <a:ea typeface="仿宋_GB2312" panose="02010609030101010101" charset="-122"/>
                <a:sym typeface="+mn-ea"/>
              </a:rPr>
              <a:t>10</a:t>
            </a:r>
            <a:endParaRPr lang="en-US" altLang="zh-CN" sz="1600" spc="-60" dirty="0">
              <a:solidFill>
                <a:schemeClr val="bg1"/>
              </a:solidFill>
              <a:latin typeface="仿宋_GB2312" panose="02010609030101010101" charset="-122"/>
              <a:ea typeface="仿宋_GB2312" panose="02010609030101010101" charset="-122"/>
              <a:sym typeface="+mn-ea"/>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7" name="Group 5"/>
          <p:cNvGrpSpPr/>
          <p:nvPr/>
        </p:nvGrpSpPr>
        <p:grpSpPr>
          <a:xfrm>
            <a:off x="0" y="1270"/>
            <a:ext cx="12192000" cy="6854825"/>
            <a:chOff x="0" y="3175"/>
            <a:chExt cx="12192000" cy="6854825"/>
          </a:xfrm>
        </p:grpSpPr>
        <p:sp>
          <p:nvSpPr>
            <p:cNvPr id="1048791" name="Freeform 9"/>
            <p:cNvSpPr/>
            <p:nvPr/>
          </p:nvSpPr>
          <p:spPr bwMode="auto">
            <a:xfrm>
              <a:off x="5475817" y="3175"/>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false" compatLnSpc="true"/>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8792" name="矩形 14"/>
            <p:cNvSpPr/>
            <p:nvPr/>
          </p:nvSpPr>
          <p:spPr>
            <a:xfrm>
              <a:off x="0" y="6533321"/>
              <a:ext cx="12192000" cy="324679"/>
            </a:xfrm>
            <a:prstGeom prst="rect">
              <a:avLst/>
            </a:prstGeom>
            <a:gradFill>
              <a:gsLst>
                <a:gs pos="0">
                  <a:schemeClr val="accent1"/>
                </a:gs>
                <a:gs pos="100000">
                  <a:schemeClr val="accent2"/>
                </a:gs>
              </a:gsLst>
              <a:lin ang="108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pic>
        <p:nvPicPr>
          <p:cNvPr id="2097163" name="Picture 2" descr="C:\Users\Administrator\Desktop\d439b6003af33a87e950a77b741407385343fbf21f33_看图王.jpg"/>
          <p:cNvPicPr>
            <a:picLocks noChangeAspect="true" noChangeArrowheads="true"/>
          </p:cNvPicPr>
          <p:nvPr/>
        </p:nvPicPr>
        <p:blipFill>
          <a:blip r:embed="rId1" cstate="print"/>
          <a:srcRect/>
          <a:stretch>
            <a:fillRect/>
          </a:stretch>
        </p:blipFill>
        <p:spPr bwMode="auto">
          <a:xfrm>
            <a:off x="317997" y="319405"/>
            <a:ext cx="684000" cy="637870"/>
          </a:xfrm>
          <a:prstGeom prst="rect">
            <a:avLst/>
          </a:prstGeom>
          <a:noFill/>
        </p:spPr>
      </p:pic>
      <p:sp>
        <p:nvSpPr>
          <p:cNvPr id="1048793" name="文本框 137"/>
          <p:cNvSpPr txBox="true"/>
          <p:nvPr/>
        </p:nvSpPr>
        <p:spPr>
          <a:xfrm>
            <a:off x="1239358" y="405765"/>
            <a:ext cx="3662681" cy="523240"/>
          </a:xfrm>
          <a:prstGeom prst="rect">
            <a:avLst/>
          </a:prstGeom>
          <a:noFill/>
        </p:spPr>
        <p:txBody>
          <a:bodyPr wrap="none" rtlCol="0" anchor="t">
            <a:spAutoFit/>
          </a:bodyPr>
          <a:lstStyle/>
          <a:p>
            <a:pPr fontAlgn="base">
              <a:spcBef>
                <a:spcPct val="0"/>
              </a:spcBef>
              <a:spcAft>
                <a:spcPct val="0"/>
              </a:spcAft>
            </a:pPr>
            <a:r>
              <a:rPr lang="zh-CN" altLang="en-US" sz="2600" dirty="0" smtClean="0">
                <a:latin typeface="方正小标宋简体" panose="02000000000000000000" charset="-122"/>
                <a:ea typeface="方正小标宋简体" panose="02000000000000000000" charset="-122"/>
                <a:cs typeface="+mn-ea"/>
                <a:sym typeface="+mn-lt"/>
              </a:rPr>
              <a:t>（一）强化重点项目保障</a:t>
            </a:r>
            <a:endParaRPr lang="zh-CN" altLang="en-US" sz="2600" dirty="0" smtClean="0">
              <a:latin typeface="方正小标宋简体" panose="02000000000000000000" charset="-122"/>
              <a:ea typeface="方正小标宋简体" panose="02000000000000000000" charset="-122"/>
              <a:cs typeface="+mn-ea"/>
              <a:sym typeface="+mn-lt"/>
            </a:endParaRPr>
          </a:p>
        </p:txBody>
      </p:sp>
      <p:sp>
        <p:nvSpPr>
          <p:cNvPr id="1048794" name="文本框 1"/>
          <p:cNvSpPr txBox="true"/>
          <p:nvPr/>
        </p:nvSpPr>
        <p:spPr>
          <a:xfrm>
            <a:off x="1002030" y="1375410"/>
            <a:ext cx="4716000" cy="1310640"/>
          </a:xfrm>
          <a:prstGeom prst="rect">
            <a:avLst/>
          </a:prstGeom>
          <a:noFill/>
        </p:spPr>
        <p:txBody>
          <a:bodyPr wrap="square" rtlCol="0">
            <a:spAutoFit/>
          </a:bodyPr>
          <a:lstStyle/>
          <a:p>
            <a:r>
              <a:rPr lang="zh-CN" altLang="zh-CN" b="1" dirty="0" smtClean="0">
                <a:latin typeface="+mn-ea"/>
              </a:rPr>
              <a:t>强化重大投资项目、政策性开发性金融工具项目等环评服务保障，</a:t>
            </a:r>
            <a:r>
              <a:rPr lang="zh-CN" altLang="zh-CN" dirty="0" smtClean="0">
                <a:latin typeface="仿宋_GB2312" panose="02010609030101010101" charset="-122"/>
                <a:ea typeface="仿宋_GB2312" panose="02010609030101010101" charset="-122"/>
              </a:rPr>
              <a:t>对重大项目环评编制、审查和审批阶段出现的疑难问题，全程跟踪服务，提供切实可行的解决方案。</a:t>
            </a:r>
            <a:endParaRPr lang="zh-CN" altLang="zh-CN" dirty="0" smtClean="0">
              <a:latin typeface="仿宋_GB2312" panose="02010609030101010101" charset="-122"/>
              <a:ea typeface="仿宋_GB2312" panose="02010609030101010101" charset="-122"/>
              <a:cs typeface="仿宋_GB2312" panose="02010609030101010101" charset="-122"/>
            </a:endParaRPr>
          </a:p>
        </p:txBody>
      </p:sp>
      <p:sp>
        <p:nvSpPr>
          <p:cNvPr id="1048795" name="矩形 18"/>
          <p:cNvSpPr/>
          <p:nvPr/>
        </p:nvSpPr>
        <p:spPr>
          <a:xfrm>
            <a:off x="1002030" y="2828290"/>
            <a:ext cx="4716000" cy="1615439"/>
          </a:xfrm>
          <a:prstGeom prst="rect">
            <a:avLst/>
          </a:prstGeom>
        </p:spPr>
        <p:txBody>
          <a:bodyPr wrap="square">
            <a:spAutoFit/>
          </a:bodyPr>
          <a:lstStyle/>
          <a:p>
            <a:r>
              <a:rPr lang="zh-CN" altLang="en-US" b="1" dirty="0">
                <a:latin typeface="+mn-ea"/>
                <a:sym typeface="+mn-ea"/>
              </a:rPr>
              <a:t>对重点项目等开辟绿色通道</a:t>
            </a:r>
            <a:r>
              <a:rPr lang="zh-CN" altLang="en-US" b="1" dirty="0" smtClean="0">
                <a:latin typeface="+mn-ea"/>
                <a:sym typeface="+mn-ea"/>
              </a:rPr>
              <a:t>，</a:t>
            </a:r>
            <a:r>
              <a:rPr lang="zh-CN" altLang="en-US" dirty="0" smtClean="0">
                <a:latin typeface="仿宋_GB2312" panose="02010609030101010101" charset="-122"/>
                <a:ea typeface="仿宋_GB2312" panose="02010609030101010101" charset="-122"/>
                <a:sym typeface="+mn-ea"/>
              </a:rPr>
              <a:t>完</a:t>
            </a:r>
            <a:r>
              <a:rPr lang="zh-CN" altLang="en-US" dirty="0">
                <a:latin typeface="仿宋_GB2312" panose="02010609030101010101" charset="-122"/>
                <a:ea typeface="仿宋_GB2312" panose="02010609030101010101" charset="-122"/>
                <a:sym typeface="+mn-ea"/>
              </a:rPr>
              <a:t>善提前介入、业务指导等联审联批机制，并在符合环保法规政策前提下，尽量简化审批手续、优化审批流程、压缩审批时限，为项目早开工、早投产、早见效创造条件。</a:t>
            </a:r>
            <a:endParaRPr lang="zh-CN" altLang="en-US" dirty="0">
              <a:latin typeface="仿宋_GB2312" panose="02010609030101010101" charset="-122"/>
              <a:ea typeface="仿宋_GB2312" panose="02010609030101010101" charset="-122"/>
              <a:cs typeface="仿宋_GB2312" panose="02010609030101010101" charset="-122"/>
              <a:sym typeface="+mn-ea"/>
            </a:endParaRPr>
          </a:p>
        </p:txBody>
      </p:sp>
      <p:sp>
        <p:nvSpPr>
          <p:cNvPr id="1048796" name="文本框 3"/>
          <p:cNvSpPr txBox="true"/>
          <p:nvPr/>
        </p:nvSpPr>
        <p:spPr>
          <a:xfrm>
            <a:off x="1002030" y="4592955"/>
            <a:ext cx="4716000" cy="1310639"/>
          </a:xfrm>
          <a:prstGeom prst="rect">
            <a:avLst/>
          </a:prstGeom>
          <a:noFill/>
        </p:spPr>
        <p:txBody>
          <a:bodyPr wrap="square" rtlCol="0" anchor="t">
            <a:spAutoFit/>
          </a:bodyPr>
          <a:lstStyle/>
          <a:p>
            <a:r>
              <a:rPr lang="zh-CN" altLang="en-US" b="1" dirty="0" smtClean="0">
                <a:latin typeface="+mn-ea"/>
                <a:sym typeface="+mn-ea"/>
              </a:rPr>
              <a:t>健全“要素跟着项目走”保障机制，</a:t>
            </a:r>
            <a:r>
              <a:rPr lang="zh-CN" altLang="en-US" dirty="0" smtClean="0">
                <a:latin typeface="仿宋_GB2312" panose="02010609030101010101" charset="-122"/>
                <a:ea typeface="仿宋_GB2312" panose="02010609030101010101" charset="-122"/>
                <a:sym typeface="+mn-ea"/>
              </a:rPr>
              <a:t>将碳排放和污染物排放指标向重点项目倾斜，并深</a:t>
            </a:r>
            <a:r>
              <a:rPr lang="zh-CN" altLang="en-US" dirty="0">
                <a:latin typeface="仿宋_GB2312" panose="02010609030101010101" charset="-122"/>
                <a:ea typeface="仿宋_GB2312" panose="02010609030101010101" charset="-122"/>
                <a:sym typeface="+mn-ea"/>
              </a:rPr>
              <a:t>入挖掘减排空</a:t>
            </a:r>
            <a:r>
              <a:rPr lang="zh-CN" altLang="en-US" dirty="0" smtClean="0">
                <a:latin typeface="仿宋_GB2312" panose="02010609030101010101" charset="-122"/>
                <a:ea typeface="仿宋_GB2312" panose="02010609030101010101" charset="-122"/>
                <a:sym typeface="+mn-ea"/>
              </a:rPr>
              <a:t>间、腾</a:t>
            </a:r>
            <a:r>
              <a:rPr lang="zh-CN" altLang="en-US" dirty="0">
                <a:latin typeface="仿宋_GB2312" panose="02010609030101010101" charset="-122"/>
                <a:ea typeface="仿宋_GB2312" panose="02010609030101010101" charset="-122"/>
                <a:sym typeface="+mn-ea"/>
              </a:rPr>
              <a:t>出环境容量，为项目提供环境资源要素保障，破解项目落地难题。</a:t>
            </a:r>
            <a:endParaRPr lang="zh-CN" altLang="en-US" dirty="0">
              <a:latin typeface="仿宋_GB2312" panose="02010609030101010101" charset="-122"/>
              <a:ea typeface="仿宋_GB2312" panose="02010609030101010101" charset="-122"/>
            </a:endParaRPr>
          </a:p>
        </p:txBody>
      </p:sp>
      <p:sp>
        <p:nvSpPr>
          <p:cNvPr id="1048797" name="Oval 79"/>
          <p:cNvSpPr>
            <a:spLocks noChangeAspect="true"/>
          </p:cNvSpPr>
          <p:nvPr/>
        </p:nvSpPr>
        <p:spPr>
          <a:xfrm>
            <a:off x="822287" y="1488518"/>
            <a:ext cx="180000" cy="1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8798" name="Oval 84"/>
          <p:cNvSpPr>
            <a:spLocks noChangeAspect="true"/>
          </p:cNvSpPr>
          <p:nvPr/>
        </p:nvSpPr>
        <p:spPr>
          <a:xfrm>
            <a:off x="822222" y="2925174"/>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8799" name="Oval 94"/>
          <p:cNvSpPr>
            <a:spLocks noChangeAspect="true"/>
          </p:cNvSpPr>
          <p:nvPr/>
        </p:nvSpPr>
        <p:spPr>
          <a:xfrm>
            <a:off x="822189" y="4679679"/>
            <a:ext cx="180000" cy="18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2097164" name="Picture 6"/>
          <p:cNvPicPr>
            <a:picLocks noChangeAspect="true" noChangeArrowheads="true"/>
          </p:cNvPicPr>
          <p:nvPr/>
        </p:nvPicPr>
        <p:blipFill>
          <a:blip r:embed="rId2" cstate="print"/>
          <a:srcRect l="5897" t="13427" r="5654" b="9450"/>
          <a:stretch>
            <a:fillRect/>
          </a:stretch>
        </p:blipFill>
        <p:spPr bwMode="auto">
          <a:xfrm>
            <a:off x="6092190" y="1117600"/>
            <a:ext cx="3288030" cy="4027170"/>
          </a:xfrm>
          <a:prstGeom prst="roundRect">
            <a:avLst/>
          </a:prstGeom>
          <a:noFill/>
          <a:ln w="12700">
            <a:solidFill>
              <a:schemeClr val="accent1"/>
            </a:solidFill>
            <a:miter lim="800000"/>
            <a:headEnd/>
            <a:tailEnd/>
          </a:ln>
        </p:spPr>
      </p:pic>
      <p:pic>
        <p:nvPicPr>
          <p:cNvPr id="2097165" name="Picture 7"/>
          <p:cNvPicPr>
            <a:picLocks noChangeAspect="true" noChangeArrowheads="true"/>
          </p:cNvPicPr>
          <p:nvPr/>
        </p:nvPicPr>
        <p:blipFill>
          <a:blip r:embed="rId3" cstate="print"/>
          <a:srcRect l="5897" t="13558" r="5412" b="9780"/>
          <a:stretch>
            <a:fillRect/>
          </a:stretch>
        </p:blipFill>
        <p:spPr bwMode="auto">
          <a:xfrm>
            <a:off x="8359775" y="1746250"/>
            <a:ext cx="3288030" cy="3987165"/>
          </a:xfrm>
          <a:prstGeom prst="roundRect">
            <a:avLst/>
          </a:prstGeom>
          <a:noFill/>
          <a:ln w="12700">
            <a:solidFill>
              <a:schemeClr val="accent1"/>
            </a:solidFill>
            <a:miter lim="800000"/>
            <a:headEnd/>
            <a:tailEnd/>
          </a:ln>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1" name="Group 5"/>
          <p:cNvGrpSpPr/>
          <p:nvPr/>
        </p:nvGrpSpPr>
        <p:grpSpPr>
          <a:xfrm>
            <a:off x="0" y="1270"/>
            <a:ext cx="12192000" cy="6854825"/>
            <a:chOff x="0" y="3175"/>
            <a:chExt cx="12192000" cy="6854825"/>
          </a:xfrm>
        </p:grpSpPr>
        <p:sp>
          <p:nvSpPr>
            <p:cNvPr id="1048803" name="Freeform 9"/>
            <p:cNvSpPr/>
            <p:nvPr/>
          </p:nvSpPr>
          <p:spPr bwMode="auto">
            <a:xfrm>
              <a:off x="5475817" y="3175"/>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false" compatLnSpc="true"/>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8804" name="矩形 14"/>
            <p:cNvSpPr/>
            <p:nvPr/>
          </p:nvSpPr>
          <p:spPr>
            <a:xfrm>
              <a:off x="0" y="6533321"/>
              <a:ext cx="12192000" cy="324679"/>
            </a:xfrm>
            <a:prstGeom prst="rect">
              <a:avLst/>
            </a:prstGeom>
            <a:gradFill>
              <a:gsLst>
                <a:gs pos="0">
                  <a:schemeClr val="accent1"/>
                </a:gs>
                <a:gs pos="100000">
                  <a:schemeClr val="accent2"/>
                </a:gs>
              </a:gsLst>
              <a:lin ang="108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pic>
        <p:nvPicPr>
          <p:cNvPr id="2097166" name="Picture 2" descr="C:\Users\Administrator\Desktop\d439b6003af33a87e950a77b741407385343fbf21f33_看图王.jpg"/>
          <p:cNvPicPr>
            <a:picLocks noChangeAspect="true" noChangeArrowheads="true"/>
          </p:cNvPicPr>
          <p:nvPr/>
        </p:nvPicPr>
        <p:blipFill>
          <a:blip r:embed="rId1" cstate="print"/>
          <a:srcRect/>
          <a:stretch>
            <a:fillRect/>
          </a:stretch>
        </p:blipFill>
        <p:spPr bwMode="auto">
          <a:xfrm>
            <a:off x="317997" y="319405"/>
            <a:ext cx="684000" cy="637870"/>
          </a:xfrm>
          <a:prstGeom prst="rect">
            <a:avLst/>
          </a:prstGeom>
          <a:noFill/>
        </p:spPr>
      </p:pic>
      <p:sp>
        <p:nvSpPr>
          <p:cNvPr id="1048805" name="文本框 137"/>
          <p:cNvSpPr txBox="true"/>
          <p:nvPr/>
        </p:nvSpPr>
        <p:spPr>
          <a:xfrm>
            <a:off x="1239358" y="405765"/>
            <a:ext cx="3662681" cy="523240"/>
          </a:xfrm>
          <a:prstGeom prst="rect">
            <a:avLst/>
          </a:prstGeom>
          <a:noFill/>
        </p:spPr>
        <p:txBody>
          <a:bodyPr wrap="none" rtlCol="0" anchor="t">
            <a:spAutoFit/>
          </a:bodyPr>
          <a:lstStyle/>
          <a:p>
            <a:pPr fontAlgn="base">
              <a:spcBef>
                <a:spcPct val="0"/>
              </a:spcBef>
              <a:spcAft>
                <a:spcPct val="0"/>
              </a:spcAft>
            </a:pPr>
            <a:r>
              <a:rPr lang="zh-CN" altLang="en-US" sz="2600" dirty="0" smtClean="0">
                <a:latin typeface="方正小标宋简体" panose="02000000000000000000" charset="-122"/>
                <a:ea typeface="方正小标宋简体" panose="02000000000000000000" charset="-122"/>
                <a:cs typeface="+mn-ea"/>
                <a:sym typeface="+mn-lt"/>
              </a:rPr>
              <a:t>（一）强化重点项目保障</a:t>
            </a:r>
            <a:endParaRPr lang="zh-CN" altLang="en-US" sz="2600" dirty="0" smtClean="0">
              <a:latin typeface="方正小标宋简体" panose="02000000000000000000" charset="-122"/>
              <a:ea typeface="方正小标宋简体" panose="02000000000000000000" charset="-122"/>
              <a:cs typeface="+mn-ea"/>
              <a:sym typeface="+mn-lt"/>
            </a:endParaRPr>
          </a:p>
        </p:txBody>
      </p:sp>
      <p:sp>
        <p:nvSpPr>
          <p:cNvPr id="1048806" name="文本框 4"/>
          <p:cNvSpPr txBox="true"/>
          <p:nvPr/>
        </p:nvSpPr>
        <p:spPr>
          <a:xfrm>
            <a:off x="1183640" y="1980565"/>
            <a:ext cx="3907790" cy="4282439"/>
          </a:xfrm>
          <a:prstGeom prst="rect">
            <a:avLst/>
          </a:prstGeom>
          <a:noFill/>
        </p:spPr>
        <p:txBody>
          <a:bodyPr wrap="square" rtlCol="0" anchor="t">
            <a:spAutoFit/>
          </a:bodyPr>
          <a:lstStyle/>
          <a:p>
            <a:pPr algn="just"/>
            <a:r>
              <a:rPr lang="en-US" altLang="zh-CN" sz="1600" dirty="0" smtClean="0">
                <a:latin typeface="仿宋_GB2312" panose="02010609030101010101" charset="-122"/>
                <a:ea typeface="仿宋_GB2312" panose="02010609030101010101" charset="-122"/>
                <a:cs typeface="仿宋_GB2312" panose="02010609030101010101" charset="-122"/>
                <a:sym typeface="+mn-ea"/>
              </a:rPr>
              <a:t>	</a:t>
            </a:r>
            <a:r>
              <a:rPr lang="zh-CN" altLang="en-US" sz="1600" dirty="0" smtClean="0">
                <a:latin typeface="仿宋_GB2312" panose="02010609030101010101" charset="-122"/>
                <a:ea typeface="仿宋_GB2312" panose="02010609030101010101" charset="-122"/>
                <a:cs typeface="仿宋_GB2312" panose="02010609030101010101" charset="-122"/>
                <a:sym typeface="+mn-ea"/>
              </a:rPr>
              <a:t>建立形成全市服务重大投资项目清单和环评管理台账，并对申报政策性开发性金融工具储备的</a:t>
            </a:r>
            <a:r>
              <a:rPr lang="en-US" altLang="zh-CN" sz="1600" dirty="0" smtClean="0">
                <a:latin typeface="仿宋_GB2312" panose="02010609030101010101" charset="-122"/>
                <a:ea typeface="仿宋_GB2312" panose="02010609030101010101" charset="-122"/>
                <a:cs typeface="仿宋_GB2312" panose="02010609030101010101" charset="-122"/>
                <a:sym typeface="+mn-ea"/>
              </a:rPr>
              <a:t>68</a:t>
            </a:r>
            <a:r>
              <a:rPr lang="zh-CN" altLang="en-US" sz="1600" dirty="0" smtClean="0">
                <a:latin typeface="仿宋_GB2312" panose="02010609030101010101" charset="-122"/>
                <a:ea typeface="仿宋_GB2312" panose="02010609030101010101" charset="-122"/>
                <a:cs typeface="仿宋_GB2312" panose="02010609030101010101" charset="-122"/>
                <a:sym typeface="+mn-ea"/>
              </a:rPr>
              <a:t>个项目，逐一对接、指导项目单位办理环评手续，每周进行调度、跟进督促。</a:t>
            </a:r>
            <a:endParaRPr lang="zh-CN" altLang="en-US" sz="1600" dirty="0" smtClean="0">
              <a:latin typeface="仿宋_GB2312" panose="02010609030101010101" charset="-122"/>
              <a:ea typeface="仿宋_GB2312" panose="02010609030101010101" charset="-122"/>
              <a:cs typeface="仿宋_GB2312" panose="02010609030101010101" charset="-122"/>
              <a:sym typeface="+mn-ea"/>
            </a:endParaRPr>
          </a:p>
          <a:p>
            <a:pPr algn="just"/>
            <a:r>
              <a:rPr lang="en-US" altLang="zh-CN" sz="1600" dirty="0" smtClean="0">
                <a:latin typeface="仿宋_GB2312" panose="02010609030101010101" charset="-122"/>
                <a:ea typeface="仿宋_GB2312" panose="02010609030101010101" charset="-122"/>
                <a:cs typeface="仿宋_GB2312" panose="02010609030101010101" charset="-122"/>
                <a:sym typeface="+mn-ea"/>
              </a:rPr>
              <a:t>	1.</a:t>
            </a:r>
            <a:r>
              <a:rPr lang="zh-CN" altLang="en-US" sz="1600" dirty="0" smtClean="0">
                <a:latin typeface="仿宋_GB2312" panose="02010609030101010101" charset="-122"/>
                <a:ea typeface="仿宋_GB2312" panose="02010609030101010101" charset="-122"/>
                <a:cs typeface="仿宋_GB2312" panose="02010609030101010101" charset="-122"/>
                <a:sym typeface="+mn-ea"/>
              </a:rPr>
              <a:t>先后为联泓联泓格润（山东）新材料有限公司新能源材料和生物可降解一体化、正凯数字化智慧纺纱等省重大项目解决了总量指标和环评批复难点重点问题；</a:t>
            </a:r>
            <a:endParaRPr lang="zh-CN" altLang="en-US" sz="1600" dirty="0" smtClean="0">
              <a:latin typeface="仿宋_GB2312" panose="02010609030101010101" charset="-122"/>
              <a:ea typeface="仿宋_GB2312" panose="02010609030101010101" charset="-122"/>
              <a:cs typeface="仿宋_GB2312" panose="02010609030101010101" charset="-122"/>
              <a:sym typeface="+mn-ea"/>
            </a:endParaRPr>
          </a:p>
          <a:p>
            <a:pPr indent="457200" algn="just"/>
            <a:r>
              <a:rPr lang="en-US" altLang="zh-CN" sz="1600" dirty="0" smtClean="0">
                <a:latin typeface="仿宋_GB2312" panose="02010609030101010101" charset="-122"/>
                <a:ea typeface="仿宋_GB2312" panose="02010609030101010101" charset="-122"/>
                <a:cs typeface="仿宋_GB2312" panose="02010609030101010101" charset="-122"/>
                <a:sym typeface="+mn-ea"/>
              </a:rPr>
              <a:t>2.</a:t>
            </a:r>
            <a:r>
              <a:rPr lang="zh-CN" altLang="en-US" sz="1600" dirty="0" smtClean="0">
                <a:latin typeface="仿宋_GB2312" panose="02010609030101010101" charset="-122"/>
                <a:ea typeface="仿宋_GB2312" panose="02010609030101010101" charset="-122"/>
                <a:cs typeface="仿宋_GB2312" panose="02010609030101010101" charset="-122"/>
                <a:sym typeface="+mn-ea"/>
              </a:rPr>
              <a:t>开通绿色通道从速审批了周村水库、马河水库、岩马水库增容、引调水工程等政策性开发性金融工具（基金）项目；</a:t>
            </a:r>
            <a:endParaRPr lang="zh-CN" altLang="en-US" sz="1600" dirty="0" smtClean="0">
              <a:latin typeface="仿宋_GB2312" panose="02010609030101010101" charset="-122"/>
              <a:ea typeface="仿宋_GB2312" panose="02010609030101010101" charset="-122"/>
              <a:cs typeface="仿宋_GB2312" panose="02010609030101010101" charset="-122"/>
              <a:sym typeface="+mn-ea"/>
            </a:endParaRPr>
          </a:p>
          <a:p>
            <a:pPr indent="457200" algn="just"/>
            <a:r>
              <a:rPr lang="en-US" altLang="zh-CN" sz="1600" dirty="0" smtClean="0">
                <a:latin typeface="仿宋_GB2312" panose="02010609030101010101" charset="-122"/>
                <a:ea typeface="仿宋_GB2312" panose="02010609030101010101" charset="-122"/>
                <a:cs typeface="仿宋_GB2312" panose="02010609030101010101" charset="-122"/>
                <a:sym typeface="+mn-ea"/>
              </a:rPr>
              <a:t>3.</a:t>
            </a:r>
            <a:r>
              <a:rPr lang="zh-CN" altLang="en-US" sz="1600" dirty="0" smtClean="0">
                <a:latin typeface="仿宋_GB2312" panose="02010609030101010101" charset="-122"/>
                <a:ea typeface="仿宋_GB2312" panose="02010609030101010101" charset="-122"/>
                <a:cs typeface="仿宋_GB2312" panose="02010609030101010101" charset="-122"/>
                <a:sym typeface="+mn-ea"/>
              </a:rPr>
              <a:t>向各区（市）、高新区、各大企业发送了</a:t>
            </a:r>
            <a:r>
              <a:rPr lang="en-US" altLang="zh-CN" sz="1600" dirty="0" smtClean="0">
                <a:latin typeface="仿宋_GB2312" panose="02010609030101010101" charset="-122"/>
                <a:ea typeface="仿宋_GB2312" panose="02010609030101010101" charset="-122"/>
                <a:cs typeface="仿宋_GB2312" panose="02010609030101010101" charset="-122"/>
                <a:sym typeface="+mn-ea"/>
              </a:rPr>
              <a:t>《</a:t>
            </a:r>
            <a:r>
              <a:rPr lang="zh-CN" altLang="en-US" sz="1600" dirty="0" smtClean="0">
                <a:latin typeface="仿宋_GB2312" panose="02010609030101010101" charset="-122"/>
                <a:ea typeface="仿宋_GB2312" panose="02010609030101010101" charset="-122"/>
                <a:cs typeface="仿宋_GB2312" panose="02010609030101010101" charset="-122"/>
                <a:sym typeface="+mn-ea"/>
              </a:rPr>
              <a:t>关于做好拟建项目污染物总量指标来源前期论证的函</a:t>
            </a:r>
            <a:r>
              <a:rPr lang="en-US" altLang="zh-CN" sz="1600" dirty="0" smtClean="0">
                <a:latin typeface="仿宋_GB2312" panose="02010609030101010101" charset="-122"/>
                <a:ea typeface="仿宋_GB2312" panose="02010609030101010101" charset="-122"/>
                <a:cs typeface="仿宋_GB2312" panose="02010609030101010101" charset="-122"/>
                <a:sym typeface="+mn-ea"/>
              </a:rPr>
              <a:t>》</a:t>
            </a:r>
            <a:r>
              <a:rPr lang="zh-CN" altLang="en-US" sz="1600" dirty="0" smtClean="0">
                <a:latin typeface="仿宋_GB2312" panose="02010609030101010101" charset="-122"/>
                <a:ea typeface="仿宋_GB2312" panose="02010609030101010101" charset="-122"/>
                <a:cs typeface="仿宋_GB2312" panose="02010609030101010101" charset="-122"/>
                <a:sym typeface="+mn-ea"/>
              </a:rPr>
              <a:t>，确保项目落地可行性。</a:t>
            </a:r>
            <a:endParaRPr lang="zh-CN" altLang="en-US" sz="1600" dirty="0"/>
          </a:p>
        </p:txBody>
      </p:sp>
      <p:pic>
        <p:nvPicPr>
          <p:cNvPr id="2097167" name="图片 2"/>
          <p:cNvPicPr>
            <a:picLocks noChangeAspect="true"/>
          </p:cNvPicPr>
          <p:nvPr/>
        </p:nvPicPr>
        <p:blipFill>
          <a:blip r:embed="rId2" cstate="print"/>
          <a:stretch>
            <a:fillRect/>
          </a:stretch>
        </p:blipFill>
        <p:spPr>
          <a:xfrm>
            <a:off x="5778500" y="1849755"/>
            <a:ext cx="5763895" cy="3842385"/>
          </a:xfrm>
          <a:prstGeom prst="roundRect">
            <a:avLst/>
          </a:prstGeom>
        </p:spPr>
      </p:pic>
      <p:sp>
        <p:nvSpPr>
          <p:cNvPr id="1048807" name="文本框 2"/>
          <p:cNvSpPr txBox="true"/>
          <p:nvPr>
            <p:custDataLst>
              <p:tags r:id="rId3"/>
            </p:custDataLst>
          </p:nvPr>
        </p:nvSpPr>
        <p:spPr>
          <a:xfrm>
            <a:off x="1331595" y="1440815"/>
            <a:ext cx="5992495" cy="497839"/>
          </a:xfrm>
          <a:prstGeom prst="rect">
            <a:avLst/>
          </a:prstGeom>
          <a:noFill/>
        </p:spPr>
        <p:txBody>
          <a:bodyPr wrap="square">
            <a:spAutoFit/>
          </a:bodyPr>
          <a:lstStyle/>
          <a:p>
            <a:pPr algn="just">
              <a:lnSpc>
                <a:spcPct val="120000"/>
              </a:lnSpc>
            </a:pPr>
            <a:r>
              <a:rPr lang="en-US" altLang="zh-CN" sz="2000" b="1" dirty="0" smtClean="0">
                <a:solidFill>
                  <a:srgbClr val="007F00"/>
                </a:solidFill>
                <a:latin typeface="+mn-ea"/>
                <a:cs typeface="+mn-ea"/>
                <a:sym typeface="+mn-lt"/>
              </a:rPr>
              <a:t>2022</a:t>
            </a:r>
            <a:r>
              <a:rPr lang="zh-CN" altLang="en-US" sz="2000" b="1" dirty="0" smtClean="0">
                <a:solidFill>
                  <a:srgbClr val="007F00"/>
                </a:solidFill>
                <a:latin typeface="+mn-ea"/>
                <a:cs typeface="+mn-ea"/>
                <a:sym typeface="+mn-lt"/>
              </a:rPr>
              <a:t>年度重点项目保障情况</a:t>
            </a:r>
            <a:endParaRPr lang="zh-CN" altLang="en-US" sz="2000" b="1" dirty="0" smtClean="0">
              <a:solidFill>
                <a:srgbClr val="007F00"/>
              </a:solidFill>
              <a:latin typeface="+mn-ea"/>
              <a:cs typeface="+mn-ea"/>
              <a:sym typeface="+mn-lt"/>
            </a:endParaRPr>
          </a:p>
        </p:txBody>
      </p:sp>
      <p:sp>
        <p:nvSpPr>
          <p:cNvPr id="1048808" name="矩形 10"/>
          <p:cNvSpPr/>
          <p:nvPr>
            <p:custDataLst>
              <p:tags r:id="rId4"/>
            </p:custDataLst>
          </p:nvPr>
        </p:nvSpPr>
        <p:spPr>
          <a:xfrm>
            <a:off x="856298" y="1594049"/>
            <a:ext cx="153907" cy="153907"/>
          </a:xfrm>
          <a:prstGeom prst="rect">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50"/>
              </a:solidFill>
              <a:cs typeface="+mn-ea"/>
              <a:sym typeface="+mn-lt"/>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5"/>
          <p:cNvGrpSpPr/>
          <p:nvPr/>
        </p:nvGrpSpPr>
        <p:grpSpPr>
          <a:xfrm>
            <a:off x="0" y="3175"/>
            <a:ext cx="12192000" cy="6854825"/>
            <a:chOff x="0" y="3175"/>
            <a:chExt cx="12192000" cy="6854825"/>
          </a:xfrm>
        </p:grpSpPr>
        <p:sp>
          <p:nvSpPr>
            <p:cNvPr id="1048708" name="Freeform 9"/>
            <p:cNvSpPr/>
            <p:nvPr/>
          </p:nvSpPr>
          <p:spPr bwMode="auto">
            <a:xfrm>
              <a:off x="5475817" y="3175"/>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false" compatLnSpc="true"/>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8709" name="矩形 14"/>
            <p:cNvSpPr/>
            <p:nvPr/>
          </p:nvSpPr>
          <p:spPr>
            <a:xfrm>
              <a:off x="0" y="6533321"/>
              <a:ext cx="12192000" cy="324679"/>
            </a:xfrm>
            <a:prstGeom prst="rect">
              <a:avLst/>
            </a:prstGeom>
            <a:gradFill>
              <a:gsLst>
                <a:gs pos="0">
                  <a:schemeClr val="accent1"/>
                </a:gs>
                <a:gs pos="100000">
                  <a:schemeClr val="accent2"/>
                </a:gs>
              </a:gsLst>
              <a:lin ang="108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pic>
        <p:nvPicPr>
          <p:cNvPr id="2097159" name="Picture 2" descr="C:\Users\Administrator\Desktop\d439b6003af33a87e950a77b741407385343fbf21f33_看图王.jpg"/>
          <p:cNvPicPr>
            <a:picLocks noChangeAspect="true" noChangeArrowheads="true"/>
          </p:cNvPicPr>
          <p:nvPr/>
        </p:nvPicPr>
        <p:blipFill>
          <a:blip r:embed="rId1" cstate="print"/>
          <a:srcRect/>
          <a:stretch>
            <a:fillRect/>
          </a:stretch>
        </p:blipFill>
        <p:spPr bwMode="auto">
          <a:xfrm>
            <a:off x="317997" y="319405"/>
            <a:ext cx="684000" cy="637870"/>
          </a:xfrm>
          <a:prstGeom prst="rect">
            <a:avLst/>
          </a:prstGeom>
          <a:noFill/>
        </p:spPr>
      </p:pic>
      <p:sp>
        <p:nvSpPr>
          <p:cNvPr id="1048710" name="文本框 137"/>
          <p:cNvSpPr txBox="true"/>
          <p:nvPr/>
        </p:nvSpPr>
        <p:spPr>
          <a:xfrm>
            <a:off x="1239358" y="405765"/>
            <a:ext cx="4983481" cy="523240"/>
          </a:xfrm>
          <a:prstGeom prst="rect">
            <a:avLst/>
          </a:prstGeom>
          <a:noFill/>
        </p:spPr>
        <p:txBody>
          <a:bodyPr wrap="none" rtlCol="0" anchor="t">
            <a:spAutoFit/>
          </a:bodyPr>
          <a:lstStyle/>
          <a:p>
            <a:pPr fontAlgn="base">
              <a:spcBef>
                <a:spcPct val="0"/>
              </a:spcBef>
              <a:spcAft>
                <a:spcPct val="0"/>
              </a:spcAft>
            </a:pPr>
            <a:r>
              <a:rPr lang="zh-CN" altLang="en-US" sz="2600" dirty="0" smtClean="0">
                <a:latin typeface="方正小标宋简体" panose="02000000000000000000" charset="-122"/>
                <a:ea typeface="方正小标宋简体" panose="02000000000000000000" charset="-122"/>
                <a:cs typeface="+mn-ea"/>
                <a:sym typeface="+mn-lt"/>
              </a:rPr>
              <a:t>（二）助力重点行业企业提级增效</a:t>
            </a:r>
            <a:endParaRPr lang="zh-CN" altLang="en-US" sz="2600" dirty="0" smtClean="0">
              <a:latin typeface="方正小标宋简体" panose="02000000000000000000" charset="-122"/>
              <a:ea typeface="方正小标宋简体" panose="02000000000000000000" charset="-122"/>
              <a:cs typeface="+mn-ea"/>
              <a:sym typeface="+mn-lt"/>
            </a:endParaRPr>
          </a:p>
        </p:txBody>
      </p:sp>
      <p:sp>
        <p:nvSpPr>
          <p:cNvPr id="1048711" name="圆角矩形 6"/>
          <p:cNvSpPr/>
          <p:nvPr>
            <p:custDataLst>
              <p:tags r:id="rId2"/>
            </p:custDataLst>
          </p:nvPr>
        </p:nvSpPr>
        <p:spPr>
          <a:xfrm>
            <a:off x="2306955" y="2011680"/>
            <a:ext cx="2552065" cy="34798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r>
              <a:rPr lang="en-US" altLang="zh-CN" sz="1600" b="1" dirty="0">
                <a:solidFill>
                  <a:schemeClr val="bg1"/>
                </a:solidFill>
                <a:latin typeface="+mn-ea"/>
                <a:cs typeface="+mn-ea"/>
                <a:sym typeface="+mn-lt"/>
              </a:rPr>
              <a:t>A级企业及绩效引领性企业</a:t>
            </a:r>
            <a:endParaRPr lang="en-US" altLang="zh-CN" sz="1600" b="1" dirty="0">
              <a:solidFill>
                <a:schemeClr val="bg1"/>
              </a:solidFill>
              <a:latin typeface="+mn-ea"/>
              <a:cs typeface="+mn-ea"/>
              <a:sym typeface="+mn-lt"/>
            </a:endParaRPr>
          </a:p>
        </p:txBody>
      </p:sp>
      <p:sp>
        <p:nvSpPr>
          <p:cNvPr id="1048712" name="圆角矩形 7"/>
          <p:cNvSpPr/>
          <p:nvPr>
            <p:custDataLst>
              <p:tags r:id="rId3"/>
            </p:custDataLst>
          </p:nvPr>
        </p:nvSpPr>
        <p:spPr>
          <a:xfrm>
            <a:off x="4515174" y="3117312"/>
            <a:ext cx="2628000" cy="936000"/>
          </a:xfrm>
          <a:prstGeom prst="roundRect">
            <a:avLst/>
          </a:prstGeom>
          <a:noFill/>
          <a:ln w="57150">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zh-CN" altLang="en-US" sz="2100" dirty="0">
              <a:cs typeface="+mn-ea"/>
              <a:sym typeface="+mn-lt"/>
            </a:endParaRPr>
          </a:p>
        </p:txBody>
      </p:sp>
      <p:cxnSp>
        <p:nvCxnSpPr>
          <p:cNvPr id="3145728" name="直接连接符 9"/>
          <p:cNvCxnSpPr/>
          <p:nvPr>
            <p:custDataLst>
              <p:tags r:id="rId4"/>
            </p:custDataLst>
          </p:nvPr>
        </p:nvCxnSpPr>
        <p:spPr>
          <a:xfrm>
            <a:off x="5826926" y="1923893"/>
            <a:ext cx="0" cy="1044000"/>
          </a:xfrm>
          <a:prstGeom prst="line">
            <a:avLst/>
          </a:prstGeom>
          <a:ln w="12700">
            <a:solidFill>
              <a:srgbClr val="425468"/>
            </a:solidFill>
          </a:ln>
        </p:spPr>
        <p:style>
          <a:lnRef idx="1">
            <a:schemeClr val="accent1"/>
          </a:lnRef>
          <a:fillRef idx="0">
            <a:schemeClr val="accent1"/>
          </a:fillRef>
          <a:effectRef idx="0">
            <a:schemeClr val="accent1"/>
          </a:effectRef>
          <a:fontRef idx="minor">
            <a:schemeClr val="tx1"/>
          </a:fontRef>
        </p:style>
      </p:cxnSp>
      <p:cxnSp>
        <p:nvCxnSpPr>
          <p:cNvPr id="3145729" name="直接连接符 12"/>
          <p:cNvCxnSpPr/>
          <p:nvPr>
            <p:custDataLst>
              <p:tags r:id="rId5"/>
            </p:custDataLst>
          </p:nvPr>
        </p:nvCxnSpPr>
        <p:spPr>
          <a:xfrm flipH="true">
            <a:off x="2307015" y="3571371"/>
            <a:ext cx="2048298" cy="0"/>
          </a:xfrm>
          <a:prstGeom prst="line">
            <a:avLst/>
          </a:prstGeom>
          <a:ln w="12700">
            <a:solidFill>
              <a:srgbClr val="425468"/>
            </a:solidFill>
          </a:ln>
        </p:spPr>
        <p:style>
          <a:lnRef idx="1">
            <a:schemeClr val="accent1"/>
          </a:lnRef>
          <a:fillRef idx="0">
            <a:schemeClr val="accent1"/>
          </a:fillRef>
          <a:effectRef idx="0">
            <a:schemeClr val="accent1"/>
          </a:effectRef>
          <a:fontRef idx="minor">
            <a:schemeClr val="tx1"/>
          </a:fontRef>
        </p:style>
      </p:cxnSp>
      <p:cxnSp>
        <p:nvCxnSpPr>
          <p:cNvPr id="3145730" name="直接连接符 13"/>
          <p:cNvCxnSpPr/>
          <p:nvPr>
            <p:custDataLst>
              <p:tags r:id="rId6"/>
            </p:custDataLst>
          </p:nvPr>
        </p:nvCxnSpPr>
        <p:spPr>
          <a:xfrm flipH="true">
            <a:off x="7250218" y="3571371"/>
            <a:ext cx="2048298" cy="0"/>
          </a:xfrm>
          <a:prstGeom prst="line">
            <a:avLst/>
          </a:prstGeom>
          <a:ln w="12700">
            <a:solidFill>
              <a:srgbClr val="425468"/>
            </a:solidFill>
          </a:ln>
        </p:spPr>
        <p:style>
          <a:lnRef idx="1">
            <a:schemeClr val="accent1"/>
          </a:lnRef>
          <a:fillRef idx="0">
            <a:schemeClr val="accent1"/>
          </a:fillRef>
          <a:effectRef idx="0">
            <a:schemeClr val="accent1"/>
          </a:effectRef>
          <a:fontRef idx="minor">
            <a:schemeClr val="tx1"/>
          </a:fontRef>
        </p:style>
      </p:cxnSp>
      <p:sp>
        <p:nvSpPr>
          <p:cNvPr id="1048713" name="圆角矩形 12"/>
          <p:cNvSpPr/>
          <p:nvPr>
            <p:custDataLst>
              <p:tags r:id="rId7"/>
            </p:custDataLst>
          </p:nvPr>
        </p:nvSpPr>
        <p:spPr>
          <a:xfrm>
            <a:off x="7928754" y="2011636"/>
            <a:ext cx="1648247" cy="348152"/>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68577" tIns="34289" rIns="68577" bIns="34289" numCol="1" spcCol="0" rtlCol="0" fromWordArt="false" anchor="ctr" anchorCtr="false" forceAA="false" compatLnSpc="true">
            <a:noAutofit/>
          </a:bodyPr>
          <a:lstStyle/>
          <a:p>
            <a:pPr lvl="0">
              <a:buClrTx/>
              <a:buSzTx/>
              <a:buFontTx/>
            </a:pPr>
            <a:r>
              <a:rPr lang="zh-CN" altLang="en-US" sz="1600" b="1" dirty="0">
                <a:solidFill>
                  <a:schemeClr val="bg1"/>
                </a:solidFill>
                <a:latin typeface="+mn-ea"/>
                <a:cs typeface="+mn-ea"/>
                <a:sym typeface="+mn-lt"/>
              </a:rPr>
              <a:t> </a:t>
            </a:r>
            <a:r>
              <a:rPr lang="en-US" altLang="zh-CN" sz="1600" b="1" dirty="0">
                <a:solidFill>
                  <a:schemeClr val="bg1"/>
                </a:solidFill>
                <a:latin typeface="+mn-ea"/>
                <a:cs typeface="+mn-ea"/>
                <a:sym typeface="+mn-lt"/>
              </a:rPr>
              <a:t>B</a:t>
            </a:r>
            <a:r>
              <a:rPr lang="zh-CN" altLang="en-US" sz="1600" b="1" dirty="0">
                <a:solidFill>
                  <a:schemeClr val="bg1"/>
                </a:solidFill>
                <a:latin typeface="+mn-ea"/>
                <a:cs typeface="+mn-ea"/>
                <a:sym typeface="+mn-lt"/>
              </a:rPr>
              <a:t>级企业</a:t>
            </a:r>
            <a:endParaRPr lang="zh-CN" altLang="en-US" sz="1600" b="1" dirty="0">
              <a:solidFill>
                <a:schemeClr val="bg1"/>
              </a:solidFill>
              <a:latin typeface="+mn-ea"/>
              <a:cs typeface="+mn-ea"/>
              <a:sym typeface="+mn-lt"/>
            </a:endParaRPr>
          </a:p>
        </p:txBody>
      </p:sp>
      <p:sp>
        <p:nvSpPr>
          <p:cNvPr id="1048714" name="圆角矩形 14"/>
          <p:cNvSpPr/>
          <p:nvPr>
            <p:custDataLst>
              <p:tags r:id="rId8"/>
            </p:custDataLst>
          </p:nvPr>
        </p:nvSpPr>
        <p:spPr>
          <a:xfrm>
            <a:off x="2307016" y="4214769"/>
            <a:ext cx="1647569" cy="348152"/>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68577" tIns="34289" rIns="68577" bIns="34289" numCol="1" spcCol="0" rtlCol="0" fromWordArt="false" anchor="ctr" anchorCtr="false" forceAA="false" compatLnSpc="true">
            <a:noAutofit/>
          </a:bodyPr>
          <a:lstStyle/>
          <a:p>
            <a:r>
              <a:rPr lang="en-US" altLang="zh-CN" sz="1600" b="1" dirty="0">
                <a:solidFill>
                  <a:schemeClr val="bg1"/>
                </a:solidFill>
                <a:latin typeface="+mn-ea"/>
                <a:cs typeface="+mn-ea"/>
                <a:sym typeface="+mn-lt"/>
              </a:rPr>
              <a:t>C</a:t>
            </a:r>
            <a:r>
              <a:rPr lang="zh-CN" altLang="en-US" sz="1600" b="1" dirty="0">
                <a:solidFill>
                  <a:schemeClr val="bg1"/>
                </a:solidFill>
                <a:latin typeface="+mn-ea"/>
                <a:cs typeface="+mn-ea"/>
                <a:sym typeface="+mn-lt"/>
              </a:rPr>
              <a:t>级企业</a:t>
            </a:r>
            <a:endParaRPr lang="zh-CN" altLang="en-US" sz="1600" b="1" dirty="0">
              <a:solidFill>
                <a:schemeClr val="bg1"/>
              </a:solidFill>
              <a:latin typeface="+mn-ea"/>
              <a:cs typeface="+mn-ea"/>
              <a:sym typeface="+mn-lt"/>
            </a:endParaRPr>
          </a:p>
        </p:txBody>
      </p:sp>
      <p:sp>
        <p:nvSpPr>
          <p:cNvPr id="1048715" name="圆角矩形 16"/>
          <p:cNvSpPr/>
          <p:nvPr>
            <p:custDataLst>
              <p:tags r:id="rId9"/>
            </p:custDataLst>
          </p:nvPr>
        </p:nvSpPr>
        <p:spPr>
          <a:xfrm>
            <a:off x="7928754" y="4214769"/>
            <a:ext cx="1648247" cy="348152"/>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lvl="0">
              <a:buClrTx/>
              <a:buSzTx/>
              <a:buFontTx/>
            </a:pPr>
            <a:r>
              <a:rPr lang="zh-CN" altLang="en-US" sz="1600" dirty="0">
                <a:solidFill>
                  <a:schemeClr val="bg1"/>
                </a:solidFill>
                <a:cs typeface="+mn-ea"/>
                <a:sym typeface="+mn-lt"/>
              </a:rPr>
              <a:t> </a:t>
            </a:r>
            <a:r>
              <a:rPr lang="en-US" altLang="zh-CN" sz="1600" b="1" dirty="0">
                <a:solidFill>
                  <a:schemeClr val="bg1"/>
                </a:solidFill>
                <a:latin typeface="+mn-ea"/>
                <a:cs typeface="+mn-ea"/>
                <a:sym typeface="+mn-lt"/>
              </a:rPr>
              <a:t>D</a:t>
            </a:r>
            <a:r>
              <a:rPr lang="zh-CN" altLang="en-US" sz="1600" b="1" dirty="0">
                <a:solidFill>
                  <a:schemeClr val="bg1"/>
                </a:solidFill>
                <a:latin typeface="+mn-ea"/>
                <a:cs typeface="+mn-ea"/>
                <a:sym typeface="+mn-lt"/>
              </a:rPr>
              <a:t>级企业</a:t>
            </a:r>
            <a:endParaRPr lang="zh-CN" altLang="en-US" sz="1600" b="1" dirty="0">
              <a:solidFill>
                <a:schemeClr val="bg1"/>
              </a:solidFill>
              <a:latin typeface="+mn-ea"/>
              <a:cs typeface="+mn-ea"/>
              <a:sym typeface="+mn-lt"/>
            </a:endParaRPr>
          </a:p>
        </p:txBody>
      </p:sp>
      <p:cxnSp>
        <p:nvCxnSpPr>
          <p:cNvPr id="3145731" name="直接连接符 21"/>
          <p:cNvCxnSpPr/>
          <p:nvPr>
            <p:custDataLst>
              <p:tags r:id="rId10"/>
            </p:custDataLst>
          </p:nvPr>
        </p:nvCxnSpPr>
        <p:spPr>
          <a:xfrm>
            <a:off x="5826926" y="4199800"/>
            <a:ext cx="0" cy="1044000"/>
          </a:xfrm>
          <a:prstGeom prst="line">
            <a:avLst/>
          </a:prstGeom>
          <a:ln w="12700">
            <a:solidFill>
              <a:srgbClr val="425468"/>
            </a:solidFill>
          </a:ln>
        </p:spPr>
        <p:style>
          <a:lnRef idx="1">
            <a:schemeClr val="accent1"/>
          </a:lnRef>
          <a:fillRef idx="0">
            <a:schemeClr val="accent1"/>
          </a:fillRef>
          <a:effectRef idx="0">
            <a:schemeClr val="accent1"/>
          </a:effectRef>
          <a:fontRef idx="minor">
            <a:schemeClr val="tx1"/>
          </a:fontRef>
        </p:style>
      </p:cxnSp>
      <p:sp>
        <p:nvSpPr>
          <p:cNvPr id="1048716" name="文本框 1"/>
          <p:cNvSpPr txBox="true"/>
          <p:nvPr/>
        </p:nvSpPr>
        <p:spPr>
          <a:xfrm>
            <a:off x="4848225" y="3249930"/>
            <a:ext cx="1988185" cy="699135"/>
          </a:xfrm>
          <a:prstGeom prst="rect">
            <a:avLst/>
          </a:prstGeom>
          <a:noFill/>
        </p:spPr>
        <p:txBody>
          <a:bodyPr wrap="square" rtlCol="0">
            <a:noAutofit/>
          </a:bodyPr>
          <a:lstStyle/>
          <a:p>
            <a:pPr algn="ctr"/>
            <a:r>
              <a:rPr lang="zh-CN" altLang="en-US" sz="2000" b="1"/>
              <a:t>引导治污减排</a:t>
            </a:r>
            <a:endParaRPr lang="zh-CN" altLang="en-US" sz="2000" b="1"/>
          </a:p>
          <a:p>
            <a:pPr algn="ctr"/>
            <a:r>
              <a:rPr lang="zh-CN" altLang="en-US" sz="2000" b="1"/>
              <a:t>促进绿色发展</a:t>
            </a:r>
            <a:endParaRPr lang="zh-CN" altLang="en-US" sz="2000" b="1"/>
          </a:p>
        </p:txBody>
      </p:sp>
      <p:sp>
        <p:nvSpPr>
          <p:cNvPr id="1048717" name="矩形 5"/>
          <p:cNvSpPr/>
          <p:nvPr/>
        </p:nvSpPr>
        <p:spPr>
          <a:xfrm>
            <a:off x="2272665" y="2461260"/>
            <a:ext cx="2575560" cy="929640"/>
          </a:xfrm>
          <a:prstGeom prst="rect">
            <a:avLst/>
          </a:prstGeom>
        </p:spPr>
        <p:txBody>
          <a:bodyPr wrap="square">
            <a:spAutoFit/>
          </a:bodyPr>
          <a:lstStyle/>
          <a:p>
            <a:r>
              <a:rPr lang="zh-CN" altLang="en-US" sz="1600" dirty="0">
                <a:latin typeface="仿宋_GB2312" panose="02010609030101010101" charset="-122"/>
                <a:ea typeface="仿宋_GB2312" panose="02010609030101010101" charset="-122"/>
                <a:cs typeface="仿宋_GB2312" panose="02010609030101010101" charset="-122"/>
              </a:rPr>
              <a:t>在秋冬季重污染应对时，采取自主减排措施，不需限产、 停产。</a:t>
            </a:r>
            <a:endParaRPr lang="zh-CN" altLang="en-US" sz="1600" dirty="0">
              <a:latin typeface="仿宋_GB2312" panose="02010609030101010101" charset="-122"/>
              <a:ea typeface="仿宋_GB2312" panose="02010609030101010101" charset="-122"/>
              <a:cs typeface="仿宋_GB2312" panose="02010609030101010101" charset="-122"/>
            </a:endParaRPr>
          </a:p>
        </p:txBody>
      </p:sp>
      <p:sp>
        <p:nvSpPr>
          <p:cNvPr id="1048718" name="矩形 2"/>
          <p:cNvSpPr/>
          <p:nvPr/>
        </p:nvSpPr>
        <p:spPr>
          <a:xfrm>
            <a:off x="7624182" y="2457228"/>
            <a:ext cx="1960880" cy="650239"/>
          </a:xfrm>
          <a:prstGeom prst="rect">
            <a:avLst/>
          </a:prstGeom>
        </p:spPr>
        <p:txBody>
          <a:bodyPr wrap="none">
            <a:spAutoFit/>
          </a:bodyPr>
          <a:lstStyle/>
          <a:p>
            <a:pPr algn="just"/>
            <a:r>
              <a:rPr lang="zh-CN" altLang="en-US" sz="1600" dirty="0">
                <a:latin typeface="仿宋_GB2312" panose="02010609030101010101" charset="-122"/>
                <a:ea typeface="仿宋_GB2312" panose="02010609030101010101" charset="-122"/>
                <a:cs typeface="仿宋_GB2312" panose="02010609030101010101" charset="-122"/>
              </a:rPr>
              <a:t>采取以限产代停产、</a:t>
            </a:r>
            <a:endParaRPr lang="zh-CN" altLang="en-US" sz="1600" dirty="0">
              <a:latin typeface="仿宋_GB2312" panose="02010609030101010101" charset="-122"/>
              <a:ea typeface="仿宋_GB2312" panose="02010609030101010101" charset="-122"/>
              <a:cs typeface="仿宋_GB2312" panose="02010609030101010101" charset="-122"/>
            </a:endParaRPr>
          </a:p>
          <a:p>
            <a:pPr algn="just"/>
            <a:r>
              <a:rPr lang="zh-CN" altLang="en-US" sz="1600" dirty="0">
                <a:latin typeface="仿宋_GB2312" panose="02010609030101010101" charset="-122"/>
                <a:ea typeface="仿宋_GB2312" panose="02010609030101010101" charset="-122"/>
                <a:cs typeface="仿宋_GB2312" panose="02010609030101010101" charset="-122"/>
              </a:rPr>
              <a:t> 降低负荷等方式。</a:t>
            </a:r>
            <a:endParaRPr lang="zh-CN" altLang="en-US" sz="1600" dirty="0">
              <a:latin typeface="仿宋_GB2312" panose="02010609030101010101" charset="-122"/>
              <a:ea typeface="仿宋_GB2312" panose="02010609030101010101" charset="-122"/>
              <a:cs typeface="仿宋_GB2312" panose="02010609030101010101" charset="-122"/>
            </a:endParaRPr>
          </a:p>
        </p:txBody>
      </p:sp>
      <p:sp>
        <p:nvSpPr>
          <p:cNvPr id="1048719" name="矩形 3"/>
          <p:cNvSpPr/>
          <p:nvPr/>
        </p:nvSpPr>
        <p:spPr>
          <a:xfrm>
            <a:off x="2282190" y="4770755"/>
            <a:ext cx="2566035" cy="650239"/>
          </a:xfrm>
          <a:prstGeom prst="rect">
            <a:avLst/>
          </a:prstGeom>
        </p:spPr>
        <p:txBody>
          <a:bodyPr wrap="square">
            <a:spAutoFit/>
          </a:bodyPr>
          <a:lstStyle/>
          <a:p>
            <a:pPr algn="just"/>
            <a:r>
              <a:rPr lang="zh-CN" altLang="en-US" sz="1600" dirty="0">
                <a:latin typeface="仿宋_GB2312" panose="02010609030101010101" charset="-122"/>
                <a:ea typeface="仿宋_GB2312" panose="02010609030101010101" charset="-122"/>
                <a:cs typeface="仿宋_GB2312" panose="02010609030101010101" charset="-122"/>
              </a:rPr>
              <a:t>采取“以停代限”方式，执行较严格的管控措施。</a:t>
            </a:r>
            <a:endParaRPr lang="zh-CN" altLang="en-US" sz="1600" dirty="0">
              <a:latin typeface="仿宋_GB2312" panose="02010609030101010101" charset="-122"/>
              <a:ea typeface="仿宋_GB2312" panose="02010609030101010101" charset="-122"/>
              <a:cs typeface="仿宋_GB2312" panose="02010609030101010101" charset="-122"/>
            </a:endParaRPr>
          </a:p>
        </p:txBody>
      </p:sp>
      <p:sp>
        <p:nvSpPr>
          <p:cNvPr id="1048720" name="矩形 4"/>
          <p:cNvSpPr/>
          <p:nvPr/>
        </p:nvSpPr>
        <p:spPr>
          <a:xfrm>
            <a:off x="7625080" y="4766945"/>
            <a:ext cx="2018030" cy="650240"/>
          </a:xfrm>
          <a:prstGeom prst="rect">
            <a:avLst/>
          </a:prstGeom>
        </p:spPr>
        <p:txBody>
          <a:bodyPr wrap="square">
            <a:spAutoFit/>
          </a:bodyPr>
          <a:lstStyle/>
          <a:p>
            <a:pPr algn="just"/>
            <a:r>
              <a:rPr lang="zh-CN" altLang="en-US" sz="1600" dirty="0">
                <a:latin typeface="仿宋_GB2312" panose="02010609030101010101" charset="-122"/>
                <a:ea typeface="仿宋_GB2312" panose="02010609030101010101" charset="-122"/>
              </a:rPr>
              <a:t>红橙黄三级预警期间采取停产方式。</a:t>
            </a:r>
            <a:endParaRPr lang="zh-CN" altLang="en-US" sz="1600" dirty="0">
              <a:latin typeface="仿宋_GB2312" panose="02010609030101010101" charset="-122"/>
              <a:ea typeface="仿宋_GB2312" panose="02010609030101010101" charset="-122"/>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 name="Group 5"/>
          <p:cNvGrpSpPr/>
          <p:nvPr/>
        </p:nvGrpSpPr>
        <p:grpSpPr>
          <a:xfrm>
            <a:off x="0" y="3175"/>
            <a:ext cx="12192000" cy="6854825"/>
            <a:chOff x="0" y="3175"/>
            <a:chExt cx="12192000" cy="6854825"/>
          </a:xfrm>
        </p:grpSpPr>
        <p:sp>
          <p:nvSpPr>
            <p:cNvPr id="1048677" name="Freeform 9"/>
            <p:cNvSpPr/>
            <p:nvPr/>
          </p:nvSpPr>
          <p:spPr bwMode="auto">
            <a:xfrm>
              <a:off x="5475817" y="3175"/>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false" compatLnSpc="true"/>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8678" name="矩形 14"/>
            <p:cNvSpPr/>
            <p:nvPr/>
          </p:nvSpPr>
          <p:spPr>
            <a:xfrm>
              <a:off x="0" y="6533321"/>
              <a:ext cx="12192000" cy="324679"/>
            </a:xfrm>
            <a:prstGeom prst="rect">
              <a:avLst/>
            </a:prstGeom>
            <a:gradFill>
              <a:gsLst>
                <a:gs pos="0">
                  <a:schemeClr val="accent1"/>
                </a:gs>
                <a:gs pos="100000">
                  <a:schemeClr val="accent2"/>
                </a:gs>
              </a:gsLst>
              <a:lin ang="108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pic>
        <p:nvPicPr>
          <p:cNvPr id="2097157" name="Picture 2" descr="C:\Users\Administrator\Desktop\d439b6003af33a87e950a77b741407385343fbf21f33_看图王.jpg"/>
          <p:cNvPicPr>
            <a:picLocks noChangeAspect="true" noChangeArrowheads="true"/>
          </p:cNvPicPr>
          <p:nvPr/>
        </p:nvPicPr>
        <p:blipFill>
          <a:blip r:embed="rId1" cstate="print"/>
          <a:srcRect/>
          <a:stretch>
            <a:fillRect/>
          </a:stretch>
        </p:blipFill>
        <p:spPr bwMode="auto">
          <a:xfrm>
            <a:off x="317997" y="319405"/>
            <a:ext cx="684000" cy="637870"/>
          </a:xfrm>
          <a:prstGeom prst="rect">
            <a:avLst/>
          </a:prstGeom>
          <a:noFill/>
        </p:spPr>
      </p:pic>
      <p:sp>
        <p:nvSpPr>
          <p:cNvPr id="1048679" name="文本框 137"/>
          <p:cNvSpPr txBox="true"/>
          <p:nvPr/>
        </p:nvSpPr>
        <p:spPr>
          <a:xfrm>
            <a:off x="1239358" y="405765"/>
            <a:ext cx="4983481" cy="523240"/>
          </a:xfrm>
          <a:prstGeom prst="rect">
            <a:avLst/>
          </a:prstGeom>
          <a:noFill/>
        </p:spPr>
        <p:txBody>
          <a:bodyPr wrap="none" rtlCol="0" anchor="t">
            <a:spAutoFit/>
          </a:bodyPr>
          <a:lstStyle/>
          <a:p>
            <a:pPr fontAlgn="base">
              <a:spcBef>
                <a:spcPct val="0"/>
              </a:spcBef>
              <a:spcAft>
                <a:spcPct val="0"/>
              </a:spcAft>
            </a:pPr>
            <a:r>
              <a:rPr lang="zh-CN" altLang="en-US" sz="2600" dirty="0" smtClean="0">
                <a:latin typeface="方正小标宋简体" panose="02000000000000000000" charset="-122"/>
                <a:ea typeface="方正小标宋简体" panose="02000000000000000000" charset="-122"/>
                <a:cs typeface="+mn-ea"/>
                <a:sym typeface="+mn-lt"/>
              </a:rPr>
              <a:t>（二）助力重点行业企业提级增效</a:t>
            </a:r>
            <a:endParaRPr lang="zh-CN" altLang="en-US" sz="2600" dirty="0" smtClean="0">
              <a:latin typeface="方正小标宋简体" panose="02000000000000000000" charset="-122"/>
              <a:ea typeface="方正小标宋简体" panose="02000000000000000000" charset="-122"/>
              <a:cs typeface="+mn-ea"/>
              <a:sym typeface="+mn-lt"/>
            </a:endParaRPr>
          </a:p>
        </p:txBody>
      </p:sp>
      <p:sp>
        <p:nvSpPr>
          <p:cNvPr id="1048680" name="文本框 2"/>
          <p:cNvSpPr txBox="true"/>
          <p:nvPr>
            <p:custDataLst>
              <p:tags r:id="rId2"/>
            </p:custDataLst>
          </p:nvPr>
        </p:nvSpPr>
        <p:spPr>
          <a:xfrm>
            <a:off x="1315085" y="1431925"/>
            <a:ext cx="5992495" cy="497840"/>
          </a:xfrm>
          <a:prstGeom prst="rect">
            <a:avLst/>
          </a:prstGeom>
          <a:noFill/>
        </p:spPr>
        <p:txBody>
          <a:bodyPr wrap="square">
            <a:spAutoFit/>
          </a:bodyPr>
          <a:lstStyle/>
          <a:p>
            <a:pPr algn="just">
              <a:lnSpc>
                <a:spcPct val="120000"/>
              </a:lnSpc>
            </a:pPr>
            <a:r>
              <a:rPr lang="zh-CN" altLang="en-US" sz="2000" b="1" dirty="0" smtClean="0">
                <a:solidFill>
                  <a:srgbClr val="007F00"/>
                </a:solidFill>
                <a:cs typeface="+mn-ea"/>
                <a:sym typeface="+mn-lt"/>
              </a:rPr>
              <a:t>重点行业绩效分级成效</a:t>
            </a:r>
            <a:endParaRPr lang="zh-CN" altLang="en-US" sz="2000" b="1" dirty="0" smtClean="0">
              <a:solidFill>
                <a:srgbClr val="007F00"/>
              </a:solidFill>
              <a:cs typeface="+mn-ea"/>
              <a:sym typeface="+mn-lt"/>
            </a:endParaRPr>
          </a:p>
        </p:txBody>
      </p:sp>
      <p:sp>
        <p:nvSpPr>
          <p:cNvPr id="1048681" name="矩形 24"/>
          <p:cNvSpPr/>
          <p:nvPr>
            <p:custDataLst>
              <p:tags r:id="rId3"/>
            </p:custDataLst>
          </p:nvPr>
        </p:nvSpPr>
        <p:spPr>
          <a:xfrm>
            <a:off x="839788" y="1585159"/>
            <a:ext cx="153907" cy="153907"/>
          </a:xfrm>
          <a:prstGeom prst="rect">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50"/>
              </a:solidFill>
              <a:cs typeface="+mn-ea"/>
              <a:sym typeface="+mn-lt"/>
            </a:endParaRPr>
          </a:p>
        </p:txBody>
      </p:sp>
      <p:sp>
        <p:nvSpPr>
          <p:cNvPr id="1048682" name="矩形 2"/>
          <p:cNvSpPr/>
          <p:nvPr/>
        </p:nvSpPr>
        <p:spPr>
          <a:xfrm>
            <a:off x="1315085" y="2426970"/>
            <a:ext cx="9001010" cy="2584450"/>
          </a:xfrm>
          <a:prstGeom prst="rect">
            <a:avLst/>
          </a:prstGeom>
        </p:spPr>
        <p:txBody>
          <a:bodyPr wrap="square">
            <a:spAutoFit/>
          </a:bodyPr>
          <a:lstStyle/>
          <a:p>
            <a:pPr indent="457200" algn="just"/>
            <a:r>
              <a:rPr lang="zh-CN" altLang="en-US" dirty="0">
                <a:latin typeface="仿宋_GB2312" panose="02010609030101010101" charset="-122"/>
                <a:ea typeface="仿宋_GB2312" panose="02010609030101010101" charset="-122"/>
                <a:cs typeface="仿宋_GB2312" panose="02010609030101010101" charset="-122"/>
              </a:rPr>
              <a:t>近年来，我局坚持把重点行业绩效</a:t>
            </a:r>
            <a:r>
              <a:rPr lang="zh-CN" altLang="en-US" dirty="0" smtClean="0">
                <a:latin typeface="仿宋_GB2312" panose="02010609030101010101" charset="-122"/>
                <a:ea typeface="仿宋_GB2312" panose="02010609030101010101" charset="-122"/>
                <a:cs typeface="仿宋_GB2312" panose="02010609030101010101" charset="-122"/>
              </a:rPr>
              <a:t>分级管理作为</a:t>
            </a:r>
            <a:r>
              <a:rPr lang="zh-CN" altLang="en-US" dirty="0">
                <a:latin typeface="仿宋_GB2312" panose="02010609030101010101" charset="-122"/>
                <a:ea typeface="仿宋_GB2312" panose="02010609030101010101" charset="-122"/>
                <a:cs typeface="仿宋_GB2312" panose="02010609030101010101" charset="-122"/>
              </a:rPr>
              <a:t>推动企业</a:t>
            </a:r>
            <a:r>
              <a:rPr lang="zh-CN" altLang="en-US" b="1" dirty="0">
                <a:solidFill>
                  <a:srgbClr val="007F00"/>
                </a:solidFill>
                <a:latin typeface="等线" panose="02010600030101010101" charset="-122"/>
                <a:ea typeface="等线" panose="02010600030101010101" charset="-122"/>
                <a:cs typeface="仿宋_GB2312" panose="02010609030101010101" charset="-122"/>
              </a:rPr>
              <a:t>提升环境精细化管理水平</a:t>
            </a:r>
            <a:r>
              <a:rPr lang="zh-CN" altLang="en-US" dirty="0">
                <a:latin typeface="仿宋_GB2312" panose="02010609030101010101" charset="-122"/>
                <a:ea typeface="仿宋_GB2312" panose="02010609030101010101" charset="-122"/>
                <a:cs typeface="仿宋_GB2312" panose="02010609030101010101" charset="-122"/>
              </a:rPr>
              <a:t>、</a:t>
            </a:r>
            <a:r>
              <a:rPr lang="zh-CN" altLang="en-US" b="1" dirty="0">
                <a:solidFill>
                  <a:srgbClr val="007F00"/>
                </a:solidFill>
                <a:latin typeface="等线" panose="02010600030101010101" charset="-122"/>
                <a:ea typeface="等线" panose="02010600030101010101" charset="-122"/>
                <a:cs typeface="仿宋_GB2312" panose="02010609030101010101" charset="-122"/>
              </a:rPr>
              <a:t>实现</a:t>
            </a:r>
            <a:r>
              <a:rPr lang="zh-CN" altLang="en-US" b="1" dirty="0" smtClean="0">
                <a:solidFill>
                  <a:srgbClr val="007F00"/>
                </a:solidFill>
                <a:latin typeface="等线" panose="02010600030101010101" charset="-122"/>
                <a:ea typeface="等线" panose="02010600030101010101" charset="-122"/>
                <a:cs typeface="仿宋_GB2312" panose="02010609030101010101" charset="-122"/>
              </a:rPr>
              <a:t>行业绿色</a:t>
            </a:r>
            <a:r>
              <a:rPr lang="zh-CN" altLang="en-US" b="1" dirty="0">
                <a:solidFill>
                  <a:srgbClr val="007F00"/>
                </a:solidFill>
                <a:latin typeface="等线" panose="02010600030101010101" charset="-122"/>
                <a:ea typeface="等线" panose="02010600030101010101" charset="-122"/>
                <a:cs typeface="仿宋_GB2312" panose="02010609030101010101" charset="-122"/>
              </a:rPr>
              <a:t>转型高质量发展</a:t>
            </a:r>
            <a:r>
              <a:rPr lang="zh-CN" altLang="en-US" dirty="0">
                <a:latin typeface="仿宋_GB2312" panose="02010609030101010101" charset="-122"/>
                <a:ea typeface="仿宋_GB2312" panose="02010609030101010101" charset="-122"/>
                <a:cs typeface="仿宋_GB2312" panose="02010609030101010101" charset="-122"/>
              </a:rPr>
              <a:t>的重要手段，多措并举，</a:t>
            </a:r>
            <a:r>
              <a:rPr lang="zh-CN" altLang="en-US" dirty="0" smtClean="0">
                <a:latin typeface="仿宋_GB2312" panose="02010609030101010101" charset="-122"/>
                <a:ea typeface="仿宋_GB2312" panose="02010609030101010101" charset="-122"/>
                <a:cs typeface="仿宋_GB2312" panose="02010609030101010101" charset="-122"/>
              </a:rPr>
              <a:t>强力推进</a:t>
            </a:r>
            <a:r>
              <a:rPr lang="zh-CN" altLang="en-US" dirty="0">
                <a:latin typeface="仿宋_GB2312" panose="02010609030101010101" charset="-122"/>
                <a:ea typeface="仿宋_GB2312" panose="02010609030101010101" charset="-122"/>
                <a:cs typeface="仿宋_GB2312" panose="02010609030101010101" charset="-122"/>
              </a:rPr>
              <a:t>，取得明显成效</a:t>
            </a:r>
            <a:r>
              <a:rPr lang="zh-CN" altLang="en-US" dirty="0" smtClean="0">
                <a:latin typeface="仿宋_GB2312" panose="02010609030101010101" charset="-122"/>
                <a:ea typeface="仿宋_GB2312" panose="02010609030101010101" charset="-122"/>
                <a:cs typeface="仿宋_GB2312" panose="02010609030101010101" charset="-122"/>
              </a:rPr>
              <a:t>。</a:t>
            </a:r>
            <a:endParaRPr lang="zh-CN" altLang="en-US" dirty="0" smtClean="0">
              <a:latin typeface="仿宋_GB2312" panose="02010609030101010101" charset="-122"/>
              <a:ea typeface="仿宋_GB2312" panose="02010609030101010101" charset="-122"/>
              <a:cs typeface="仿宋_GB2312" panose="02010609030101010101" charset="-122"/>
            </a:endParaRPr>
          </a:p>
          <a:p>
            <a:pPr algn="just"/>
            <a:endParaRPr lang="zh-CN" altLang="en-US" dirty="0" smtClean="0">
              <a:latin typeface="仿宋_GB2312" panose="02010609030101010101" charset="-122"/>
              <a:ea typeface="仿宋_GB2312" panose="02010609030101010101" charset="-122"/>
              <a:cs typeface="仿宋_GB2312" panose="02010609030101010101" charset="-122"/>
            </a:endParaRPr>
          </a:p>
          <a:p>
            <a:pPr indent="457200" algn="just"/>
            <a:r>
              <a:rPr lang="zh-CN" altLang="en-US" dirty="0">
                <a:latin typeface="仿宋_GB2312" panose="02010609030101010101" charset="-122"/>
                <a:ea typeface="仿宋_GB2312" panose="02010609030101010101" charset="-122"/>
                <a:cs typeface="仿宋_GB2312" panose="02010609030101010101" charset="-122"/>
              </a:rPr>
              <a:t>结合我市产业特点</a:t>
            </a:r>
            <a:r>
              <a:rPr lang="zh-CN" altLang="en-US" dirty="0" smtClean="0">
                <a:latin typeface="仿宋_GB2312" panose="02010609030101010101" charset="-122"/>
                <a:ea typeface="仿宋_GB2312" panose="02010609030101010101" charset="-122"/>
                <a:cs typeface="仿宋_GB2312" panose="02010609030101010101" charset="-122"/>
              </a:rPr>
              <a:t>，我市在全省</a:t>
            </a:r>
            <a:r>
              <a:rPr lang="zh-CN" altLang="en-US" b="1" dirty="0">
                <a:solidFill>
                  <a:srgbClr val="007F00"/>
                </a:solidFill>
                <a:latin typeface="等线" panose="02010600030101010101" charset="-122"/>
                <a:ea typeface="等线" panose="02010600030101010101" charset="-122"/>
                <a:cs typeface="仿宋_GB2312" panose="02010609030101010101" charset="-122"/>
              </a:rPr>
              <a:t>率先制定了人造石英石行业和煤化工行业的地方绩效分级标准</a:t>
            </a:r>
            <a:r>
              <a:rPr lang="zh-CN" altLang="en-US" dirty="0" smtClean="0">
                <a:latin typeface="仿宋_GB2312" panose="02010609030101010101" charset="-122"/>
                <a:ea typeface="仿宋_GB2312" panose="02010609030101010101" charset="-122"/>
                <a:cs typeface="仿宋_GB2312" panose="02010609030101010101" charset="-122"/>
              </a:rPr>
              <a:t>，有力的推动了我市特色行业的转型升级。</a:t>
            </a:r>
            <a:endParaRPr lang="zh-CN" altLang="en-US" dirty="0" smtClean="0">
              <a:latin typeface="仿宋_GB2312" panose="02010609030101010101" charset="-122"/>
              <a:ea typeface="仿宋_GB2312" panose="02010609030101010101" charset="-122"/>
              <a:cs typeface="仿宋_GB2312" panose="02010609030101010101" charset="-122"/>
            </a:endParaRPr>
          </a:p>
          <a:p>
            <a:pPr algn="just"/>
            <a:endParaRPr lang="zh-CN" altLang="en-US" dirty="0" smtClean="0">
              <a:latin typeface="仿宋_GB2312" panose="02010609030101010101" charset="-122"/>
              <a:ea typeface="仿宋_GB2312" panose="02010609030101010101" charset="-122"/>
              <a:cs typeface="仿宋_GB2312" panose="02010609030101010101" charset="-122"/>
            </a:endParaRPr>
          </a:p>
          <a:p>
            <a:pPr indent="457200" algn="just"/>
            <a:r>
              <a:rPr lang="zh-CN" altLang="en-US" dirty="0" smtClean="0">
                <a:latin typeface="仿宋_GB2312" panose="02010609030101010101" charset="-122"/>
                <a:ea typeface="仿宋_GB2312" panose="02010609030101010101" charset="-122"/>
                <a:cs typeface="仿宋_GB2312" panose="02010609030101010101" charset="-122"/>
              </a:rPr>
              <a:t>目前已创成</a:t>
            </a:r>
            <a:r>
              <a:rPr lang="zh-CN" altLang="en-US" b="1" dirty="0">
                <a:solidFill>
                  <a:srgbClr val="007F00"/>
                </a:solidFill>
                <a:latin typeface="等线" panose="02010600030101010101" charset="-122"/>
                <a:ea typeface="等线" panose="02010600030101010101" charset="-122"/>
                <a:cs typeface="仿宋_GB2312" panose="02010609030101010101" charset="-122"/>
              </a:rPr>
              <a:t>绩效引领性企业7家</a:t>
            </a:r>
            <a:r>
              <a:rPr lang="zh-CN" altLang="en-US" dirty="0" smtClean="0">
                <a:solidFill>
                  <a:srgbClr val="007F00"/>
                </a:solidFill>
                <a:latin typeface="仿宋_GB2312" panose="02010609030101010101" charset="-122"/>
                <a:ea typeface="仿宋_GB2312" panose="02010609030101010101" charset="-122"/>
                <a:cs typeface="仿宋_GB2312" panose="02010609030101010101" charset="-122"/>
              </a:rPr>
              <a:t>，</a:t>
            </a:r>
            <a:r>
              <a:rPr lang="zh-CN" altLang="en-US" b="1" dirty="0">
                <a:solidFill>
                  <a:srgbClr val="007F00"/>
                </a:solidFill>
                <a:latin typeface="等线" panose="02010600030101010101" charset="-122"/>
                <a:ea typeface="等线" panose="02010600030101010101" charset="-122"/>
                <a:cs typeface="仿宋_GB2312" panose="02010609030101010101" charset="-122"/>
              </a:rPr>
              <a:t>B级企业13家</a:t>
            </a:r>
            <a:r>
              <a:rPr lang="zh-CN" altLang="en-US" dirty="0" smtClean="0">
                <a:latin typeface="仿宋_GB2312" panose="02010609030101010101" charset="-122"/>
                <a:ea typeface="仿宋_GB2312" panose="02010609030101010101" charset="-122"/>
                <a:cs typeface="仿宋_GB2312" panose="02010609030101010101" charset="-122"/>
              </a:rPr>
              <a:t>。已申报成功的</a:t>
            </a:r>
            <a:r>
              <a:rPr lang="en-US" altLang="zh-CN" dirty="0" smtClean="0">
                <a:latin typeface="仿宋_GB2312" panose="02010609030101010101" charset="-122"/>
                <a:ea typeface="仿宋_GB2312" panose="02010609030101010101" charset="-122"/>
                <a:cs typeface="仿宋_GB2312" panose="02010609030101010101" charset="-122"/>
              </a:rPr>
              <a:t>B</a:t>
            </a:r>
            <a:r>
              <a:rPr lang="zh-CN" altLang="en-US" dirty="0" smtClean="0">
                <a:latin typeface="仿宋_GB2312" panose="02010609030101010101" charset="-122"/>
                <a:ea typeface="仿宋_GB2312" panose="02010609030101010101" charset="-122"/>
                <a:cs typeface="仿宋_GB2312" panose="02010609030101010101" charset="-122"/>
              </a:rPr>
              <a:t>级企业中，有</a:t>
            </a:r>
            <a:r>
              <a:rPr lang="zh-CN" altLang="en-US" b="1" dirty="0">
                <a:solidFill>
                  <a:srgbClr val="007F00"/>
                </a:solidFill>
                <a:latin typeface="等线" panose="02010600030101010101" charset="-122"/>
                <a:ea typeface="等线" panose="02010600030101010101" charset="-122"/>
                <a:cs typeface="仿宋_GB2312" panose="02010609030101010101" charset="-122"/>
              </a:rPr>
              <a:t>2家</a:t>
            </a:r>
            <a:r>
              <a:rPr lang="zh-CN" altLang="en-US" dirty="0" smtClean="0">
                <a:latin typeface="仿宋_GB2312" panose="02010609030101010101" charset="-122"/>
                <a:ea typeface="仿宋_GB2312" panose="02010609030101010101" charset="-122"/>
                <a:cs typeface="仿宋_GB2312" panose="02010609030101010101" charset="-122"/>
              </a:rPr>
              <a:t>企业同时纳入</a:t>
            </a:r>
            <a:r>
              <a:rPr lang="zh-CN" altLang="en-US" b="1" dirty="0">
                <a:solidFill>
                  <a:srgbClr val="007F00"/>
                </a:solidFill>
                <a:latin typeface="等线" panose="02010600030101010101" charset="-122"/>
                <a:ea typeface="等线" panose="02010600030101010101" charset="-122"/>
                <a:cs typeface="仿宋_GB2312" panose="02010609030101010101" charset="-122"/>
              </a:rPr>
              <a:t>重点外贸保障类企业</a:t>
            </a:r>
            <a:r>
              <a:rPr lang="zh-CN" altLang="en-US" dirty="0" smtClean="0">
                <a:latin typeface="仿宋_GB2312" panose="02010609030101010101" charset="-122"/>
                <a:ea typeface="仿宋_GB2312" panose="02010609030101010101" charset="-122"/>
                <a:cs typeface="仿宋_GB2312" panose="02010609030101010101" charset="-122"/>
              </a:rPr>
              <a:t>清单。</a:t>
            </a:r>
            <a:r>
              <a:rPr lang="zh-CN" altLang="en-US" b="1" dirty="0">
                <a:solidFill>
                  <a:srgbClr val="007F00"/>
                </a:solidFill>
                <a:latin typeface="等线" panose="02010600030101010101" charset="-122"/>
                <a:ea typeface="等线" panose="02010600030101010101" charset="-122"/>
                <a:cs typeface="仿宋_GB2312" panose="02010609030101010101" charset="-122"/>
              </a:rPr>
              <a:t>1家</a:t>
            </a:r>
            <a:r>
              <a:rPr lang="zh-CN" altLang="en-US" dirty="0" smtClean="0">
                <a:latin typeface="仿宋_GB2312" panose="02010609030101010101" charset="-122"/>
                <a:ea typeface="仿宋_GB2312" panose="02010609030101010101" charset="-122"/>
                <a:cs typeface="仿宋_GB2312" panose="02010609030101010101" charset="-122"/>
              </a:rPr>
              <a:t>煤化工企业和</a:t>
            </a:r>
            <a:r>
              <a:rPr lang="zh-CN" altLang="en-US" b="1" dirty="0">
                <a:solidFill>
                  <a:srgbClr val="007F00"/>
                </a:solidFill>
                <a:latin typeface="等线" panose="02010600030101010101" charset="-122"/>
                <a:ea typeface="等线" panose="02010600030101010101" charset="-122"/>
                <a:cs typeface="仿宋_GB2312" panose="02010609030101010101" charset="-122"/>
              </a:rPr>
              <a:t>2家</a:t>
            </a:r>
            <a:r>
              <a:rPr lang="zh-CN" altLang="en-US" dirty="0" smtClean="0">
                <a:latin typeface="仿宋_GB2312" panose="02010609030101010101" charset="-122"/>
                <a:ea typeface="仿宋_GB2312" panose="02010609030101010101" charset="-122"/>
                <a:cs typeface="仿宋_GB2312" panose="02010609030101010101" charset="-122"/>
              </a:rPr>
              <a:t>人造石英石行业创成</a:t>
            </a:r>
            <a:r>
              <a:rPr lang="zh-CN" altLang="en-US" b="1" dirty="0">
                <a:solidFill>
                  <a:srgbClr val="007F00"/>
                </a:solidFill>
                <a:latin typeface="等线" panose="02010600030101010101" charset="-122"/>
                <a:ea typeface="等线" panose="02010600030101010101" charset="-122"/>
                <a:cs typeface="仿宋_GB2312" panose="02010609030101010101" charset="-122"/>
              </a:rPr>
              <a:t>地方A级企业</a:t>
            </a:r>
            <a:r>
              <a:rPr lang="zh-CN" altLang="en-US" dirty="0" smtClean="0">
                <a:latin typeface="仿宋_GB2312" panose="02010609030101010101" charset="-122"/>
                <a:ea typeface="仿宋_GB2312" panose="02010609030101010101" charset="-122"/>
                <a:cs typeface="仿宋_GB2312" panose="02010609030101010101" charset="-122"/>
              </a:rPr>
              <a:t>。</a:t>
            </a:r>
            <a:endParaRPr lang="zh-CN" altLang="en-US" dirty="0">
              <a:latin typeface="仿宋_GB2312" panose="02010609030101010101" charset="-122"/>
              <a:ea typeface="仿宋_GB2312" panose="02010609030101010101" charset="-122"/>
              <a:cs typeface="仿宋_GB2312" panose="02010609030101010101" charset="-122"/>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Group 5"/>
          <p:cNvGrpSpPr/>
          <p:nvPr/>
        </p:nvGrpSpPr>
        <p:grpSpPr>
          <a:xfrm>
            <a:off x="0" y="3175"/>
            <a:ext cx="12192000" cy="6854825"/>
            <a:chOff x="0" y="3175"/>
            <a:chExt cx="12192000" cy="6854825"/>
          </a:xfrm>
        </p:grpSpPr>
        <p:sp>
          <p:nvSpPr>
            <p:cNvPr id="1048629" name="Freeform 9"/>
            <p:cNvSpPr/>
            <p:nvPr/>
          </p:nvSpPr>
          <p:spPr bwMode="auto">
            <a:xfrm>
              <a:off x="5475817" y="3175"/>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false" compatLnSpc="true"/>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8630" name="矩形 14"/>
            <p:cNvSpPr/>
            <p:nvPr/>
          </p:nvSpPr>
          <p:spPr>
            <a:xfrm>
              <a:off x="0" y="6533321"/>
              <a:ext cx="12192000" cy="324679"/>
            </a:xfrm>
            <a:prstGeom prst="rect">
              <a:avLst/>
            </a:prstGeom>
            <a:gradFill>
              <a:gsLst>
                <a:gs pos="0">
                  <a:schemeClr val="accent1"/>
                </a:gs>
                <a:gs pos="100000">
                  <a:schemeClr val="accent2"/>
                </a:gs>
              </a:gsLst>
              <a:lin ang="108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pic>
        <p:nvPicPr>
          <p:cNvPr id="2097154" name="Picture 2" descr="C:\Users\Administrator\Desktop\d439b6003af33a87e950a77b741407385343fbf21f33_看图王.jpg"/>
          <p:cNvPicPr>
            <a:picLocks noChangeAspect="true" noChangeArrowheads="true"/>
          </p:cNvPicPr>
          <p:nvPr/>
        </p:nvPicPr>
        <p:blipFill>
          <a:blip r:embed="rId1" cstate="print"/>
          <a:srcRect/>
          <a:stretch>
            <a:fillRect/>
          </a:stretch>
        </p:blipFill>
        <p:spPr bwMode="auto">
          <a:xfrm>
            <a:off x="317997" y="319405"/>
            <a:ext cx="684000" cy="637870"/>
          </a:xfrm>
          <a:prstGeom prst="rect">
            <a:avLst/>
          </a:prstGeom>
          <a:noFill/>
        </p:spPr>
      </p:pic>
      <p:sp>
        <p:nvSpPr>
          <p:cNvPr id="1048631" name="文本框 137"/>
          <p:cNvSpPr txBox="true"/>
          <p:nvPr/>
        </p:nvSpPr>
        <p:spPr>
          <a:xfrm>
            <a:off x="1239358" y="405765"/>
            <a:ext cx="6304280" cy="523240"/>
          </a:xfrm>
          <a:prstGeom prst="rect">
            <a:avLst/>
          </a:prstGeom>
          <a:noFill/>
        </p:spPr>
        <p:txBody>
          <a:bodyPr wrap="none" rtlCol="0" anchor="t">
            <a:spAutoFit/>
          </a:bodyPr>
          <a:lstStyle/>
          <a:p>
            <a:pPr fontAlgn="base">
              <a:spcBef>
                <a:spcPct val="0"/>
              </a:spcBef>
              <a:spcAft>
                <a:spcPct val="0"/>
              </a:spcAft>
            </a:pPr>
            <a:r>
              <a:rPr lang="zh-CN" altLang="en-US" sz="2600" dirty="0" smtClean="0">
                <a:latin typeface="方正小标宋简体" panose="02000000000000000000" charset="-122"/>
                <a:ea typeface="方正小标宋简体" panose="02000000000000000000" charset="-122"/>
                <a:cs typeface="+mn-ea"/>
                <a:sym typeface="+mn-lt"/>
              </a:rPr>
              <a:t>（三）指导企业争取中央大气污染治理资金</a:t>
            </a:r>
            <a:endParaRPr lang="zh-CN" altLang="en-US" sz="2600" dirty="0" smtClean="0">
              <a:latin typeface="方正小标宋简体" panose="02000000000000000000" charset="-122"/>
              <a:ea typeface="方正小标宋简体" panose="02000000000000000000" charset="-122"/>
              <a:cs typeface="+mn-ea"/>
              <a:sym typeface="+mn-lt"/>
            </a:endParaRPr>
          </a:p>
        </p:txBody>
      </p:sp>
      <p:sp>
        <p:nvSpPr>
          <p:cNvPr id="1048632" name="文本框 2"/>
          <p:cNvSpPr txBox="true"/>
          <p:nvPr/>
        </p:nvSpPr>
        <p:spPr>
          <a:xfrm>
            <a:off x="1148080" y="1793875"/>
            <a:ext cx="5189855" cy="3444240"/>
          </a:xfrm>
          <a:prstGeom prst="rect">
            <a:avLst/>
          </a:prstGeom>
          <a:noFill/>
        </p:spPr>
        <p:txBody>
          <a:bodyPr wrap="square" rtlCol="0">
            <a:spAutoFit/>
          </a:bodyPr>
          <a:lstStyle/>
          <a:p>
            <a:pPr indent="457200" fontAlgn="auto">
              <a:lnSpc>
                <a:spcPct val="100000"/>
              </a:lnSpc>
            </a:pPr>
            <a:r>
              <a:rPr lang="zh-CN" altLang="en-US" dirty="0">
                <a:latin typeface="仿宋_GB2312" panose="02010609030101010101" charset="-122"/>
                <a:ea typeface="仿宋_GB2312" panose="02010609030101010101" charset="-122"/>
              </a:rPr>
              <a:t>国家鼓励工业企业，特别是水泥、焦化等重点行业企业在</a:t>
            </a:r>
            <a:r>
              <a:rPr lang="zh-CN" altLang="en-US" b="1" dirty="0">
                <a:solidFill>
                  <a:srgbClr val="007F00"/>
                </a:solidFill>
                <a:latin typeface="等线" panose="02010600030101010101" charset="-122"/>
                <a:ea typeface="等线" panose="02010600030101010101" charset="-122"/>
                <a:cs typeface="仿宋_GB2312" panose="02010609030101010101" charset="-122"/>
              </a:rPr>
              <a:t>稳定达标</a:t>
            </a:r>
            <a:r>
              <a:rPr lang="zh-CN" altLang="en-US" dirty="0">
                <a:latin typeface="仿宋_GB2312" panose="02010609030101010101" charset="-122"/>
                <a:ea typeface="仿宋_GB2312" panose="02010609030101010101" charset="-122"/>
              </a:rPr>
              <a:t>的基础上采取</a:t>
            </a:r>
            <a:r>
              <a:rPr lang="zh-CN" altLang="en-US" b="1" dirty="0">
                <a:solidFill>
                  <a:srgbClr val="007F00"/>
                </a:solidFill>
                <a:latin typeface="等线" panose="02010600030101010101" charset="-122"/>
                <a:ea typeface="等线" panose="02010600030101010101" charset="-122"/>
                <a:cs typeface="仿宋_GB2312" panose="02010609030101010101" charset="-122"/>
              </a:rPr>
              <a:t>深度治理</a:t>
            </a:r>
            <a:r>
              <a:rPr lang="zh-CN" altLang="en-US" dirty="0">
                <a:latin typeface="仿宋_GB2312" panose="02010609030101010101" charset="-122"/>
                <a:ea typeface="仿宋_GB2312" panose="02010609030101010101" charset="-122"/>
              </a:rPr>
              <a:t>措施，</a:t>
            </a:r>
            <a:r>
              <a:rPr lang="zh-CN" altLang="en-US" dirty="0">
                <a:latin typeface="仿宋_GB2312" panose="02010609030101010101" charset="-122"/>
                <a:ea typeface="仿宋_GB2312" panose="02010609030101010101" charset="-122"/>
                <a:sym typeface="+mn-ea"/>
              </a:rPr>
              <a:t>进一步</a:t>
            </a:r>
            <a:r>
              <a:rPr lang="zh-CN" altLang="en-US" b="1" dirty="0">
                <a:solidFill>
                  <a:srgbClr val="007F00"/>
                </a:solidFill>
                <a:latin typeface="等线" panose="02010600030101010101" charset="-122"/>
                <a:ea typeface="等线" panose="02010600030101010101" charset="-122"/>
                <a:cs typeface="仿宋_GB2312" panose="02010609030101010101" charset="-122"/>
                <a:sym typeface="+mn-ea"/>
              </a:rPr>
              <a:t>减少污染物排放</a:t>
            </a:r>
            <a:r>
              <a:rPr lang="zh-CN" altLang="en-US" dirty="0">
                <a:latin typeface="仿宋_GB2312" panose="02010609030101010101" charset="-122"/>
                <a:ea typeface="仿宋_GB2312" panose="02010609030101010101" charset="-122"/>
                <a:sym typeface="+mn-ea"/>
              </a:rPr>
              <a:t>，</a:t>
            </a:r>
            <a:r>
              <a:rPr lang="zh-CN" altLang="en-US" dirty="0">
                <a:latin typeface="仿宋_GB2312" panose="02010609030101010101" charset="-122"/>
                <a:ea typeface="仿宋_GB2312" panose="02010609030101010101" charset="-122"/>
              </a:rPr>
              <a:t>促进</a:t>
            </a:r>
            <a:r>
              <a:rPr lang="zh-CN" altLang="en-US" b="1" dirty="0">
                <a:solidFill>
                  <a:srgbClr val="007F00"/>
                </a:solidFill>
                <a:latin typeface="等线" panose="02010600030101010101" charset="-122"/>
                <a:ea typeface="等线" panose="02010600030101010101" charset="-122"/>
                <a:cs typeface="仿宋_GB2312" panose="02010609030101010101" charset="-122"/>
              </a:rPr>
              <a:t>区域环境空气质量持续改善</a:t>
            </a:r>
            <a:r>
              <a:rPr lang="zh-CN" altLang="en-US" dirty="0">
                <a:latin typeface="仿宋_GB2312" panose="02010609030101010101" charset="-122"/>
                <a:ea typeface="仿宋_GB2312" panose="02010609030101010101" charset="-122"/>
              </a:rPr>
              <a:t>，并设置专项生态环境资金予以补助。</a:t>
            </a:r>
            <a:endParaRPr lang="zh-CN" altLang="en-US" dirty="0">
              <a:latin typeface="仿宋_GB2312" panose="02010609030101010101" charset="-122"/>
              <a:ea typeface="仿宋_GB2312" panose="02010609030101010101" charset="-122"/>
            </a:endParaRPr>
          </a:p>
          <a:p>
            <a:pPr indent="457200" fontAlgn="auto">
              <a:lnSpc>
                <a:spcPct val="100000"/>
              </a:lnSpc>
            </a:pPr>
            <a:endParaRPr lang="zh-CN" altLang="en-US" dirty="0">
              <a:latin typeface="仿宋_GB2312" panose="02010609030101010101" charset="-122"/>
              <a:ea typeface="仿宋_GB2312" panose="02010609030101010101" charset="-122"/>
            </a:endParaRPr>
          </a:p>
          <a:p>
            <a:pPr indent="457200" fontAlgn="auto">
              <a:lnSpc>
                <a:spcPct val="100000"/>
              </a:lnSpc>
            </a:pPr>
            <a:r>
              <a:rPr lang="zh-CN" altLang="en-US" dirty="0">
                <a:latin typeface="仿宋_GB2312" panose="02010609030101010101" charset="-122"/>
                <a:ea typeface="仿宋_GB2312" panose="02010609030101010101" charset="-122"/>
              </a:rPr>
              <a:t>资金申报以</a:t>
            </a:r>
            <a:r>
              <a:rPr lang="zh-CN" altLang="en-US" b="1" dirty="0">
                <a:solidFill>
                  <a:srgbClr val="007F00"/>
                </a:solidFill>
                <a:latin typeface="等线" panose="02010600030101010101" charset="-122"/>
                <a:ea typeface="等线" panose="02010600030101010101" charset="-122"/>
                <a:cs typeface="仿宋_GB2312" panose="02010609030101010101" charset="-122"/>
                <a:sym typeface="+mn-ea"/>
              </a:rPr>
              <a:t>项目</a:t>
            </a:r>
            <a:r>
              <a:rPr lang="zh-CN" altLang="en-US" dirty="0">
                <a:latin typeface="仿宋_GB2312" panose="02010609030101010101" charset="-122"/>
                <a:ea typeface="仿宋_GB2312" panose="02010609030101010101" charset="-122"/>
              </a:rPr>
              <a:t>为基础，以</a:t>
            </a:r>
            <a:r>
              <a:rPr lang="zh-CN" altLang="en-US" b="1" dirty="0">
                <a:solidFill>
                  <a:srgbClr val="007F00"/>
                </a:solidFill>
                <a:latin typeface="等线" panose="02010600030101010101" charset="-122"/>
                <a:ea typeface="等线" panose="02010600030101010101" charset="-122"/>
                <a:cs typeface="仿宋_GB2312" panose="02010609030101010101" charset="-122"/>
                <a:sym typeface="+mn-ea"/>
              </a:rPr>
              <a:t>中央生态环境资金项目管理系统</a:t>
            </a:r>
            <a:r>
              <a:rPr lang="zh-CN" altLang="en-US" dirty="0">
                <a:latin typeface="仿宋_GB2312" panose="02010609030101010101" charset="-122"/>
                <a:ea typeface="仿宋_GB2312" panose="02010609030101010101" charset="-122"/>
              </a:rPr>
              <a:t>为依托，符合要求的项目将得到国家一定比例的资金支持。</a:t>
            </a:r>
            <a:endParaRPr lang="zh-CN" altLang="en-US" dirty="0">
              <a:latin typeface="仿宋_GB2312" panose="02010609030101010101" charset="-122"/>
              <a:ea typeface="仿宋_GB2312" panose="02010609030101010101" charset="-122"/>
            </a:endParaRPr>
          </a:p>
          <a:p>
            <a:pPr indent="457200" fontAlgn="auto">
              <a:lnSpc>
                <a:spcPct val="100000"/>
              </a:lnSpc>
            </a:pPr>
            <a:endParaRPr lang="zh-CN" altLang="en-US" dirty="0">
              <a:latin typeface="仿宋_GB2312" panose="02010609030101010101" charset="-122"/>
              <a:ea typeface="仿宋_GB2312" panose="02010609030101010101" charset="-122"/>
            </a:endParaRPr>
          </a:p>
          <a:p>
            <a:pPr indent="457200" fontAlgn="auto">
              <a:lnSpc>
                <a:spcPct val="100000"/>
              </a:lnSpc>
            </a:pPr>
            <a:r>
              <a:rPr lang="zh-CN" altLang="en-US" dirty="0">
                <a:latin typeface="仿宋_GB2312" panose="02010609030101010101" charset="-122"/>
                <a:ea typeface="仿宋_GB2312" panose="02010609030101010101" charset="-122"/>
              </a:rPr>
              <a:t>我局将持续开展项目申报培训与指导，优化市、区（市）两级申报程序，帮助企业争取支持。</a:t>
            </a:r>
            <a:endParaRPr lang="zh-CN" altLang="en-US" dirty="0">
              <a:latin typeface="仿宋_GB2312" panose="02010609030101010101" charset="-122"/>
              <a:ea typeface="仿宋_GB2312" panose="02010609030101010101" charset="-122"/>
            </a:endParaRPr>
          </a:p>
        </p:txBody>
      </p:sp>
      <p:pic>
        <p:nvPicPr>
          <p:cNvPr id="2097155" name="图片 3"/>
          <p:cNvPicPr>
            <a:picLocks noChangeAspect="true"/>
          </p:cNvPicPr>
          <p:nvPr/>
        </p:nvPicPr>
        <p:blipFill>
          <a:blip r:embed="rId2" cstate="print"/>
          <a:srcRect r="14815"/>
          <a:stretch>
            <a:fillRect/>
          </a:stretch>
        </p:blipFill>
        <p:spPr>
          <a:xfrm>
            <a:off x="6937375" y="1449705"/>
            <a:ext cx="4276725" cy="4088765"/>
          </a:xfrm>
          <a:prstGeom prst="rect">
            <a:avLst/>
          </a:prstGeom>
        </p:spPr>
      </p:pic>
    </p:spTree>
  </p:cSld>
  <p:clrMapOvr>
    <a:masterClrMapping/>
  </p:clrMapOvr>
  <p:transition spd="slow"/>
  <p:timing>
    <p:tnLst>
      <p:par>
        <p:cTn id="1" dur="indefinite" restart="never" nodeType="tmRoot"/>
      </p:par>
    </p:tnLst>
  </p:timing>
</p:sld>
</file>

<file path=ppt/tags/tag1.xml><?xml version="1.0" encoding="utf-8"?>
<p:tagLst xmlns:p="http://schemas.openxmlformats.org/presentationml/2006/main">
  <p:tag name="PA" val="v5.1.0"/>
</p:tagLst>
</file>

<file path=ppt/tags/tag10.xml><?xml version="1.0" encoding="utf-8"?>
<p:tagLst xmlns:p="http://schemas.openxmlformats.org/presentationml/2006/main">
  <p:tag name="KSO_WM_UNIT_TEXT_FILL_FORE_SCHEMECOLOR_INDEX_BRIGHTNESS" val="0.35"/>
  <p:tag name="KSO_WM_UNIT_TEXT_FILL_FORE_SCHEMECOLOR_INDEX" val="13"/>
  <p:tag name="KSO_WM_UNIT_TEXT_FILL_TYPE" val="1"/>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UNIT_TEXT_FILL_FORE_SCHEMECOLOR_INDEX_BRIGHTNESS" val="-0.35"/>
  <p:tag name="KSO_WM_UNIT_TEXT_FILL_FORE_SCHEMECOLOR_INDEX" val="14"/>
  <p:tag name="KSO_WM_UNIT_TEXT_FILL_TYPE" val="1"/>
  <p:tag name="KSO_WM_BEAUTIFY_FLAG" val=""/>
</p:tagLst>
</file>

<file path=ppt/tags/tag126.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BEAUTIFY_FLAG" val=""/>
</p:tagLst>
</file>

<file path=ppt/tags/tag127.xml><?xml version="1.0" encoding="utf-8"?>
<p:tagLst xmlns:p="http://schemas.openxmlformats.org/presentationml/2006/main">
  <p:tag name="KSO_WM_UNIT_TEXT_FILL_FORE_SCHEMECOLOR_INDEX_BRIGHTNESS" val="-0.35"/>
  <p:tag name="KSO_WM_UNIT_TEXT_FILL_FORE_SCHEMECOLOR_INDEX" val="14"/>
  <p:tag name="KSO_WM_UNIT_TEXT_FILL_TYPE" val="1"/>
  <p:tag name="KSO_WM_BEAUTIFY_FLAG" val=""/>
</p:tagLst>
</file>

<file path=ppt/tags/tag128.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UNIT_TEXT_FILL_FORE_SCHEMECOLOR_INDEX_BRIGHTNESS" val="-0.35"/>
  <p:tag name="KSO_WM_UNIT_TEXT_FILL_FORE_SCHEMECOLOR_INDEX" val="14"/>
  <p:tag name="KSO_WM_UNIT_TEXT_FILL_TYPE" val="1"/>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UNIT_TEXT_FILL_FORE_SCHEMECOLOR_INDEX_BRIGHTNESS" val="-0.35"/>
  <p:tag name="KSO_WM_UNIT_TEXT_FILL_FORE_SCHEMECOLOR_INDEX" val="14"/>
  <p:tag name="KSO_WM_UNIT_TEXT_FILL_TYPE" val="1"/>
  <p:tag name="KSO_WM_BEAUTIFY_FLAG" val=""/>
</p:tagLst>
</file>

<file path=ppt/tags/tag153.xml><?xml version="1.0" encoding="utf-8"?>
<p:tagLst xmlns:p="http://schemas.openxmlformats.org/presentationml/2006/main">
  <p:tag name="KSO_WM_UNIT_TABLE_BEAUTIFY" val="smartTable{3259758e-8ef5-442f-9d16-4086607167ef}"/>
</p:tagLst>
</file>

<file path=ppt/tags/tag154.xml><?xml version="1.0" encoding="utf-8"?>
<p:tagLst xmlns:p="http://schemas.openxmlformats.org/presentationml/2006/main">
  <p:tag name="KSO_WM_UNIT_TEXT_FILL_FORE_SCHEMECOLOR_INDEX_BRIGHTNESS" val="-0.35"/>
  <p:tag name="KSO_WM_UNIT_TEXT_FILL_FORE_SCHEMECOLOR_INDEX" val="14"/>
  <p:tag name="KSO_WM_UNIT_TEXT_FILL_TYPE" val="1"/>
  <p:tag name="KSO_WM_BEAUTIFY_FLAG" val=""/>
</p:tagLst>
</file>

<file path=ppt/tags/tag155.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BEAUTIFY_FLAG" val=""/>
</p:tagLst>
</file>

<file path=ppt/tags/tag156.xml><?xml version="1.0" encoding="utf-8"?>
<p:tagLst xmlns:p="http://schemas.openxmlformats.org/presentationml/2006/main">
  <p:tag name="KSO_WM_UNIT_TABLE_BEAUTIFY" val="smartTable{5354c13a-fc2d-439c-87d7-307cd0d6bab7}"/>
  <p:tag name="TABLE_ENDDRAG_ORIGIN_RECT" val="712*238"/>
  <p:tag name="TABLE_ENDDRAG_RECT" val="103*150*712*238"/>
</p:tagLst>
</file>

<file path=ppt/tags/tag157.xml><?xml version="1.0" encoding="utf-8"?>
<p:tagLst xmlns:p="http://schemas.openxmlformats.org/presentationml/2006/main">
  <p:tag name="KSO_WM_UNIT_TEXT_FILL_FORE_SCHEMECOLOR_INDEX_BRIGHTNESS" val="-0.35"/>
  <p:tag name="KSO_WM_UNIT_TEXT_FILL_FORE_SCHEMECOLOR_INDEX" val="14"/>
  <p:tag name="KSO_WM_UNIT_TEXT_FILL_TYPE" val="1"/>
  <p:tag name="KSO_WM_BEAUTIFY_FLAG" val=""/>
</p:tagLst>
</file>

<file path=ppt/tags/tag158.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BEAUTIFY_FLAG" val=""/>
</p:tagLst>
</file>

<file path=ppt/tags/tag159.xml><?xml version="1.0" encoding="utf-8"?>
<p:tagLst xmlns:p="http://schemas.openxmlformats.org/presentationml/2006/main">
  <p:tag name="KSO_WM_UNIT_TABLE_BEAUTIFY" val="smartTable{5354c13a-fc2d-439c-87d7-307cd0d6bab7}"/>
  <p:tag name="TABLE_ENDDRAG_ORIGIN_RECT" val="712*238"/>
  <p:tag name="TABLE_ENDDRAG_RECT" val="103*150*712*238"/>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UNIT_TEXT_FILL_FORE_SCHEMECOLOR_INDEX_BRIGHTNESS" val="-0.35"/>
  <p:tag name="KSO_WM_UNIT_TEXT_FILL_FORE_SCHEMECOLOR_INDEX" val="14"/>
  <p:tag name="KSO_WM_UNIT_TEXT_FILL_TYPE" val="1"/>
  <p:tag name="KSO_WM_BEAUTIFY_FLAG" val=""/>
</p:tagLst>
</file>

<file path=ppt/tags/tag161.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BEAUTIFY_FLAG" val=""/>
</p:tagLst>
</file>

<file path=ppt/tags/tag162.xml><?xml version="1.0" encoding="utf-8"?>
<p:tagLst xmlns:p="http://schemas.openxmlformats.org/presentationml/2006/main">
  <p:tag name="KSO_WM_UNIT_TABLE_BEAUTIFY" val="smartTable{5354c13a-fc2d-439c-87d7-307cd0d6bab7}"/>
  <p:tag name="TABLE_ENDDRAG_ORIGIN_RECT" val="712*238"/>
  <p:tag name="TABLE_ENDDRAG_RECT" val="103*150*712*238"/>
</p:tagLst>
</file>

<file path=ppt/tags/tag163.xml><?xml version="1.0" encoding="utf-8"?>
<p:tagLst xmlns:p="http://schemas.openxmlformats.org/presentationml/2006/main">
  <p:tag name="KSO_WM_UNIT_TEXT_FILL_FORE_SCHEMECOLOR_INDEX_BRIGHTNESS" val="-0.35"/>
  <p:tag name="KSO_WM_UNIT_TEXT_FILL_FORE_SCHEMECOLOR_INDEX" val="14"/>
  <p:tag name="KSO_WM_UNIT_TEXT_FILL_TYPE" val="1"/>
  <p:tag name="KSO_WM_BEAUTIFY_FLAG" val=""/>
</p:tagLst>
</file>

<file path=ppt/tags/tag164.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BEAUTIFY_FLAG" val=""/>
</p:tagLst>
</file>

<file path=ppt/tags/tag165.xml><?xml version="1.0" encoding="utf-8"?>
<p:tagLst xmlns:p="http://schemas.openxmlformats.org/presentationml/2006/main">
  <p:tag name="KSO_WM_UNIT_TABLE_BEAUTIFY" val="smartTable{5354c13a-fc2d-439c-87d7-307cd0d6bab7}"/>
  <p:tag name="TABLE_ENDDRAG_ORIGIN_RECT" val="712*238"/>
  <p:tag name="TABLE_ENDDRAG_RECT" val="103*150*712*238"/>
</p:tagLst>
</file>

<file path=ppt/tags/tag166.xml><?xml version="1.0" encoding="utf-8"?>
<p:tagLst xmlns:p="http://schemas.openxmlformats.org/presentationml/2006/main">
  <p:tag name="KSO_WM_UNIT_TEXT_FILL_FORE_SCHEMECOLOR_INDEX_BRIGHTNESS" val="-0.35"/>
  <p:tag name="KSO_WM_UNIT_TEXT_FILL_FORE_SCHEMECOLOR_INDEX" val="14"/>
  <p:tag name="KSO_WM_UNIT_TEXT_FILL_TYPE" val="1"/>
  <p:tag name="KSO_WM_BEAUTIFY_FLAG" val=""/>
</p:tagLst>
</file>

<file path=ppt/tags/tag167.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BEAUTIFY_FLAG" val=""/>
</p:tagLst>
</file>

<file path=ppt/tags/tag168.xml><?xml version="1.0" encoding="utf-8"?>
<p:tagLst xmlns:p="http://schemas.openxmlformats.org/presentationml/2006/main">
  <p:tag name="KSO_WM_UNIT_TEXT_FILL_FORE_SCHEMECOLOR_INDEX_BRIGHTNESS" val="-0.35"/>
  <p:tag name="KSO_WM_UNIT_TEXT_FILL_FORE_SCHEMECOLOR_INDEX" val="14"/>
  <p:tag name="KSO_WM_UNIT_TEXT_FILL_TYPE" val="1"/>
  <p:tag name="KSO_WM_BEAUTIFY_FLAG" val=""/>
</p:tagLst>
</file>

<file path=ppt/tags/tag169.xml><?xml version="1.0" encoding="utf-8"?>
<p:tagLst xmlns:p="http://schemas.openxmlformats.org/presentationml/2006/main">
  <p:tag name="KSO_WM_UNIT_TABLE_BEAUTIFY" val="smartTable{c519eb02-e23f-4b1f-b807-13f98128a032}"/>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PA" val="v5.1.0"/>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PA" val="v5.1.0"/>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ISLIDE.DIAGRAM" val="1077"/>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UNIT_TEXT_FILL_FORE_SCHEMECOLOR_INDEX_BRIGHTNESS" val="-0.35"/>
  <p:tag name="KSO_WM_UNIT_TEXT_FILL_FORE_SCHEMECOLOR_INDEX" val="14"/>
  <p:tag name="KSO_WM_UNIT_TEXT_FILL_TYPE" val="1"/>
  <p:tag name="KSO_WM_BEAUTIFY_FLAG" val=""/>
</p:tagLst>
</file>

<file path=ppt/tags/tag33.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MH" val="20161008230036"/>
  <p:tag name="MH_LIBRARY" val="CONTENTS"/>
  <p:tag name="MH_TYPE" val="OTHERS"/>
  <p:tag name="ID" val="553514"/>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UNIT_TEXT_FILL_FORE_SCHEMECOLOR_INDEX_BRIGHTNESS" val="-0.35"/>
  <p:tag name="KSO_WM_UNIT_TEXT_FILL_FORE_SCHEMECOLOR_INDEX" val="14"/>
  <p:tag name="KSO_WM_UNIT_TEXT_FILL_TYPE" val="1"/>
  <p:tag name="KSO_WM_BEAUTIFY_FLAG" val=""/>
</p:tagLst>
</file>

<file path=ppt/tags/tag44.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BEAUTIFY_FLAG" val=""/>
</p:tagLst>
</file>

<file path=ppt/tags/tag45.xml><?xml version="1.0" encoding="utf-8"?>
<p:tagLst xmlns:p="http://schemas.openxmlformats.org/presentationml/2006/main">
  <p:tag name="KSO_WM_UNIT_TEXT_FILL_FORE_SCHEMECOLOR_INDEX_BRIGHTNESS" val="-0.35"/>
  <p:tag name="KSO_WM_UNIT_TEXT_FILL_FORE_SCHEMECOLOR_INDEX" val="14"/>
  <p:tag name="KSO_WM_UNIT_TEXT_FILL_TYPE" val="1"/>
  <p:tag name="KSO_WM_BEAUTIFY_FLAG" val=""/>
</p:tagLst>
</file>

<file path=ppt/tags/tag46.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TEXT_FILL_FORE_SCHEMECOLOR_INDEX_BRIGHTNESS" val="0.35"/>
  <p:tag name="KSO_WM_UNIT_TEXT_FILL_FORE_SCHEMECOLOR_INDEX" val="13"/>
  <p:tag name="KSO_WM_UNIT_TEXT_FILL_TYPE" val="1"/>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UNIT_TEXT_FILL_FORE_SCHEMECOLOR_INDEX_BRIGHTNESS" val="-0.35"/>
  <p:tag name="KSO_WM_UNIT_TEXT_FILL_FORE_SCHEMECOLOR_INDEX" val="14"/>
  <p:tag name="KSO_WM_UNIT_TEXT_FILL_TYPE" val="1"/>
  <p:tag name="KSO_WM_BEAUTIFY_FLAG" val=""/>
</p:tagLst>
</file>

<file path=ppt/tags/tag52.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UNIT_TEXT_FILL_FORE_SCHEMECOLOR_INDEX_BRIGHTNESS" val="-0.35"/>
  <p:tag name="KSO_WM_UNIT_TEXT_FILL_FORE_SCHEMECOLOR_INDEX" val="14"/>
  <p:tag name="KSO_WM_UNIT_TEXT_FILL_TYPE" val="1"/>
  <p:tag name="KSO_WM_BEAUTIFY_FLAG" val=""/>
</p:tagLst>
</file>

<file path=ppt/tags/tag59.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TEXT_FILL_FORE_SCHEMECOLOR_INDEX_BRIGHTNESS" val="0.35"/>
  <p:tag name="KSO_WM_UNIT_TEXT_FILL_FORE_SCHEMECOLOR_INDEX" val="13"/>
  <p:tag name="KSO_WM_UNIT_TEXT_FILL_TYPE" val="1"/>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9139</Words>
  <Application>WPS 演示</Application>
  <PresentationFormat>自定义</PresentationFormat>
  <Paragraphs>758</Paragraphs>
  <Slides>30</Slides>
  <Notes>51</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30</vt:i4>
      </vt:variant>
    </vt:vector>
  </HeadingPairs>
  <TitlesOfParts>
    <vt:vector size="54" baseType="lpstr">
      <vt:lpstr>Arial</vt:lpstr>
      <vt:lpstr>宋体</vt:lpstr>
      <vt:lpstr>Wingdings</vt:lpstr>
      <vt:lpstr>Times New Roman</vt:lpstr>
      <vt:lpstr>思源黑体</vt:lpstr>
      <vt:lpstr>Open Sans</vt:lpstr>
      <vt:lpstr>方正小标宋简体</vt:lpstr>
      <vt:lpstr>字魂35号-经典雅黑</vt:lpstr>
      <vt:lpstr>方正黑体_GBK</vt:lpstr>
      <vt:lpstr>思源黑体 CN Heavy</vt:lpstr>
      <vt:lpstr>微软雅黑</vt:lpstr>
      <vt:lpstr>仿宋_GB2312</vt:lpstr>
      <vt:lpstr>仿宋</vt:lpstr>
      <vt:lpstr>等线</vt:lpstr>
      <vt:lpstr>Calibri</vt:lpstr>
      <vt:lpstr>Century Gothic</vt:lpstr>
      <vt:lpstr>Segoe UI Emoji</vt:lpstr>
      <vt:lpstr>+中文正文</vt:lpstr>
      <vt:lpstr>Calibri</vt:lpstr>
      <vt:lpstr>Arial Unicode MS</vt:lpstr>
      <vt:lpstr>Calibri Light</vt:lpstr>
      <vt:lpstr>文泉驿正黑</vt:lpstr>
      <vt:lpstr>汉仪仿宋S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lastModifiedBy>user</cp:lastModifiedBy>
  <cp:revision>254</cp:revision>
  <dcterms:created xsi:type="dcterms:W3CDTF">2023-01-20T06:16:49Z</dcterms:created>
  <dcterms:modified xsi:type="dcterms:W3CDTF">2023-01-20T06:16:49Z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2052-11.8.2.10337</vt:lpwstr>
  </property>
  <property fmtid="{D5CDD505-2E9C-101B-9397-08002B2CF9AE}" pid="3" name="ICV">
    <vt:lpwstr>AE96BE89DBDE426D8315B37EB5D70B7E</vt:lpwstr>
  </property>
</Properties>
</file>